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75" r:id="rId2"/>
    <p:sldId id="342" r:id="rId3"/>
    <p:sldId id="343" r:id="rId4"/>
    <p:sldId id="344" r:id="rId5"/>
    <p:sldId id="351" r:id="rId6"/>
    <p:sldId id="519" r:id="rId7"/>
    <p:sldId id="345" r:id="rId8"/>
    <p:sldId id="488" r:id="rId9"/>
    <p:sldId id="517" r:id="rId10"/>
    <p:sldId id="482" r:id="rId11"/>
    <p:sldId id="348" r:id="rId12"/>
    <p:sldId id="347" r:id="rId13"/>
    <p:sldId id="346" r:id="rId14"/>
    <p:sldId id="493" r:id="rId15"/>
    <p:sldId id="492" r:id="rId16"/>
    <p:sldId id="518" r:id="rId17"/>
    <p:sldId id="481" r:id="rId18"/>
    <p:sldId id="528" r:id="rId19"/>
    <p:sldId id="521" r:id="rId20"/>
    <p:sldId id="523" r:id="rId21"/>
    <p:sldId id="522" r:id="rId22"/>
    <p:sldId id="524" r:id="rId23"/>
    <p:sldId id="525" r:id="rId24"/>
    <p:sldId id="526" r:id="rId25"/>
    <p:sldId id="527" r:id="rId26"/>
    <p:sldId id="520" r:id="rId27"/>
    <p:sldId id="354" r:id="rId28"/>
    <p:sldId id="349" r:id="rId29"/>
    <p:sldId id="352" r:id="rId30"/>
    <p:sldId id="389" r:id="rId31"/>
    <p:sldId id="358" r:id="rId32"/>
    <p:sldId id="391" r:id="rId33"/>
    <p:sldId id="404" r:id="rId34"/>
    <p:sldId id="490" r:id="rId35"/>
    <p:sldId id="483" r:id="rId36"/>
    <p:sldId id="403" r:id="rId37"/>
    <p:sldId id="362" r:id="rId38"/>
    <p:sldId id="359" r:id="rId39"/>
    <p:sldId id="361" r:id="rId40"/>
    <p:sldId id="360" r:id="rId41"/>
    <p:sldId id="356" r:id="rId42"/>
    <p:sldId id="363" r:id="rId43"/>
    <p:sldId id="484" r:id="rId44"/>
    <p:sldId id="355" r:id="rId45"/>
    <p:sldId id="384" r:id="rId46"/>
    <p:sldId id="385" r:id="rId47"/>
    <p:sldId id="386" r:id="rId48"/>
    <p:sldId id="387" r:id="rId49"/>
    <p:sldId id="388" r:id="rId50"/>
    <p:sldId id="485" r:id="rId51"/>
    <p:sldId id="380" r:id="rId52"/>
    <p:sldId id="381" r:id="rId53"/>
    <p:sldId id="364" r:id="rId54"/>
    <p:sldId id="510" r:id="rId55"/>
    <p:sldId id="486" r:id="rId56"/>
    <p:sldId id="382" r:id="rId57"/>
    <p:sldId id="495" r:id="rId58"/>
    <p:sldId id="392" r:id="rId59"/>
    <p:sldId id="365" r:id="rId60"/>
    <p:sldId id="366" r:id="rId61"/>
    <p:sldId id="367" r:id="rId62"/>
    <p:sldId id="368" r:id="rId63"/>
    <p:sldId id="369" r:id="rId64"/>
    <p:sldId id="515" r:id="rId65"/>
    <p:sldId id="370" r:id="rId66"/>
    <p:sldId id="371" r:id="rId67"/>
    <p:sldId id="372" r:id="rId68"/>
    <p:sldId id="373" r:id="rId69"/>
    <p:sldId id="374" r:id="rId70"/>
    <p:sldId id="375" r:id="rId71"/>
    <p:sldId id="489" r:id="rId72"/>
    <p:sldId id="516" r:id="rId73"/>
    <p:sldId id="376" r:id="rId74"/>
    <p:sldId id="377" r:id="rId75"/>
    <p:sldId id="378" r:id="rId76"/>
    <p:sldId id="400" r:id="rId77"/>
    <p:sldId id="487" r:id="rId78"/>
    <p:sldId id="505" r:id="rId79"/>
    <p:sldId id="504" r:id="rId80"/>
    <p:sldId id="506" r:id="rId81"/>
    <p:sldId id="501" r:id="rId82"/>
    <p:sldId id="508" r:id="rId83"/>
    <p:sldId id="509" r:id="rId84"/>
    <p:sldId id="512" r:id="rId85"/>
    <p:sldId id="513" r:id="rId86"/>
    <p:sldId id="514" r:id="rId87"/>
    <p:sldId id="511" r:id="rId88"/>
    <p:sldId id="529" r:id="rId89"/>
    <p:sldId id="530" r:id="rId90"/>
    <p:sldId id="531" r:id="rId91"/>
    <p:sldId id="497" r:id="rId92"/>
    <p:sldId id="401" r:id="rId93"/>
    <p:sldId id="498" r:id="rId94"/>
    <p:sldId id="393" r:id="rId95"/>
    <p:sldId id="496" r:id="rId96"/>
    <p:sldId id="399" r:id="rId97"/>
    <p:sldId id="397" r:id="rId98"/>
    <p:sldId id="39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Feature_hash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extraction.FeatureHasher.html" TargetMode="External"/><Relationship Id="rId2" Type="http://schemas.openxmlformats.org/officeDocument/2006/relationships/hyperlink" Target="https://en.wikipedia.org/wiki/Feature_hash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layers/preprocessing_layers/categorical/hashin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2.png"/><Relationship Id="rId4" Type="http://schemas.openxmlformats.org/officeDocument/2006/relationships/image" Target="../media/image2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503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s?task=recommendation-systems" TargetMode="External"/><Relationship Id="rId2" Type="http://schemas.openxmlformats.org/officeDocument/2006/relationships/hyperlink" Target="https://github.com/RUCAIBox/RecSys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earch?q=recommendation+dataset+in%3Adatasets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86658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Learning to Rank and 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We do not have purchase information on new users or new items – </a:t>
            </a:r>
          </a:p>
          <a:p>
            <a:pPr lvl="1"/>
            <a:r>
              <a:rPr lang="en-US" b="1" dirty="0"/>
              <a:t>The cold-start problem!</a:t>
            </a:r>
          </a:p>
          <a:p>
            <a:r>
              <a:rPr lang="en-US" dirty="0"/>
              <a:t>Human users have </a:t>
            </a:r>
            <a:r>
              <a:rPr lang="en-US" b="1" dirty="0"/>
              <a:t>variable behavior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– Never collect samples when </a:t>
            </a:r>
            <a:r>
              <a:rPr lang="en-US" b="1" dirty="0"/>
              <a:t>user does not take action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Position bias </a:t>
            </a:r>
            <a:r>
              <a:rPr lang="en-US" dirty="0"/>
              <a:t>– </a:t>
            </a:r>
            <a:r>
              <a:rPr lang="en-US" b="1" dirty="0"/>
              <a:t>Users only see top few items </a:t>
            </a:r>
            <a:r>
              <a:rPr lang="en-US" dirty="0"/>
              <a:t>on recommendation list </a:t>
            </a:r>
          </a:p>
          <a:p>
            <a:pPr lvl="1"/>
            <a:r>
              <a:rPr lang="en-US" dirty="0"/>
              <a:t>These biases are strongly interdependent!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quality often limits recommender performance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can only sample when user takes positive action</a:t>
            </a:r>
          </a:p>
          <a:p>
            <a:pPr lvl="1"/>
            <a:r>
              <a:rPr lang="en-US" dirty="0"/>
              <a:t>Click through</a:t>
            </a:r>
          </a:p>
          <a:p>
            <a:pPr lvl="1"/>
            <a:r>
              <a:rPr lang="en-US" dirty="0"/>
              <a:t>Purchase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</a:t>
            </a:r>
          </a:p>
          <a:p>
            <a:pPr lvl="1"/>
            <a:r>
              <a:rPr lang="en-US" dirty="0"/>
              <a:t>Never know why users do not take action</a:t>
            </a:r>
          </a:p>
          <a:p>
            <a:pPr lvl="1"/>
            <a:r>
              <a:rPr lang="en-US" dirty="0"/>
              <a:t>Only have positive results (clicks)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</a:t>
            </a:r>
          </a:p>
          <a:p>
            <a:r>
              <a:rPr lang="en-US" b="1" dirty="0"/>
              <a:t>Position bias</a:t>
            </a:r>
            <a:r>
              <a:rPr lang="en-US" dirty="0"/>
              <a:t> arises from negative sampling bias 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E081D-E742-E003-F545-07DBBAD7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6DE-38B6-BDFB-9A0E-BCABD313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0A00-6E24-31CB-3A5A-8BBF9CD8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Click probability depends on the position </a:t>
            </a:r>
            <a:r>
              <a:rPr lang="en-US" dirty="0"/>
              <a:t>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click through for some items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</a:t>
            </a:r>
          </a:p>
          <a:p>
            <a:r>
              <a:rPr lang="en-US" dirty="0"/>
              <a:t>Popularity of the top items in the list is biased upward by frequent clicks</a:t>
            </a:r>
          </a:p>
          <a:p>
            <a:pPr lvl="1"/>
            <a:r>
              <a:rPr lang="en-US" dirty="0"/>
              <a:t>Bias propagates to new recommendation lists, increasing subsequent bias</a:t>
            </a:r>
          </a:p>
          <a:p>
            <a:r>
              <a:rPr lang="en-US" dirty="0"/>
              <a:t>Position bias leads to negative sampling bias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Embedding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D2B3-7585-A05F-D26D-0E1D16C58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011C-F531-7A63-ADFF-A19A7634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6AF-CC70-7676-7344-83A94C25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 embeddings are essential for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dirty="0"/>
              <a:t>Good embeddings must have several properties </a:t>
            </a:r>
          </a:p>
          <a:p>
            <a:pPr lvl="1"/>
            <a:r>
              <a:rPr lang="en-US" b="1" dirty="0"/>
              <a:t>Uniqueness</a:t>
            </a:r>
            <a:r>
              <a:rPr lang="en-US" dirty="0"/>
              <a:t> for each category embedded  </a:t>
            </a:r>
          </a:p>
          <a:p>
            <a:pPr lvl="1"/>
            <a:r>
              <a:rPr lang="en-US" b="1" dirty="0"/>
              <a:t>Equal similarity </a:t>
            </a:r>
            <a:r>
              <a:rPr lang="en-US" dirty="0"/>
              <a:t>between classes, to prevent bias </a:t>
            </a:r>
          </a:p>
          <a:p>
            <a:pPr lvl="1"/>
            <a:r>
              <a:rPr lang="en-US" b="1" dirty="0"/>
              <a:t>Reduction of high dimensionality</a:t>
            </a:r>
            <a:r>
              <a:rPr lang="en-US" dirty="0"/>
              <a:t>, to reduce computation and memory use</a:t>
            </a:r>
          </a:p>
          <a:p>
            <a:pPr lvl="1"/>
            <a:r>
              <a:rPr lang="en-US" b="1" dirty="0"/>
              <a:t>High Shannon entropy</a:t>
            </a:r>
            <a:r>
              <a:rPr lang="en-US" dirty="0"/>
              <a:t>, ensuring all dimensions of the embedding contain information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D2B8-1DDE-B4C8-9826-C19B17B0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8207-9624-C611-8863-5058E97A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very high dimension      </a:t>
                </a:r>
              </a:p>
              <a:p>
                <a:pPr lvl="1"/>
                <a:r>
                  <a:rPr lang="en-US" b="1" dirty="0"/>
                  <a:t>Vocabulary expands continuously </a:t>
                </a:r>
                <a:r>
                  <a:rPr lang="en-US" dirty="0"/>
                  <a:t>as new categories (actors) added</a:t>
                </a:r>
              </a:p>
              <a:p>
                <a:r>
                  <a:rPr lang="en-US" dirty="0"/>
                  <a:t>One-hot-encoding is sparse, inefficient and inflexible     </a:t>
                </a:r>
              </a:p>
              <a:p>
                <a:pPr lvl="1"/>
                <a:r>
                  <a:rPr lang="en-US" dirty="0"/>
                  <a:t>Requires impractically large data structure for storage </a:t>
                </a:r>
              </a:p>
              <a:p>
                <a:pPr lvl="1"/>
                <a:r>
                  <a:rPr lang="en-US" dirty="0"/>
                  <a:t>Cannot be dynamically expanded as new categories added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8AB2-A79F-DC6B-3BE6-F48BD24C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3A7-89A1-B241-F2D5-88878D14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ACDE-8681-36B6-113F-88CC48637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r>
                  <a:rPr lang="en-US" dirty="0"/>
                  <a:t>Can we simply assign a binary coded ID number to each actor and use Hamming distance?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Hamming distances are all different!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ACDE-8681-36B6-113F-88CC48637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BC04D-9A44-9027-6378-1509C5EBA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5303"/>
                  </p:ext>
                </p:extLst>
              </p:nvPr>
            </p:nvGraphicFramePr>
            <p:xfrm>
              <a:off x="2032000" y="3429000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14510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BC04D-9A44-9027-6378-1509C5EBA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5303"/>
                  </p:ext>
                </p:extLst>
              </p:nvPr>
            </p:nvGraphicFramePr>
            <p:xfrm>
              <a:off x="2032000" y="3429000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09231" r="-20150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231" r="-1008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09231" r="-1201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4BFE0-EA68-6ED3-EC4A-DEED04B05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49185"/>
              </p:ext>
            </p:extLst>
          </p:nvPr>
        </p:nvGraphicFramePr>
        <p:xfrm>
          <a:off x="3642664" y="4794993"/>
          <a:ext cx="51566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4209855428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510343905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4043855501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2071165429"/>
                    </a:ext>
                  </a:extLst>
                </a:gridCol>
              </a:tblGrid>
              <a:tr h="1451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9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3D6F-2B5D-C565-43A0-D0D0744F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8C27-6691-D754-2B02-3FDE263C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r>
                  <a:rPr lang="en-US" dirty="0"/>
                  <a:t>We can use a </a:t>
                </a:r>
                <a:r>
                  <a:rPr lang="en-US" b="1" dirty="0">
                    <a:hlinkClick r:id="rId2"/>
                  </a:rPr>
                  <a:t>hash embedding or the ‘hash trick’</a:t>
                </a:r>
                <a:endParaRPr lang="en-US" b="1" dirty="0"/>
              </a:p>
              <a:p>
                <a:pPr lvl="1"/>
                <a:r>
                  <a:rPr lang="en-US" dirty="0"/>
                  <a:t>Hash category to fixed length embedding vector </a:t>
                </a:r>
              </a:p>
              <a:p>
                <a:r>
                  <a:rPr lang="en-US" dirty="0"/>
                  <a:t>Example: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3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94B90A-BBD8-15D0-93E8-D09BC8BC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24698"/>
              </p:ext>
            </p:extLst>
          </p:nvPr>
        </p:nvGraphicFramePr>
        <p:xfrm>
          <a:off x="1687986" y="3989691"/>
          <a:ext cx="18337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60">
                  <a:extLst>
                    <a:ext uri="{9D8B030D-6E8A-4147-A177-3AD203B41FA5}">
                      <a16:colId xmlns:a16="http://schemas.microsoft.com/office/drawing/2014/main" val="287839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7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Gold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5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221BCDB0-C6AB-5174-F630-D07271C8027D}"/>
                  </a:ext>
                </a:extLst>
              </p:cNvPr>
              <p:cNvSpPr/>
              <p:nvPr/>
            </p:nvSpPr>
            <p:spPr>
              <a:xfrm>
                <a:off x="3760183" y="4535603"/>
                <a:ext cx="2698457" cy="1534332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Binary Hash Function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221BCDB0-C6AB-5174-F630-D07271C80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83" y="4535603"/>
                <a:ext cx="2698457" cy="15343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5F5992-1917-D177-282C-3257F6D2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58600"/>
              </p:ext>
            </p:extLst>
          </p:nvPr>
        </p:nvGraphicFramePr>
        <p:xfrm>
          <a:off x="6739377" y="3946817"/>
          <a:ext cx="454102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68">
                  <a:extLst>
                    <a:ext uri="{9D8B030D-6E8A-4147-A177-3AD203B41FA5}">
                      <a16:colId xmlns:a16="http://schemas.microsoft.com/office/drawing/2014/main" val="2878396950"/>
                    </a:ext>
                  </a:extLst>
                </a:gridCol>
                <a:gridCol w="684494">
                  <a:extLst>
                    <a:ext uri="{9D8B030D-6E8A-4147-A177-3AD203B41FA5}">
                      <a16:colId xmlns:a16="http://schemas.microsoft.com/office/drawing/2014/main" val="33539103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3105611649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2247563388"/>
                    </a:ext>
                  </a:extLst>
                </a:gridCol>
                <a:gridCol w="606117">
                  <a:extLst>
                    <a:ext uri="{9D8B030D-6E8A-4147-A177-3AD203B41FA5}">
                      <a16:colId xmlns:a16="http://schemas.microsoft.com/office/drawing/2014/main" val="1127819869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129473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7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Gold 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BC57-C4AC-F9B8-98F9-A060E6B2B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2B83-9C81-6257-5F08-3ABE4B9E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C60-FF02-ADCE-B565-98EE510B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/>
              <a:t>We can use a </a:t>
            </a:r>
            <a:r>
              <a:rPr lang="en-US" b="1" dirty="0">
                <a:hlinkClick r:id="rId2"/>
              </a:rPr>
              <a:t>hash embedding or the ‘hash trick’</a:t>
            </a:r>
            <a:endParaRPr lang="en-US" b="1" dirty="0"/>
          </a:p>
          <a:p>
            <a:pPr lvl="1"/>
            <a:r>
              <a:rPr lang="en-US" dirty="0"/>
              <a:t>Hash category to fixed length embedding vector </a:t>
            </a:r>
          </a:p>
          <a:p>
            <a:r>
              <a:rPr lang="en-US" b="1" dirty="0"/>
              <a:t>Hash collisions</a:t>
            </a:r>
            <a:r>
              <a:rPr lang="en-US" dirty="0"/>
              <a:t> create non-uniqueness in coding features  </a:t>
            </a:r>
          </a:p>
          <a:p>
            <a:r>
              <a:rPr lang="en-US" dirty="0"/>
              <a:t>How can we reduce hash collisions? </a:t>
            </a:r>
          </a:p>
          <a:p>
            <a:pPr lvl="1"/>
            <a:r>
              <a:rPr lang="en-US" dirty="0"/>
              <a:t>Use longer hash word</a:t>
            </a:r>
          </a:p>
          <a:p>
            <a:pPr lvl="1"/>
            <a:r>
              <a:rPr lang="en-US" dirty="0"/>
              <a:t>Use multiple hash functions </a:t>
            </a:r>
          </a:p>
          <a:p>
            <a:pPr lvl="1"/>
            <a:r>
              <a:rPr lang="en-US" dirty="0"/>
              <a:t>Randomize hash words by using binary </a:t>
            </a:r>
            <a:r>
              <a:rPr lang="en-US" b="1" dirty="0"/>
              <a:t>sign hash multiplier </a:t>
            </a:r>
            <a:r>
              <a:rPr lang="en-US" dirty="0"/>
              <a:t>– inner products become zero-centered 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Feature hashing is well supported in many machine </a:t>
            </a:r>
            <a:r>
              <a:rPr lang="en-US" dirty="0" err="1"/>
              <a:t>learninging</a:t>
            </a:r>
            <a:r>
              <a:rPr lang="en-US" dirty="0"/>
              <a:t> packages including, </a:t>
            </a:r>
            <a:r>
              <a:rPr lang="en-US" dirty="0">
                <a:hlinkClick r:id="rId3"/>
              </a:rPr>
              <a:t>Scikit-learn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TensorFlow (</a:t>
            </a:r>
            <a:r>
              <a:rPr lang="en-US" dirty="0" err="1">
                <a:hlinkClick r:id="rId4"/>
              </a:rPr>
              <a:t>Keras</a:t>
            </a:r>
            <a:r>
              <a:rPr lang="en-US" dirty="0">
                <a:hlinkClick r:id="rId4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5AEB-7A70-9D7D-1A4E-AA97075A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534-90DF-61A8-5291-4A0B0072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2895-E8AF-8C75-A6F8-1FFAF5E9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/>
              <a:t>Hash trick has several limitations   </a:t>
            </a:r>
          </a:p>
          <a:p>
            <a:pPr lvl="1"/>
            <a:r>
              <a:rPr lang="en-US" dirty="0"/>
              <a:t>Hash collisions reduce uniqueness</a:t>
            </a:r>
          </a:p>
          <a:p>
            <a:pPr lvl="1"/>
            <a:r>
              <a:rPr lang="en-US" dirty="0"/>
              <a:t>Hash values do not maintain high entropy, e.g. the information content of the hash word is low</a:t>
            </a:r>
          </a:p>
          <a:p>
            <a:r>
              <a:rPr lang="en-US" dirty="0"/>
              <a:t>To overcome these deficiencies, </a:t>
            </a:r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9625-4845-85CC-7168-4681BAF3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C99C-81BF-FA0B-C43E-DA5BC955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A0A7-F881-1DF8-96AC-0CEF6575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5909488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r>
              <a:rPr lang="en-US" dirty="0"/>
              <a:t>DHE uses a deep neural network to learn optimal embeddings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032D6-02F9-4AF1-48BA-66DE842F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052" y="833220"/>
            <a:ext cx="4913340" cy="59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857A-5EFB-4655-DB24-C584EA5C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7FBA-925B-FF73-1837-7E74903E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0B4E-5507-D827-D63E-05B51E78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5439373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r>
              <a:rPr lang="en-US" dirty="0"/>
              <a:t>DHE uses a deep neural network to learn optimal embeddings </a:t>
            </a:r>
          </a:p>
          <a:p>
            <a:r>
              <a:rPr lang="en-US" dirty="0"/>
              <a:t>DHE exhibits each of the optimal properties for feature hashing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65D6-C9CA-522E-4DAA-AA27A49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19" y="2619215"/>
            <a:ext cx="5638329" cy="27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FFFF-DB5C-8280-0A99-320715FB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915-2A11-25EA-686F-20312A06A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137284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r>
                  <a:rPr lang="en-US" dirty="0"/>
                  <a:t>For example, utility can be measured as similarity between items or users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can create a similar data structure using feature or user embeddings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16552"/>
              </p:ext>
            </p:extLst>
          </p:nvPr>
        </p:nvGraphicFramePr>
        <p:xfrm>
          <a:off x="397511" y="2619555"/>
          <a:ext cx="1147963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information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</a:t>
            </a:r>
          </a:p>
          <a:p>
            <a:pPr lvl="1"/>
            <a:r>
              <a:rPr lang="en-US" dirty="0"/>
              <a:t>Click-throughs are inherently binary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8584"/>
              </p:ext>
            </p:extLst>
          </p:nvPr>
        </p:nvGraphicFramePr>
        <p:xfrm>
          <a:off x="356181" y="3252539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pPr lvl="1"/>
                <a:r>
                  <a:rPr lang="en-US" dirty="0"/>
                  <a:t>Can code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𝑤𝑎𝑡𝑐h𝑒𝑑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𝑤𝑎𝑡𝑐h𝑒𝑑</m:t>
                        </m:r>
                      </m:e>
                    </m:d>
                  </m:oMath>
                </a14:m>
                <a:r>
                  <a:rPr lang="en-US" dirty="0"/>
                  <a:t> - no need for user rating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 or similarity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with default of cosine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(natural language)</a:t>
            </a:r>
          </a:p>
          <a:p>
            <a:pPr lvl="1"/>
            <a:r>
              <a:rPr lang="en-US" dirty="0"/>
              <a:t>Click-through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concatenate embeddings 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Item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inconsistent, incomplete or missing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Categorical features</a:t>
            </a:r>
          </a:p>
          <a:p>
            <a:pPr lvl="1"/>
            <a:r>
              <a:rPr lang="en-US" dirty="0"/>
              <a:t>Use dense embedding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Use neural embedding of natural language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Finding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F3969A-D828-D811-E46C-A0E25589B41A}"/>
              </a:ext>
            </a:extLst>
          </p:cNvPr>
          <p:cNvSpPr txBox="1"/>
          <p:nvPr/>
        </p:nvSpPr>
        <p:spPr>
          <a:xfrm>
            <a:off x="3234144" y="6241159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217" t="-2461" r="-580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content-based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content-based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search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3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r>
              <a:rPr lang="en-US" dirty="0"/>
              <a:t>Here we use ratings, but can use feature embeddings with same basic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decent later</a:t>
                </a:r>
              </a:p>
              <a:p>
                <a:r>
                  <a:rPr lang="en-US" dirty="0"/>
                  <a:t>Or use neural collaborative filtering, </a:t>
                </a:r>
                <a:r>
                  <a:rPr lang="en-US" dirty="0">
                    <a:hlinkClick r:id="rId2"/>
                  </a:rPr>
                  <a:t>He, et. el., 2017</a:t>
                </a:r>
                <a:r>
                  <a:rPr lang="en-US" dirty="0"/>
                  <a:t>, to learn optimal weights 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3"/>
                <a:stretch>
                  <a:fillRect l="-1159" t="-24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</a:t>
            </a:r>
            <a:r>
              <a:rPr lang="en-US" b="1" dirty="0"/>
              <a:t>cross validation </a:t>
            </a:r>
            <a:r>
              <a:rPr lang="en-US" dirty="0"/>
              <a:t>to recommender algorithms?</a:t>
            </a:r>
          </a:p>
          <a:p>
            <a:r>
              <a:rPr lang="en-US" dirty="0"/>
              <a:t>Yes! Use </a:t>
            </a:r>
            <a:r>
              <a:rPr lang="en-US" b="1" dirty="0"/>
              <a:t>K-fold CV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Randomly sample data into K-folds (subsets)</a:t>
            </a:r>
          </a:p>
          <a:p>
            <a:pPr lvl="1"/>
            <a:r>
              <a:rPr lang="en-US" dirty="0"/>
              <a:t>Round robin hold back one fold for evaluation and train model on K-1 folds</a:t>
            </a:r>
          </a:p>
          <a:p>
            <a:pPr lvl="1"/>
            <a:r>
              <a:rPr lang="en-US" dirty="0"/>
              <a:t>Base evaluation on mean and variance of K performance metric sets  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</a:t>
            </a:r>
            <a:r>
              <a:rPr lang="en-US" b="1" dirty="0"/>
              <a:t>nested CV</a:t>
            </a:r>
            <a:r>
              <a:rPr lang="en-US" dirty="0"/>
              <a:t> for hyperparameter search</a:t>
            </a:r>
          </a:p>
          <a:p>
            <a:pPr lvl="1"/>
            <a:r>
              <a:rPr lang="en-US" dirty="0"/>
              <a:t>But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 </a:t>
            </a:r>
            <a:r>
              <a:rPr lang="en-US" b="1" dirty="0"/>
              <a:t>low-dimensional and dense embedding </a:t>
            </a:r>
            <a:r>
              <a:rPr lang="en-US" dirty="0"/>
              <a:t>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</a:t>
            </a:r>
          </a:p>
          <a:p>
            <a:pPr lvl="1"/>
            <a:r>
              <a:rPr lang="en-US" dirty="0"/>
              <a:t>Latent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Typically,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Factors define </a:t>
            </a:r>
            <a:r>
              <a:rPr lang="en-US" b="1" dirty="0"/>
              <a:t>a low-dimensional embedding space</a:t>
            </a:r>
          </a:p>
          <a:p>
            <a:pPr lvl="1"/>
            <a:r>
              <a:rPr lang="en-US" dirty="0"/>
              <a:t>Embeddings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use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53AE-7328-5D0E-73AC-8C72C64A7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6085-9D37-58BB-E0BE-15C6CE4D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7D8-0C3D-C971-9F43-150558BE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62" y="123469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Recommenders are an example of </a:t>
            </a:r>
            <a:r>
              <a:rPr lang="en-US" b="1" dirty="0"/>
              <a:t>learning to rank (LTR) algorithms</a:t>
            </a:r>
          </a:p>
          <a:p>
            <a:r>
              <a:rPr lang="en-US" dirty="0"/>
              <a:t>Learning to rank is a widely used concept</a:t>
            </a:r>
          </a:p>
          <a:p>
            <a:pPr lvl="1"/>
            <a:r>
              <a:rPr lang="en-US" dirty="0"/>
              <a:t>Information retrieval </a:t>
            </a:r>
          </a:p>
          <a:p>
            <a:pPr lvl="1"/>
            <a:r>
              <a:rPr lang="en-US" dirty="0"/>
              <a:t>Recommenders</a:t>
            </a:r>
          </a:p>
          <a:p>
            <a:r>
              <a:rPr lang="en-US" dirty="0"/>
              <a:t>Recommenders return a </a:t>
            </a:r>
            <a:r>
              <a:rPr lang="en-US" b="1" dirty="0"/>
              <a:t>ranked list </a:t>
            </a:r>
            <a:r>
              <a:rPr lang="en-US" dirty="0"/>
              <a:t>of items</a:t>
            </a:r>
          </a:p>
          <a:p>
            <a:r>
              <a:rPr lang="en-US" dirty="0"/>
              <a:t>A more sophisticated form of LTR algorithm adjust for bias</a:t>
            </a:r>
          </a:p>
          <a:p>
            <a:pPr lvl="1"/>
            <a:r>
              <a:rPr lang="en-US" b="1" dirty="0"/>
              <a:t>Unbiased learning to rank (ULTR) </a:t>
            </a:r>
            <a:r>
              <a:rPr lang="en-US" dirty="0"/>
              <a:t>algorithms </a:t>
            </a:r>
          </a:p>
          <a:p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decomposition on the utility matrix, A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D2F7F-ABF5-263A-4BB0-8995F910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C8D2E9-9A8F-C864-8727-670CEB70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Solving For Factor Weights</a:t>
            </a:r>
          </a:p>
        </p:txBody>
      </p:sp>
    </p:spTree>
    <p:extLst>
      <p:ext uri="{BB962C8B-B14F-4D97-AF65-F5344CB8AC3E}">
        <p14:creationId xmlns:p14="http://schemas.microsoft.com/office/powerpoint/2010/main" val="333754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Batch GD, requiring a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batch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 </a:t>
            </a:r>
            <a:r>
              <a:rPr lang="en-US" dirty="0"/>
              <a:t>dominate</a:t>
            </a:r>
            <a:endParaRPr lang="en-US" b="1" dirty="0"/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</a:t>
            </a:r>
            <a:r>
              <a:rPr lang="en-US" b="1" dirty="0"/>
              <a:t>similarity search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D8334C-A563-6B65-CE71-E85C9A69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1683F6-6BE9-C141-B4B4-B5A9E094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Latent Factor Models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9458855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Neural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</a:rPr>
              <a:t>, He et.al., 2017,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36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838200" y="629254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6238867" y="2028344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D7531E-2601-D2B0-65E5-36ED3162581A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166820"/>
            <a:ext cx="1586572" cy="552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7D445-D8F2-30AB-621C-72E989DCF12A}"/>
              </a:ext>
            </a:extLst>
          </p:cNvPr>
          <p:cNvCxnSpPr>
            <a:cxnSpLocks/>
          </p:cNvCxnSpPr>
          <p:nvPr/>
        </p:nvCxnSpPr>
        <p:spPr>
          <a:xfrm flipH="1" flipV="1">
            <a:off x="3512949" y="3063498"/>
            <a:ext cx="2872353" cy="2040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</a:rPr>
              <a:t>, He et.al., 2017, uses a multi-layer perceptron to compute similarity and rank recommendations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dense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6"/>
            <a:ext cx="4732819" cy="957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589156"/>
            <a:ext cx="2590848" cy="328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similarity and rank recommendations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learned </a:t>
                </a:r>
                <a:r>
                  <a:rPr lang="en-US" dirty="0"/>
                  <a:t>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dense embedding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dirty="0">
                <a:ea typeface="Cambria Math" panose="02040503050406030204" pitchFamily="18" charset="0"/>
              </a:rPr>
              <a:t>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categorical) require dense embedding, or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Query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1968286"/>
            <a:ext cx="2903484" cy="456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2424465"/>
            <a:ext cx="127300" cy="95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Mixed 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(MNS)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MNS adds a uniformly sampled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Mixed 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candidate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sampling weight for 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r="-222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 flipV="1">
            <a:off x="5799350" y="3429000"/>
            <a:ext cx="2391131" cy="48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9F5C8-93A5-96AB-E2F6-1B52A85A71D5}"/>
              </a:ext>
            </a:extLst>
          </p:cNvPr>
          <p:cNvCxnSpPr>
            <a:cxnSpLocks/>
          </p:cNvCxnSpPr>
          <p:nvPr/>
        </p:nvCxnSpPr>
        <p:spPr>
          <a:xfrm flipV="1">
            <a:off x="4826272" y="3833634"/>
            <a:ext cx="3413108" cy="420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8AAE-C3C2-70EF-A02E-DD816F9D5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874-997A-9C9F-B0DE-36D11EA2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8247-8DE5-683F-B5DB-E898CE49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649389-DEE3-1702-2433-452A6962635B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AFBB39-8535-603A-8DCB-A66CAC372637}"/>
              </a:ext>
            </a:extLst>
          </p:cNvPr>
          <p:cNvSpPr txBox="1">
            <a:spLocks/>
          </p:cNvSpPr>
          <p:nvPr/>
        </p:nvSpPr>
        <p:spPr>
          <a:xfrm>
            <a:off x="502739" y="2424465"/>
            <a:ext cx="5655253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Relevance tower</a:t>
            </a:r>
            <a:r>
              <a:rPr lang="en-US" sz="2600" dirty="0"/>
              <a:t> performs </a:t>
            </a:r>
            <a:r>
              <a:rPr lang="en-US" sz="2600" b="1" dirty="0"/>
              <a:t>similarity search</a:t>
            </a:r>
            <a:r>
              <a:rPr lang="en-US" sz="2600" dirty="0"/>
              <a:t> on items and/or users</a:t>
            </a:r>
          </a:p>
          <a:p>
            <a:r>
              <a:rPr lang="en-US" sz="2600" b="1" dirty="0"/>
              <a:t>Observation tower </a:t>
            </a:r>
            <a:r>
              <a:rPr lang="en-US" sz="2600" dirty="0"/>
              <a:t>computes </a:t>
            </a:r>
            <a:r>
              <a:rPr lang="en-US" sz="2600" b="1" dirty="0"/>
              <a:t>position bias adjustment</a:t>
            </a:r>
            <a:r>
              <a:rPr lang="en-US" sz="2600" dirty="0"/>
              <a:t> </a:t>
            </a:r>
          </a:p>
          <a:p>
            <a:pPr lvl="1"/>
            <a:r>
              <a:rPr lang="en-US" dirty="0"/>
              <a:t>Uses log information on user behavior and context</a:t>
            </a:r>
          </a:p>
          <a:p>
            <a:pPr lvl="1"/>
            <a:r>
              <a:rPr lang="en-US" dirty="0"/>
              <a:t>Adjusts ranking to limit position bias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9C411-B6DB-FEBD-BA76-3AD0CCD4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3" y="2060566"/>
            <a:ext cx="5031327" cy="44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34C22-4188-0602-76B9-2CE0EB3F8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DBD5-6954-3171-C616-F04B50A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BB4B-94DA-F02F-9151-F6443004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0A8D8-BE54-24C2-28EE-F10635B0F792}"/>
              </a:ext>
            </a:extLst>
          </p:cNvPr>
          <p:cNvSpPr txBox="1">
            <a:spLocks/>
          </p:cNvSpPr>
          <p:nvPr/>
        </p:nvSpPr>
        <p:spPr>
          <a:xfrm>
            <a:off x="8967488" y="3821873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8A1F-9B19-556D-FA09-21D86AB8EC07}"/>
              </a:ext>
            </a:extLst>
          </p:cNvPr>
          <p:cNvSpPr txBox="1">
            <a:spLocks/>
          </p:cNvSpPr>
          <p:nvPr/>
        </p:nvSpPr>
        <p:spPr>
          <a:xfrm>
            <a:off x="502740" y="2230362"/>
            <a:ext cx="5655253" cy="127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Relevance tower</a:t>
            </a:r>
            <a:r>
              <a:rPr lang="en-US" sz="2600" dirty="0"/>
              <a:t> performs </a:t>
            </a:r>
            <a:r>
              <a:rPr lang="en-US" sz="2600" b="1" dirty="0"/>
              <a:t>similarity search</a:t>
            </a:r>
            <a:r>
              <a:rPr lang="en-US" sz="2600" dirty="0"/>
              <a:t> on items and/or users assuming independence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071A9D-BCD4-B79E-1872-32DD6D7693BC}"/>
              </a:ext>
            </a:extLst>
          </p:cNvPr>
          <p:cNvSpPr txBox="1">
            <a:spLocks/>
          </p:cNvSpPr>
          <p:nvPr/>
        </p:nvSpPr>
        <p:spPr>
          <a:xfrm>
            <a:off x="6456670" y="2230361"/>
            <a:ext cx="5655253" cy="109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But user </a:t>
            </a:r>
            <a:r>
              <a:rPr lang="en-US" sz="2600" b="1" dirty="0"/>
              <a:t>actions are not independent of position </a:t>
            </a:r>
            <a:r>
              <a:rPr lang="en-US" sz="2600" dirty="0"/>
              <a:t>with a causal relationship!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EB672-B72E-93A1-8A0F-6BF1D59A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4" y="3317164"/>
            <a:ext cx="5615493" cy="34752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1F78D-D0E3-F5C3-654F-89044299DDE3}"/>
              </a:ext>
            </a:extLst>
          </p:cNvPr>
          <p:cNvCxnSpPr>
            <a:cxnSpLocks/>
          </p:cNvCxnSpPr>
          <p:nvPr/>
        </p:nvCxnSpPr>
        <p:spPr>
          <a:xfrm flipH="1">
            <a:off x="7395882" y="3033656"/>
            <a:ext cx="1436146" cy="1576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9F16A4-C8F7-8E0D-7078-6EE0739D8D62}"/>
              </a:ext>
            </a:extLst>
          </p:cNvPr>
          <p:cNvCxnSpPr>
            <a:cxnSpLocks/>
          </p:cNvCxnSpPr>
          <p:nvPr/>
        </p:nvCxnSpPr>
        <p:spPr>
          <a:xfrm>
            <a:off x="2926080" y="3130475"/>
            <a:ext cx="457200" cy="298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5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5B752-4951-9447-294D-596F741F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6AE2-FE09-E5AE-1E7D-684B27BB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A96A-9024-9E12-3F11-F5BBB97A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growing list of recommender datasets</a:t>
            </a:r>
          </a:p>
          <a:p>
            <a:r>
              <a:rPr lang="en-US" dirty="0">
                <a:hlinkClick r:id="rId2"/>
              </a:rPr>
              <a:t>GitHub site with links to multiple other sites</a:t>
            </a:r>
            <a:endParaRPr lang="en-US" dirty="0"/>
          </a:p>
          <a:p>
            <a:r>
              <a:rPr lang="en-US" dirty="0">
                <a:hlinkClick r:id="rId3"/>
              </a:rPr>
              <a:t>Page with recommender dataset on Papers with Code</a:t>
            </a:r>
            <a:endParaRPr lang="en-US" dirty="0"/>
          </a:p>
          <a:p>
            <a:r>
              <a:rPr lang="en-US" dirty="0">
                <a:hlinkClick r:id="rId4"/>
              </a:rPr>
              <a:t>List of recommender datasets on Kagel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11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AC68-21B8-190E-C2AF-D7673006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2651-6882-3177-0A0E-E799C778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FF78-E5A7-8A93-00AB-9726BF03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5B785B-C2F9-C196-0E35-BCF78A83D9FF}"/>
              </a:ext>
            </a:extLst>
          </p:cNvPr>
          <p:cNvSpPr txBox="1">
            <a:spLocks/>
          </p:cNvSpPr>
          <p:nvPr/>
        </p:nvSpPr>
        <p:spPr>
          <a:xfrm>
            <a:off x="6823041" y="64928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4C8BB18-9FB9-68D1-F178-231B57C52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1186" y="2472893"/>
                <a:ext cx="5655253" cy="38151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Zang, et. al., propose adding an </a:t>
                </a:r>
                <a:r>
                  <a:rPr lang="en-US" b="1" dirty="0"/>
                  <a:t>adversarial label </a:t>
                </a:r>
                <a:r>
                  <a:rPr lang="en-US" dirty="0"/>
                  <a:t>to the model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reverse gradient </a:t>
                </a:r>
                <a:r>
                  <a:rPr lang="en-US" dirty="0"/>
                  <a:t>is backpropagated into the position adjustment of the observation tower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a learning rate hyperparameter</a:t>
                </a:r>
              </a:p>
              <a:p>
                <a:r>
                  <a:rPr lang="en-US" dirty="0"/>
                  <a:t>Provides </a:t>
                </a:r>
                <a:r>
                  <a:rPr lang="en-US" b="1" dirty="0"/>
                  <a:t>unbiased learning to rank (ULTR) algorithm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4C8BB18-9FB9-68D1-F178-231B57C52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86" y="2472893"/>
                <a:ext cx="5655253" cy="3815151"/>
              </a:xfrm>
              <a:prstGeom prst="rect">
                <a:avLst/>
              </a:prstGeom>
              <a:blipFill>
                <a:blip r:embed="rId3"/>
                <a:stretch>
                  <a:fillRect l="-1940" t="-2716" r="-754" b="-4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723595-2883-C157-81FB-D2943A41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6" y="2123268"/>
            <a:ext cx="6208966" cy="45710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1D0854-E198-331E-3759-410636D645A4}"/>
              </a:ext>
            </a:extLst>
          </p:cNvPr>
          <p:cNvCxnSpPr>
            <a:cxnSpLocks/>
          </p:cNvCxnSpPr>
          <p:nvPr/>
        </p:nvCxnSpPr>
        <p:spPr>
          <a:xfrm flipH="1" flipV="1">
            <a:off x="4742481" y="2645044"/>
            <a:ext cx="1488705" cy="51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127AA8-0467-4E95-5C7C-9EB7F5265BA0}"/>
              </a:ext>
            </a:extLst>
          </p:cNvPr>
          <p:cNvCxnSpPr>
            <a:cxnSpLocks/>
          </p:cNvCxnSpPr>
          <p:nvPr/>
        </p:nvCxnSpPr>
        <p:spPr>
          <a:xfrm flipH="1" flipV="1">
            <a:off x="4954292" y="3042834"/>
            <a:ext cx="1355760" cy="532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14170</TotalTime>
  <Words>6245</Words>
  <Application>Microsoft Office PowerPoint</Application>
  <PresentationFormat>Widescreen</PresentationFormat>
  <Paragraphs>1896</Paragraphs>
  <Slides>98</Slides>
  <Notes>0</Notes>
  <HiddenSlides>30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E-108 Data Mining, Exploration and Discovery Learning to Rank and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Dataset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Recommender Systems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Mixed Negative Sampling</vt:lpstr>
      <vt:lpstr>Mixed Negative Sampling</vt:lpstr>
      <vt:lpstr>DHEN, Deep and Hierarchical Ensemble Recommender</vt:lpstr>
      <vt:lpstr>DHEN, Deep and Hierarchical Ensemble Recommender</vt:lpstr>
      <vt:lpstr>DHEN, Deep and Hierarchical Ensemble Recommender</vt:lpstr>
      <vt:lpstr>DHEN, Deep and Hierarchical Ensemble Recommender</vt:lpstr>
      <vt:lpstr>PowerPoint Presentation</vt:lpstr>
      <vt:lpstr>Complex recommenders 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635</cp:revision>
  <dcterms:created xsi:type="dcterms:W3CDTF">2020-08-19T23:28:02Z</dcterms:created>
  <dcterms:modified xsi:type="dcterms:W3CDTF">2025-09-20T01:38:10Z</dcterms:modified>
</cp:coreProperties>
</file>