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8"/>
  </p:notesMasterIdLst>
  <p:sldIdLst>
    <p:sldId id="256" r:id="rId2"/>
    <p:sldId id="257" r:id="rId3"/>
    <p:sldId id="447" r:id="rId4"/>
    <p:sldId id="448" r:id="rId5"/>
    <p:sldId id="443" r:id="rId6"/>
    <p:sldId id="259" r:id="rId7"/>
    <p:sldId id="382" r:id="rId8"/>
    <p:sldId id="261" r:id="rId9"/>
    <p:sldId id="258" r:id="rId10"/>
    <p:sldId id="389" r:id="rId11"/>
    <p:sldId id="260" r:id="rId12"/>
    <p:sldId id="263" r:id="rId13"/>
    <p:sldId id="437" r:id="rId14"/>
    <p:sldId id="444" r:id="rId15"/>
    <p:sldId id="365" r:id="rId16"/>
    <p:sldId id="371" r:id="rId17"/>
    <p:sldId id="372" r:id="rId18"/>
    <p:sldId id="438" r:id="rId19"/>
    <p:sldId id="270" r:id="rId20"/>
    <p:sldId id="265" r:id="rId21"/>
    <p:sldId id="266" r:id="rId22"/>
    <p:sldId id="262" r:id="rId23"/>
    <p:sldId id="267" r:id="rId24"/>
    <p:sldId id="268" r:id="rId25"/>
    <p:sldId id="272" r:id="rId26"/>
    <p:sldId id="271" r:id="rId27"/>
    <p:sldId id="274" r:id="rId28"/>
    <p:sldId id="384" r:id="rId29"/>
    <p:sldId id="275" r:id="rId30"/>
    <p:sldId id="439" r:id="rId31"/>
    <p:sldId id="427" r:id="rId32"/>
    <p:sldId id="435" r:id="rId33"/>
    <p:sldId id="428" r:id="rId34"/>
    <p:sldId id="429" r:id="rId35"/>
    <p:sldId id="431" r:id="rId36"/>
    <p:sldId id="430" r:id="rId37"/>
    <p:sldId id="432" r:id="rId38"/>
    <p:sldId id="433" r:id="rId39"/>
    <p:sldId id="434" r:id="rId40"/>
    <p:sldId id="385" r:id="rId41"/>
    <p:sldId id="440" r:id="rId42"/>
    <p:sldId id="276" r:id="rId43"/>
    <p:sldId id="445" r:id="rId44"/>
    <p:sldId id="285" r:id="rId45"/>
    <p:sldId id="286" r:id="rId46"/>
    <p:sldId id="446" r:id="rId47"/>
    <p:sldId id="284" r:id="rId48"/>
    <p:sldId id="277" r:id="rId49"/>
    <p:sldId id="279" r:id="rId50"/>
    <p:sldId id="280" r:id="rId51"/>
    <p:sldId id="281" r:id="rId52"/>
    <p:sldId id="282" r:id="rId53"/>
    <p:sldId id="283" r:id="rId54"/>
    <p:sldId id="377" r:id="rId55"/>
    <p:sldId id="390" r:id="rId56"/>
    <p:sldId id="391" r:id="rId57"/>
    <p:sldId id="394" r:id="rId58"/>
    <p:sldId id="393" r:id="rId59"/>
    <p:sldId id="395" r:id="rId60"/>
    <p:sldId id="397" r:id="rId61"/>
    <p:sldId id="396" r:id="rId62"/>
    <p:sldId id="421" r:id="rId63"/>
    <p:sldId id="441" r:id="rId64"/>
    <p:sldId id="398" r:id="rId65"/>
    <p:sldId id="410" r:id="rId66"/>
    <p:sldId id="399" r:id="rId67"/>
    <p:sldId id="406" r:id="rId68"/>
    <p:sldId id="400" r:id="rId69"/>
    <p:sldId id="401" r:id="rId70"/>
    <p:sldId id="402" r:id="rId71"/>
    <p:sldId id="403" r:id="rId72"/>
    <p:sldId id="404" r:id="rId73"/>
    <p:sldId id="405" r:id="rId74"/>
    <p:sldId id="407" r:id="rId75"/>
    <p:sldId id="409" r:id="rId76"/>
    <p:sldId id="426" r:id="rId77"/>
    <p:sldId id="408" r:id="rId78"/>
    <p:sldId id="449" r:id="rId79"/>
    <p:sldId id="450" r:id="rId80"/>
    <p:sldId id="458" r:id="rId81"/>
    <p:sldId id="442" r:id="rId82"/>
    <p:sldId id="378" r:id="rId83"/>
    <p:sldId id="379" r:id="rId84"/>
    <p:sldId id="292" r:id="rId85"/>
    <p:sldId id="287" r:id="rId86"/>
    <p:sldId id="288" r:id="rId87"/>
    <p:sldId id="386" r:id="rId88"/>
    <p:sldId id="387" r:id="rId89"/>
    <p:sldId id="388" r:id="rId90"/>
    <p:sldId id="380" r:id="rId91"/>
    <p:sldId id="289" r:id="rId92"/>
    <p:sldId id="290" r:id="rId93"/>
    <p:sldId id="412" r:id="rId94"/>
    <p:sldId id="414" r:id="rId95"/>
    <p:sldId id="415" r:id="rId96"/>
    <p:sldId id="416" r:id="rId97"/>
    <p:sldId id="417" r:id="rId98"/>
    <p:sldId id="420" r:id="rId99"/>
    <p:sldId id="419" r:id="rId100"/>
    <p:sldId id="422" r:id="rId101"/>
    <p:sldId id="424" r:id="rId102"/>
    <p:sldId id="423" r:id="rId103"/>
    <p:sldId id="425" r:id="rId104"/>
    <p:sldId id="457" r:id="rId105"/>
    <p:sldId id="451" r:id="rId106"/>
    <p:sldId id="453" r:id="rId107"/>
    <p:sldId id="454" r:id="rId108"/>
    <p:sldId id="455" r:id="rId109"/>
    <p:sldId id="456" r:id="rId110"/>
    <p:sldId id="460" r:id="rId111"/>
    <p:sldId id="461" r:id="rId112"/>
    <p:sldId id="459" r:id="rId113"/>
    <p:sldId id="462" r:id="rId114"/>
    <p:sldId id="463" r:id="rId115"/>
    <p:sldId id="465" r:id="rId116"/>
    <p:sldId id="466" r:id="rId117"/>
    <p:sldId id="467" r:id="rId118"/>
    <p:sldId id="468" r:id="rId119"/>
    <p:sldId id="470" r:id="rId120"/>
    <p:sldId id="471" r:id="rId121"/>
    <p:sldId id="469" r:id="rId122"/>
    <p:sldId id="452" r:id="rId123"/>
    <p:sldId id="373" r:id="rId124"/>
    <p:sldId id="374" r:id="rId125"/>
    <p:sldId id="376" r:id="rId126"/>
    <p:sldId id="383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8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ketches.apache.org/docs/HLL/HllSketches.html" TargetMode="External"/><Relationship Id="rId2" Type="http://schemas.openxmlformats.org/officeDocument/2006/relationships/hyperlink" Target="https://github.com/ascv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bigquery/docs/reference/standard-sql/hll_functions" TargetMode="Externa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4023" TargetMode="External"/><Relationship Id="rId2" Type="http://schemas.openxmlformats.org/officeDocument/2006/relationships/hyperlink" Target="https://arxiv.org/abs/2004.0166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hyperlink" Target="https://datasketches.apache.org/docs/QuantilesAll/QuantilesOverview.html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/docs/reference/standard-sql/kll_functions" TargetMode="External"/><Relationship Id="rId2" Type="http://schemas.openxmlformats.org/officeDocument/2006/relationships/hyperlink" Target="https://arxiv.org/abs/1603.05346v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hyperlink" Target="https://datasketches.apache.org/docs/KLL/KLLSketc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tzmucha/fastdigest" TargetMode="External"/><Relationship Id="rId2" Type="http://schemas.openxmlformats.org/officeDocument/2006/relationships/hyperlink" Target="https://datasketches.apache.org/docs/tdigest/tdig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dunning/t-digest?tab=readme-ov-file" TargetMode="External"/><Relationship Id="rId4" Type="http://schemas.openxmlformats.org/officeDocument/2006/relationships/hyperlink" Target="https://github.com/CamDavidsonPilon/tdigest" TargetMode="Externa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ketches.apache.org/docs/Sampling/ReservoirSamplingSketche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robables.readthedocs.io/en/latest/code.html#data-structures-and-classes" TargetMode="External"/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4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apache.github.io/datasketches-python/5.2.0/frequency/index.html" TargetMode="External"/><Relationship Id="rId2" Type="http://schemas.openxmlformats.org/officeDocument/2006/relationships/hyperlink" Target="https://pyprobables.readthedocs.io/en/latest/code.html#count-min-sketche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0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</a:t>
            </a:r>
            <a:r>
              <a:rPr lang="en-US" b="1" dirty="0"/>
              <a:t>merged 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Example; counters by minute merged (aggregated) to counters by hour  </a:t>
            </a:r>
          </a:p>
          <a:p>
            <a:pPr lvl="1"/>
            <a:r>
              <a:rPr lang="en-US" dirty="0"/>
              <a:t>Example; counters by day merged to weekly or monthly</a:t>
            </a:r>
          </a:p>
          <a:p>
            <a:pPr lvl="1"/>
            <a:r>
              <a:rPr lang="en-US" dirty="0"/>
              <a:t>Example; counters for different streams merged into single estimate  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merge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merged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F003-17CB-E96B-FCFA-0BF6EDC2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039A7-646A-4352-7197-9A16171C7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number of Python packages and platforms support cardinality estimation </a:t>
            </a:r>
          </a:p>
          <a:p>
            <a:r>
              <a:rPr lang="en-US" dirty="0"/>
              <a:t>The </a:t>
            </a:r>
            <a:r>
              <a:rPr lang="en-US" dirty="0" err="1"/>
              <a:t>HyperLogLog</a:t>
            </a:r>
            <a:r>
              <a:rPr lang="en-US" dirty="0"/>
              <a:t> algorithm can be found is several packages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HLL package </a:t>
            </a:r>
            <a:r>
              <a:rPr lang="en-US" dirty="0"/>
              <a:t>has a fast, C++ </a:t>
            </a:r>
            <a:r>
              <a:rPr lang="en-US" dirty="0" err="1"/>
              <a:t>backended</a:t>
            </a:r>
            <a:r>
              <a:rPr lang="en-US" dirty="0"/>
              <a:t>, implementation 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several widely used cardinality estimation algorithms, including </a:t>
            </a:r>
            <a:r>
              <a:rPr lang="en-US" dirty="0" err="1"/>
              <a:t>HyperLogLog</a:t>
            </a:r>
            <a:endParaRPr lang="en-US" dirty="0"/>
          </a:p>
          <a:p>
            <a:r>
              <a:rPr lang="en-US" dirty="0" err="1"/>
              <a:t>HyperLogLog</a:t>
            </a:r>
            <a:r>
              <a:rPr lang="en-US" dirty="0"/>
              <a:t>++ is available in </a:t>
            </a:r>
            <a:r>
              <a:rPr lang="en-US" dirty="0">
                <a:hlinkClick r:id="rId4"/>
              </a:rPr>
              <a:t>Google </a:t>
            </a:r>
            <a:r>
              <a:rPr lang="en-US" dirty="0" err="1">
                <a:hlinkClick r:id="rId4"/>
              </a:rPr>
              <a:t>BigQuery</a:t>
            </a:r>
            <a:r>
              <a:rPr lang="en-US" dirty="0">
                <a:hlinkClick r:id="rId4"/>
              </a:rPr>
              <a:t> 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468A52-B7A9-2D9C-ACAB-EDD03F99FF2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230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3040-43CE-B76A-8263-5E4E201A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DA7D-BCA3-E1A2-4F5D-E3C2A76E9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Estimating Quantiles in Streams </a:t>
            </a:r>
          </a:p>
        </p:txBody>
      </p:sp>
    </p:spTree>
    <p:extLst>
      <p:ext uri="{BB962C8B-B14F-4D97-AF65-F5344CB8AC3E}">
        <p14:creationId xmlns:p14="http://schemas.microsoft.com/office/powerpoint/2010/main" val="319285182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A9A4-511F-441C-EEE0-3FFD7C9A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Examples of applying quantile estimation in streams: </a:t>
                </a:r>
              </a:p>
              <a:p>
                <a:pPr lvl="1"/>
                <a:r>
                  <a:rPr lang="en-US" dirty="0"/>
                  <a:t>Medians</a:t>
                </a:r>
              </a:p>
              <a:p>
                <a:pPr lvl="1"/>
                <a:r>
                  <a:rPr lang="en-US" dirty="0"/>
                  <a:t>Distribution probability mass function or cumulative distribution function</a:t>
                </a:r>
              </a:p>
              <a:p>
                <a:pPr lvl="1"/>
                <a:r>
                  <a:rPr lang="en-US" dirty="0"/>
                  <a:t>Extreme quartiles (</a:t>
                </a:r>
                <a:r>
                  <a:rPr lang="en-US" dirty="0" err="1"/>
                  <a:t>eg.</a:t>
                </a:r>
                <a:r>
                  <a:rPr lang="en-US" dirty="0"/>
                  <a:t> 0.001, 0.999) for anomaly detection.  </a:t>
                </a:r>
              </a:p>
              <a:p>
                <a:r>
                  <a:rPr lang="en-US" dirty="0"/>
                  <a:t>Can we just use a naïve algorithm? </a:t>
                </a:r>
              </a:p>
              <a:p>
                <a:pPr lvl="1"/>
                <a:r>
                  <a:rPr lang="en-US" dirty="0"/>
                  <a:t>Accumulate values,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</a:t>
                </a:r>
              </a:p>
              <a:p>
                <a:pPr lvl="1"/>
                <a:r>
                  <a:rPr lang="en-US" dirty="0"/>
                  <a:t>Sort,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operations </a:t>
                </a:r>
              </a:p>
              <a:p>
                <a:r>
                  <a:rPr lang="en-US" dirty="0"/>
                  <a:t>Naïve algorithm is not scalable </a:t>
                </a:r>
              </a:p>
              <a:p>
                <a:r>
                  <a:rPr lang="en-US" dirty="0"/>
                  <a:t>Need a </a:t>
                </a:r>
                <a:r>
                  <a:rPr lang="en-US" b="1" dirty="0"/>
                  <a:t>sketch algorithm!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CCCE0-5D25-D7E6-35B6-1C950F500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3B6D89-6E07-C67E-20D0-453FB3C2981F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264954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9045D-FEA2-4516-A1BD-16DBE27C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For a stream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can specify the problem two ways</a:t>
                </a:r>
              </a:p>
              <a:p>
                <a:pPr lvl="1"/>
                <a:r>
                  <a:rPr lang="en-US" dirty="0"/>
                  <a:t>Given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find its </a:t>
                </a:r>
                <a:r>
                  <a:rPr lang="en-US" b="1" dirty="0"/>
                  <a:t>rank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Or, for quantile,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find rank of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Two closely related problems </a:t>
                </a:r>
              </a:p>
              <a:p>
                <a:pPr lvl="1"/>
                <a:r>
                  <a:rPr lang="en-US" b="1" dirty="0"/>
                  <a:t>Single quantile </a:t>
                </a:r>
                <a:r>
                  <a:rPr lang="en-US" dirty="0"/>
                  <a:t>estimation problem</a:t>
                </a:r>
              </a:p>
              <a:p>
                <a:pPr lvl="1"/>
                <a:r>
                  <a:rPr lang="en-US" b="1" dirty="0"/>
                  <a:t>All quantiles</a:t>
                </a:r>
                <a:r>
                  <a:rPr lang="en-US" dirty="0"/>
                  <a:t> estimation problem</a:t>
                </a:r>
              </a:p>
              <a:p>
                <a:pPr lvl="1"/>
                <a:r>
                  <a:rPr lang="en-US" dirty="0"/>
                  <a:t>If we can do the first, we can do the second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EEF29-2FF0-0B5F-B534-7F9A942F25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48D342-99F4-0613-8624-8FA4805E7C2C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10443041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8BD57-EB05-C928-FECD-A6A00F14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Estimating quantiles in infinite streams is a fundamental problem</a:t>
                </a:r>
              </a:p>
              <a:p>
                <a:r>
                  <a:rPr lang="en-US" dirty="0"/>
                  <a:t>Algorithms use a sketch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 desirable properties  </a:t>
                </a:r>
              </a:p>
              <a:p>
                <a:pPr lvl="1"/>
                <a:r>
                  <a:rPr lang="en-US" dirty="0"/>
                  <a:t>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Minimize memory required</a:t>
                </a:r>
              </a:p>
              <a:p>
                <a:pPr lvl="1"/>
                <a:r>
                  <a:rPr lang="en-US" dirty="0"/>
                  <a:t>Mergeability  </a:t>
                </a:r>
              </a:p>
              <a:p>
                <a:r>
                  <a:rPr lang="en-US" dirty="0"/>
                  <a:t>We will look at two examples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relative error quantile (REQ) sketch </a:t>
                </a:r>
                <a:r>
                  <a:rPr lang="en-US" dirty="0"/>
                  <a:t>algorithm,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Cormode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,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et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al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2"/>
                      </a:rPr>
                      <m:t>. 2020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t-digest algorithm</a:t>
                </a:r>
                <a:r>
                  <a:rPr lang="en-US" dirty="0"/>
                  <a:t>, </a:t>
                </a:r>
                <a:r>
                  <a:rPr lang="en-US" dirty="0">
                    <a:hlinkClick r:id="rId3"/>
                  </a:rPr>
                  <a:t>Dunning and Ertl, 2019 </a:t>
                </a:r>
                <a:endParaRPr lang="en-US" dirty="0"/>
              </a:p>
              <a:p>
                <a:r>
                  <a:rPr lang="en-US" dirty="0"/>
                  <a:t>Quantile sketches are supported in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/>
                  <a:t> package, and other packages 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23311-05C4-FF58-A3E6-7B83B14B4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F19BA3D-989E-917A-1D89-04F66BFDD2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Estimating Quantiles in Streams</a:t>
            </a:r>
          </a:p>
        </p:txBody>
      </p:sp>
    </p:spTree>
    <p:extLst>
      <p:ext uri="{BB962C8B-B14F-4D97-AF65-F5344CB8AC3E}">
        <p14:creationId xmlns:p14="http://schemas.microsoft.com/office/powerpoint/2010/main" val="41789236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38C9-9C40-72F6-5AAE-E1696016C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REQ algorithm has strong performance bounds with small memory footprint </a:t>
                </a:r>
              </a:p>
              <a:p>
                <a:r>
                  <a:rPr lang="en-US" dirty="0"/>
                  <a:t>Is an improvement on the KLL algorithm, </a:t>
                </a:r>
                <a:r>
                  <a:rPr lang="en-US" dirty="0" err="1">
                    <a:hlinkClick r:id="rId2"/>
                  </a:rPr>
                  <a:t>Karnin</a:t>
                </a:r>
                <a:r>
                  <a:rPr lang="en-US" dirty="0">
                    <a:hlinkClick r:id="rId2"/>
                  </a:rPr>
                  <a:t>, Lang, Liberty, 2016</a:t>
                </a:r>
                <a:endParaRPr lang="en-US" dirty="0"/>
              </a:p>
              <a:p>
                <a:pPr lvl="1"/>
                <a:r>
                  <a:rPr lang="en-US" dirty="0"/>
                  <a:t>KLL algorithm is widely used: see for example, implementations in </a:t>
                </a:r>
                <a:r>
                  <a:rPr lang="en-US" dirty="0">
                    <a:hlinkClick r:id="rId3"/>
                  </a:rPr>
                  <a:t>Google </a:t>
                </a:r>
                <a:r>
                  <a:rPr lang="en-US" dirty="0" err="1">
                    <a:hlinkClick r:id="rId3"/>
                  </a:rPr>
                  <a:t>BigQuery</a:t>
                </a:r>
                <a:r>
                  <a:rPr lang="en-US" dirty="0"/>
                  <a:t> or </a:t>
                </a:r>
                <a:r>
                  <a:rPr lang="en-US" dirty="0">
                    <a:hlinkClick r:id="rId4"/>
                  </a:rPr>
                  <a:t>Apache </a:t>
                </a:r>
                <a:r>
                  <a:rPr lang="en-US" dirty="0" err="1">
                    <a:hlinkClick r:id="rId4"/>
                  </a:rPr>
                  <a:t>DataSketches</a:t>
                </a:r>
                <a:r>
                  <a:rPr lang="en-US" dirty="0">
                    <a:hlinkClick r:id="rId4"/>
                  </a:rPr>
                  <a:t> </a:t>
                </a:r>
                <a:endParaRPr lang="en-US" dirty="0"/>
              </a:p>
              <a:p>
                <a:r>
                  <a:rPr lang="en-US" dirty="0"/>
                  <a:t>The core of the KLL algorithm is a sketch comprising a 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r>
                  <a:rPr lang="en-US" b="1" dirty="0"/>
                  <a:t> compactors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A compactor down-samples half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buffer values outputting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values, applying a weight of two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5C8CB-388C-BF24-F93E-FFFB49E612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5"/>
                <a:stretch>
                  <a:fillRect l="-1217" t="-186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EC307E48-0DC9-07D2-61BC-B0AF75B681E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</p:spTree>
    <p:extLst>
      <p:ext uri="{BB962C8B-B14F-4D97-AF65-F5344CB8AC3E}">
        <p14:creationId xmlns:p14="http://schemas.microsoft.com/office/powerpoint/2010/main" val="177542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8B4D-9398-458B-899B-096A3F2F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compactor down-samples half of the input buffer values, applying a weight of two 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compactors randomly sample either even or odd values from a buffer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6722C-25A8-5F1D-5856-CA7A6CCC2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4"/>
                <a:ext cx="3606774" cy="3500580"/>
              </a:xfrm>
              <a:blipFill>
                <a:blip r:embed="rId2"/>
                <a:stretch>
                  <a:fillRect l="-3553" t="-2787" r="-2030" b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53C3DAE-DDD9-6666-7BED-02428A39A46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435C61-DA52-DCD7-B9A2-0722A78F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129" y="3355277"/>
            <a:ext cx="7206712" cy="332794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099805-B4C9-D437-B152-97BD95466BA7}"/>
              </a:ext>
            </a:extLst>
          </p:cNvPr>
          <p:cNvCxnSpPr>
            <a:cxnSpLocks/>
          </p:cNvCxnSpPr>
          <p:nvPr/>
        </p:nvCxnSpPr>
        <p:spPr>
          <a:xfrm flipV="1">
            <a:off x="4233134" y="4528265"/>
            <a:ext cx="1705087" cy="5762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94E760-1B31-6094-E18E-BA5A19203A0B}"/>
              </a:ext>
            </a:extLst>
          </p:cNvPr>
          <p:cNvCxnSpPr>
            <a:cxnSpLocks/>
          </p:cNvCxnSpPr>
          <p:nvPr/>
        </p:nvCxnSpPr>
        <p:spPr>
          <a:xfrm>
            <a:off x="4270786" y="5104504"/>
            <a:ext cx="1763221" cy="133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4D9E603-65DC-93C8-329B-387DA0CA3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4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DD9ED457-75DF-6CDE-32DA-D1985D63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After three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/6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E4F5733-A2A2-BF49-8D28-E60B69191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0"/>
                <a:ext cx="2762114" cy="1418093"/>
              </a:xfrm>
              <a:prstGeom prst="rect">
                <a:avLst/>
              </a:prstGeom>
              <a:blipFill>
                <a:blip r:embed="rId6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C96585-0AC9-9B2E-7523-B90E750CB16B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12B110-FD76-90FF-E0D3-92B1A9CCF24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12E92A-2015-9EE9-E17F-9CC262E3AEE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10359614" y="2298913"/>
            <a:ext cx="267933" cy="16437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10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0CB1-3094-1E25-E83C-B331CE24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9BCF8A-B355-2CDA-5B25-5F8FBC4A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098567"/>
            <a:ext cx="5475643" cy="36549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2195593"/>
                <a:ext cx="3606774" cy="13741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Stack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compactors down-samples input buffer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2FACD-9CEB-0A7F-0789-1921DBCDD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2195593"/>
                <a:ext cx="3606774" cy="1374183"/>
              </a:xfrm>
              <a:blipFill>
                <a:blip r:embed="rId3"/>
                <a:stretch>
                  <a:fillRect l="-3553" t="-7080" r="-1015" b="-3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50A3A5-5A4D-FC99-9AD5-FCAF10D4F5A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Relative Error Quantile in Sketch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E5DAD4-EDFF-563E-2C20-4AF058C15344}"/>
              </a:ext>
            </a:extLst>
          </p:cNvPr>
          <p:cNvCxnSpPr>
            <a:cxnSpLocks/>
          </p:cNvCxnSpPr>
          <p:nvPr/>
        </p:nvCxnSpPr>
        <p:spPr>
          <a:xfrm flipV="1">
            <a:off x="4432515" y="3802251"/>
            <a:ext cx="1890794" cy="1216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After one compactor,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3AB26B3D-CFE1-8844-995D-BDD2DD3DB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042" y="1371601"/>
                <a:ext cx="2346243" cy="1722894"/>
              </a:xfrm>
              <a:prstGeom prst="rect">
                <a:avLst/>
              </a:prstGeom>
              <a:blipFill>
                <a:blip r:embed="rId4"/>
                <a:stretch>
                  <a:fillRect l="-4156" t="-7067" r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After two compactors,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en-US" sz="2400" dirty="0"/>
                  <a:t> samples, with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D7CCAC6-C833-D456-BC99-6A6CA5F82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9" y="1523718"/>
                <a:ext cx="2762114" cy="1418093"/>
              </a:xfrm>
              <a:prstGeom prst="rect">
                <a:avLst/>
              </a:prstGeom>
              <a:blipFill>
                <a:blip r:embed="rId5"/>
                <a:stretch>
                  <a:fillRect l="-3532" t="-6438" b="-9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46490" y="880821"/>
                <a:ext cx="2762114" cy="1128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400" dirty="0"/>
                  <a:t>Smallest possible compactor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values  </a:t>
                </a: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7487BC0-5FAF-928A-E5B1-410FA089A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490" y="880821"/>
                <a:ext cx="2762114" cy="1128794"/>
              </a:xfrm>
              <a:prstGeom prst="rect">
                <a:avLst/>
              </a:prstGeom>
              <a:blipFill>
                <a:blip r:embed="rId6"/>
                <a:stretch>
                  <a:fillRect l="-3532" t="-8065" r="-5740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1EA636B-EA3A-183A-6E29-BD7658FD5F8A}"/>
              </a:ext>
            </a:extLst>
          </p:cNvPr>
          <p:cNvCxnSpPr>
            <a:cxnSpLocks/>
          </p:cNvCxnSpPr>
          <p:nvPr/>
        </p:nvCxnSpPr>
        <p:spPr>
          <a:xfrm>
            <a:off x="5238427" y="2758698"/>
            <a:ext cx="1999282" cy="749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B65C87-5EEE-5E37-B1BC-B454524E475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248556" y="2941811"/>
            <a:ext cx="1174413" cy="207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73F1DE-40C7-F78E-FF9E-7AA0E444B30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8942522" y="2009615"/>
            <a:ext cx="1685025" cy="18442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F45A-8171-D187-DC95-396B3B24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ED62-9E11-AF30-77B6-B2904E457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20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t-digest is an effective heuristic algorithm</a:t>
            </a:r>
          </a:p>
          <a:p>
            <a:r>
              <a:rPr lang="en-US" dirty="0"/>
              <a:t>The t-digest uses a unique sampling strategy that improves quantile estimates at extremes, e.g. distribution tails</a:t>
            </a:r>
          </a:p>
          <a:p>
            <a:pPr lvl="1"/>
            <a:r>
              <a:rPr lang="en-US" dirty="0"/>
              <a:t>Accuracy improved by interpolation between samples </a:t>
            </a:r>
          </a:p>
          <a:p>
            <a:pPr lvl="1"/>
            <a:r>
              <a:rPr lang="en-US" dirty="0"/>
              <a:t>Effective for anomaly detection and similar situations  </a:t>
            </a:r>
          </a:p>
          <a:p>
            <a:r>
              <a:rPr lang="en-US" dirty="0"/>
              <a:t>There are numerous implementations of the t-digest algorithm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hlinkClick r:id="rId2"/>
              </a:rPr>
              <a:t>Apache </a:t>
            </a:r>
            <a:r>
              <a:rPr lang="en-US" dirty="0" err="1">
                <a:hlinkClick r:id="rId2"/>
              </a:rPr>
              <a:t>DataSketches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Fastdigest</a:t>
            </a:r>
            <a:r>
              <a:rPr lang="en-US" dirty="0">
                <a:hlinkClick r:id="rId3"/>
              </a:rPr>
              <a:t> package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Tdigest</a:t>
            </a:r>
            <a:r>
              <a:rPr lang="en-US" dirty="0">
                <a:hlinkClick r:id="rId4"/>
              </a:rPr>
              <a:t> package</a:t>
            </a:r>
            <a:endParaRPr lang="en-US" dirty="0"/>
          </a:p>
          <a:p>
            <a:pPr lvl="1"/>
            <a:r>
              <a:rPr lang="en-US" dirty="0"/>
              <a:t>Also see implementations in many languages in </a:t>
            </a:r>
            <a:r>
              <a:rPr lang="en-US" dirty="0">
                <a:hlinkClick r:id="rId5"/>
              </a:rPr>
              <a:t>Ted Dunning’s reference implementation GitHub repository</a:t>
            </a:r>
            <a:r>
              <a:rPr lang="en-US" dirty="0"/>
              <a:t>   </a:t>
            </a:r>
          </a:p>
          <a:p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A864AD-6329-A7B0-5351-19D4ACA6D6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293433274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FCEF-FA41-C9D9-00BC-B356519C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F9DCC-EF4C-06FA-AF0A-027E5EFBD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The t-digest algorithm computes </a:t>
                </a:r>
                <a:r>
                  <a:rPr lang="en-US" b="1" dirty="0"/>
                  <a:t>representative cluster centroids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are partitioned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clusters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cluster,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contains as many samples as possible, subject to a size bound   </a:t>
                </a:r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F9DCC-EF4C-06FA-AF0A-027E5EFBD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2050EC1-B3B3-39E2-CE25-C658198298D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41601214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51AA6-D4AE-B3B0-F319-389C40BF9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C2AE4-BBF2-2F03-B52C-FCF927CD0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Each cluster,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contains as many samples as possible, subject to a size bound   </a:t>
                </a:r>
              </a:p>
              <a:p>
                <a:r>
                  <a:rPr lang="en-US" dirty="0"/>
                  <a:t>For clusters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centroid is the mean of the partition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Clusters centers are ordered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Partitions may be </a:t>
                </a:r>
                <a:r>
                  <a:rPr lang="en-US" b="1" dirty="0"/>
                  <a:t>strongly ordered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</a:t>
                </a:r>
                <a:r>
                  <a:rPr lang="en-US" b="1" dirty="0"/>
                  <a:t>weakly ordered</a:t>
                </a:r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𝑜𝑓𝑓𝑠𝑒𝑡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Weekly ordered clusters have overlapping partitions 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2C2AE4-BBF2-2F03-B52C-FCF927CD0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B8E16E3-DFAE-A0EE-085B-F0EAACC0CD3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8600046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164B7-ABAA-81E3-68A9-D831A6CE1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43BD-5401-1A44-DDC9-EDECF74CA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t-digest is an effective heuristic algorithm</a:t>
                </a:r>
              </a:p>
              <a:p>
                <a:r>
                  <a:rPr lang="en-US" dirty="0"/>
                  <a:t>Clusters centers are ordered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For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the left and right weights are: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6643BD-5401-1A44-DDC9-EDECF74CA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1DB1A2D-5A68-9606-384D-3BA3F83C957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82358626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258C0-EA5A-78D5-56CE-8B6D0965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4F3D7-2A71-A478-EFDF-6D874C908C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Choice of sampling interval is key to the t-digest algorithm</a:t>
                </a:r>
              </a:p>
              <a:p>
                <a:r>
                  <a:rPr lang="en-US" dirty="0"/>
                  <a:t>Quantile estimation algorithms face a persistent problem with extreme quantiles   </a:t>
                </a:r>
              </a:p>
              <a:p>
                <a:pPr lvl="1"/>
                <a:r>
                  <a:rPr lang="en-US" dirty="0"/>
                  <a:t>Example, for anomaly detection we want to compute values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=0.001, 0.999</m:t>
                    </m:r>
                  </m:oMath>
                </a14:m>
                <a:r>
                  <a:rPr lang="en-US" dirty="0"/>
                  <a:t> or even more extreme</a:t>
                </a:r>
              </a:p>
              <a:p>
                <a:pPr lvl="1"/>
                <a:r>
                  <a:rPr lang="en-US" dirty="0"/>
                  <a:t>Sketches with uniform sampling have </a:t>
                </a:r>
                <a:r>
                  <a:rPr lang="en-US" dirty="0" err="1"/>
                  <a:t>insufficinet</a:t>
                </a:r>
                <a:r>
                  <a:rPr lang="en-US" dirty="0"/>
                  <a:t> extreme samples to accurately estimate tail behavior </a:t>
                </a:r>
              </a:p>
              <a:p>
                <a:r>
                  <a:rPr lang="en-US" dirty="0"/>
                  <a:t>The t-digest algorithm uses a non-uniform sampling function to overcome this problem  </a:t>
                </a:r>
              </a:p>
              <a:p>
                <a:pPr lvl="1"/>
                <a:r>
                  <a:rPr lang="en-US" dirty="0"/>
                  <a:t>Sampling extreme values is favored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D4F3D7-2A71-A478-EFDF-6D874C908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20523"/>
              </a:xfrm>
              <a:blipFill>
                <a:blip r:embed="rId2"/>
                <a:stretch>
                  <a:fillRect l="-1217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38C48A2-0570-43AF-B2A5-88C15313EB4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428955446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1DF71-7184-BA6B-6640-58ACCCF3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F2E27-F1C8-AA80-57F4-A39715EB9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324927"/>
                <a:ext cx="10643005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Choice of sampling interval is key to the t-digest algorithm</a:t>
                </a:r>
              </a:p>
              <a:p>
                <a:r>
                  <a:rPr lang="en-US" dirty="0"/>
                  <a:t>The t-digest algorithm uses a scale function to perform nonuniform sampling </a:t>
                </a:r>
              </a:p>
              <a:p>
                <a:r>
                  <a:rPr lang="en-US" dirty="0"/>
                  <a:t>Example of scale function with </a:t>
                </a:r>
                <a:r>
                  <a:rPr lang="en-US" b="1" dirty="0"/>
                  <a:t>compression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Where: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the number of clusters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F2E27-F1C8-AA80-57F4-A39715EB9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324927"/>
                <a:ext cx="10643005" cy="5220523"/>
              </a:xfrm>
              <a:blipFill>
                <a:blip r:embed="rId2"/>
                <a:stretch>
                  <a:fillRect l="-1203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8CEBAE5-D1AD-C359-7D1F-12194FD6147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207198789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7AFD9-CB2C-CD28-0ACB-D969235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9AFA9-1515-B59C-BA9A-D53687A53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6510124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Choice of sampling interval is key to the t-digest algorithm</a:t>
                </a:r>
              </a:p>
              <a:p>
                <a:r>
                  <a:rPr lang="en-US" dirty="0"/>
                  <a:t>Example of scale function with </a:t>
                </a:r>
                <a:r>
                  <a:rPr lang="en-US" b="1" dirty="0"/>
                  <a:t>compression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Vertical lines show cluster centroids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denser at extreme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A9AFA9-1515-B59C-BA9A-D53687A53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6510124" cy="5220523"/>
              </a:xfrm>
              <a:blipFill>
                <a:blip r:embed="rId2"/>
                <a:stretch>
                  <a:fillRect l="-196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06B8752-4826-170A-2617-721108698FC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D0613-8FB5-A131-5AD7-00F9AB04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84" y="1802970"/>
            <a:ext cx="4703916" cy="40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412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68B5-C9A5-E9AE-CD07-2EE17999D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09A8C-100F-9FA6-AA64-B308005AB1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6510124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Choice of sampling interval is key to the t-digest algorithm</a:t>
                </a:r>
              </a:p>
              <a:p>
                <a:r>
                  <a:rPr lang="en-US" dirty="0"/>
                  <a:t>Example of scale function with </a:t>
                </a:r>
                <a:r>
                  <a:rPr lang="en-US" b="1" dirty="0"/>
                  <a:t>compression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Vertical lines show cluster centroids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Sampling denser at extreme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09A8C-100F-9FA6-AA64-B308005AB1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6510124" cy="5220523"/>
              </a:xfrm>
              <a:blipFill>
                <a:blip r:embed="rId2"/>
                <a:stretch>
                  <a:fillRect l="-1966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815366E-6ADC-0DF3-8CE1-1F79A43B550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B10DA-383C-5FB7-26FC-D0AD76D3E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084" y="1802970"/>
            <a:ext cx="4703916" cy="40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4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Push most processing to the periphery of network </a:t>
            </a:r>
            <a:endParaRPr lang="en-US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D026-EB71-770D-57E8-73A7373B8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2B6DB9-2674-0662-9750-628DC1754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35" y="2422882"/>
            <a:ext cx="8756724" cy="43309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F081-A156-B756-0F66-373BA7AB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967" y="1239955"/>
            <a:ext cx="10914278" cy="63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 scale function improves interpolation of tail quantiles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2F0CA0-45D8-3CF8-E853-9931DDA9A6D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A3F8EF-7212-99FE-0955-9911DB2C3444}"/>
              </a:ext>
            </a:extLst>
          </p:cNvPr>
          <p:cNvCxnSpPr>
            <a:cxnSpLocks/>
          </p:cNvCxnSpPr>
          <p:nvPr/>
        </p:nvCxnSpPr>
        <p:spPr>
          <a:xfrm>
            <a:off x="2490395" y="3490856"/>
            <a:ext cx="2081605" cy="2259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CD891F5-F4F8-2D55-43C4-7ED10B38C2BA}"/>
              </a:ext>
            </a:extLst>
          </p:cNvPr>
          <p:cNvSpPr txBox="1">
            <a:spLocks/>
          </p:cNvSpPr>
          <p:nvPr/>
        </p:nvSpPr>
        <p:spPr>
          <a:xfrm>
            <a:off x="252805" y="2506532"/>
            <a:ext cx="2667896" cy="2256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Uniform bin-width random sampling results in limited samples for interpolation at extreme quantiles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BB5F2B8-25A0-2F21-728D-44A585B4F3D5}"/>
              </a:ext>
            </a:extLst>
          </p:cNvPr>
          <p:cNvSpPr txBox="1">
            <a:spLocks/>
          </p:cNvSpPr>
          <p:nvPr/>
        </p:nvSpPr>
        <p:spPr>
          <a:xfrm>
            <a:off x="9397613" y="3328514"/>
            <a:ext cx="2667896" cy="2213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Variable sized bins results non-uniform number of samples and greatly improved interpolation for extreme quantiles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88E50-E637-4BAA-1F04-2390CE4EEB0C}"/>
              </a:ext>
            </a:extLst>
          </p:cNvPr>
          <p:cNvCxnSpPr>
            <a:cxnSpLocks/>
          </p:cNvCxnSpPr>
          <p:nvPr/>
        </p:nvCxnSpPr>
        <p:spPr>
          <a:xfrm flipH="1" flipV="1">
            <a:off x="7503459" y="4701092"/>
            <a:ext cx="1850315" cy="62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0E1075-654F-B0DD-75E0-848C309BAA4F}"/>
              </a:ext>
            </a:extLst>
          </p:cNvPr>
          <p:cNvCxnSpPr>
            <a:cxnSpLocks/>
          </p:cNvCxnSpPr>
          <p:nvPr/>
        </p:nvCxnSpPr>
        <p:spPr>
          <a:xfrm flipH="1">
            <a:off x="6793454" y="4808668"/>
            <a:ext cx="25226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1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65EE-8352-A45F-0AA9-19958824D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E6732-8E07-99F2-8EF3-7EFEF1883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324927"/>
                <a:ext cx="10643005" cy="52205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Choice of sampling interval is key to the t-digest algorithm</a:t>
                </a:r>
              </a:p>
              <a:p>
                <a:r>
                  <a:rPr lang="en-US" dirty="0"/>
                  <a:t>Cluster size for a t-digest algorithm is bounded to ensure mergeability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𝑟𝑖𝑔h𝑡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Where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𝑙𝑒𝑓𝑡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The implication is that the number of clusters must be sufficient to honor the bond   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FE6732-8E07-99F2-8EF3-7EFEF1883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324927"/>
                <a:ext cx="10643005" cy="5220523"/>
              </a:xfrm>
              <a:blipFill>
                <a:blip r:embed="rId2"/>
                <a:stretch>
                  <a:fillRect l="-1203" t="-1867" r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886994E-7D57-F64B-577E-564E503D180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T-Digest Algorithm</a:t>
            </a:r>
          </a:p>
        </p:txBody>
      </p:sp>
    </p:spTree>
    <p:extLst>
      <p:ext uri="{BB962C8B-B14F-4D97-AF65-F5344CB8AC3E}">
        <p14:creationId xmlns:p14="http://schemas.microsoft.com/office/powerpoint/2010/main" val="38304935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14B35-BC66-B674-075E-19379BBC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67B-1486-8F46-58DE-DF8DC5EF6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 2</a:t>
            </a:r>
          </a:p>
        </p:txBody>
      </p:sp>
    </p:spTree>
    <p:extLst>
      <p:ext uri="{BB962C8B-B14F-4D97-AF65-F5344CB8AC3E}">
        <p14:creationId xmlns:p14="http://schemas.microsoft.com/office/powerpoint/2010/main" val="6127765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provide market and credit risk reports to management and regulators   </a:t>
            </a:r>
          </a:p>
          <a:p>
            <a:r>
              <a:rPr lang="en-US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1000s of risk factors to calibrate </a:t>
            </a:r>
          </a:p>
          <a:p>
            <a:pPr lvl="1"/>
            <a:r>
              <a:rPr lang="en-US" dirty="0"/>
              <a:t>Asset type </a:t>
            </a:r>
          </a:p>
          <a:p>
            <a:pPr lvl="1"/>
            <a:r>
              <a:rPr lang="en-US" dirty="0"/>
              <a:t>Industry exposure</a:t>
            </a:r>
          </a:p>
          <a:p>
            <a:pPr lvl="1"/>
            <a:r>
              <a:rPr lang="en-US" dirty="0"/>
              <a:t>Ratings </a:t>
            </a:r>
          </a:p>
          <a:p>
            <a:pPr lvl="1"/>
            <a:r>
              <a:rPr lang="en-US" dirty="0"/>
              <a:t>FX exposure </a:t>
            </a:r>
          </a:p>
          <a:p>
            <a:pPr lvl="1"/>
            <a:r>
              <a:rPr lang="en-US" dirty="0"/>
              <a:t>Interest rate exposure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Market conditions change rapidly</a:t>
            </a:r>
            <a:r>
              <a:rPr lang="en-US" sz="3200" dirty="0"/>
              <a:t> </a:t>
            </a:r>
          </a:p>
          <a:p>
            <a:pPr lvl="1"/>
            <a:r>
              <a:rPr lang="en-US" dirty="0"/>
              <a:t>Must down weight older data</a:t>
            </a:r>
          </a:p>
          <a:p>
            <a:pPr lvl="1"/>
            <a:r>
              <a:rPr lang="en-US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Streaming data often arrives at a massive scale</a:t>
            </a:r>
          </a:p>
          <a:p>
            <a:r>
              <a:rPr lang="en-US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 1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terminate calls from fraudulent accounts in real-time</a:t>
            </a:r>
          </a:p>
          <a:p>
            <a:r>
              <a:rPr lang="en-US" dirty="0"/>
              <a:t>Features  </a:t>
            </a:r>
          </a:p>
          <a:p>
            <a:pPr lvl="1"/>
            <a:r>
              <a:rPr lang="en-US" dirty="0"/>
              <a:t>Call history </a:t>
            </a:r>
          </a:p>
          <a:p>
            <a:pPr lvl="1"/>
            <a:r>
              <a:rPr lang="en-US" dirty="0"/>
              <a:t>Phone characteristics</a:t>
            </a:r>
          </a:p>
          <a:p>
            <a:pPr lvl="1"/>
            <a:r>
              <a:rPr lang="en-US" dirty="0"/>
              <a:t>Payment history  </a:t>
            </a:r>
          </a:p>
          <a:p>
            <a:pPr lvl="1"/>
            <a:r>
              <a:rPr lang="en-US" dirty="0"/>
              <a:t>Account types; individual, family, small business, corporate….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Fraud detection algorithm</a:t>
            </a:r>
          </a:p>
          <a:p>
            <a:pPr lvl="1"/>
            <a:r>
              <a:rPr lang="en-US" dirty="0"/>
              <a:t>Train in batch</a:t>
            </a:r>
          </a:p>
          <a:p>
            <a:pPr lvl="1"/>
            <a:r>
              <a:rPr lang="en-US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training</a:t>
            </a:r>
          </a:p>
          <a:p>
            <a:r>
              <a:rPr lang="en-US" dirty="0"/>
              <a:t>Ground truth is not known for 90-120 days  </a:t>
            </a:r>
          </a:p>
          <a:p>
            <a:pPr lvl="1"/>
            <a:r>
              <a:rPr lang="en-US" dirty="0"/>
              <a:t>Must use delayed training data</a:t>
            </a:r>
          </a:p>
          <a:p>
            <a:r>
              <a:rPr lang="en-US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Scaling </a:t>
            </a:r>
          </a:p>
          <a:p>
            <a:r>
              <a:rPr lang="en-US" dirty="0"/>
              <a:t>Training performed in batch – not time critical   </a:t>
            </a:r>
          </a:p>
          <a:p>
            <a:pPr lvl="1"/>
            <a:r>
              <a:rPr lang="en-US" dirty="0"/>
              <a:t>Data size often larger than core memory</a:t>
            </a:r>
          </a:p>
          <a:p>
            <a:r>
              <a:rPr lang="en-US" dirty="0"/>
              <a:t>Realtime fraud detection   </a:t>
            </a:r>
          </a:p>
          <a:p>
            <a:pPr lvl="1"/>
            <a:r>
              <a:rPr lang="en-US" dirty="0"/>
              <a:t>Move processing to edge – intercept communication between switch and billing system  </a:t>
            </a:r>
          </a:p>
          <a:p>
            <a:pPr lvl="1"/>
            <a:r>
              <a:rPr lang="en-US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Memory requirements for stream analytics     </a:t>
            </a:r>
            <a:endParaRPr lang="en-US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4220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only transmits and processes values with significant differences </a:t>
            </a:r>
          </a:p>
          <a:p>
            <a:r>
              <a:rPr lang="en-US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Delta coding moves filtering and initial processing to periphery of network</a:t>
            </a:r>
          </a:p>
          <a:p>
            <a:r>
              <a:rPr lang="en-US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and store summary statistics from moving window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Exponential decay </a:t>
            </a:r>
            <a:endParaRPr lang="en-US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Family of exponential smoothing algorithms</a:t>
            </a:r>
            <a:endParaRPr lang="en-US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5BB9-657A-C9EC-F92E-391283A8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E2A7-82F7-8BA8-21F5-5322A8D7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396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Are analytics always computed in batch?   </a:t>
            </a:r>
            <a:endParaRPr lang="en-US" sz="3000" b="1" dirty="0"/>
          </a:p>
          <a:p>
            <a:r>
              <a:rPr lang="en-US" sz="3000" dirty="0"/>
              <a:t>No!    </a:t>
            </a:r>
          </a:p>
          <a:p>
            <a:r>
              <a:rPr lang="en-US" sz="3000" dirty="0"/>
              <a:t>Data often arrives in </a:t>
            </a:r>
            <a:r>
              <a:rPr lang="en-US" sz="3000" b="1" dirty="0"/>
              <a:t>streams   </a:t>
            </a:r>
          </a:p>
          <a:p>
            <a:pPr lvl="1"/>
            <a:r>
              <a:rPr lang="en-US" dirty="0"/>
              <a:t>IOT/Sensor data – many applications, e.g. anomaly detection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Network and data center monitoring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sz="3000" dirty="0"/>
              <a:t>Analytics must be updated as data samples arrives</a:t>
            </a:r>
          </a:p>
          <a:p>
            <a:r>
              <a:rPr lang="en-US" sz="3000" dirty="0"/>
              <a:t>We call these </a:t>
            </a:r>
            <a:r>
              <a:rPr lang="en-US" sz="3000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38625-1FD8-B51B-C429-CD62A140B38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0213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  <a:p>
            <a:pPr marL="0" indent="0">
              <a:buNone/>
            </a:pPr>
            <a:r>
              <a:rPr lang="en-US" sz="2000" i="1" dirty="0"/>
              <a:t>Note: Reservoir sampling is implemented in the </a:t>
            </a:r>
            <a:r>
              <a:rPr lang="en-US" sz="2000" i="1" dirty="0">
                <a:hlinkClick r:id="rId2"/>
              </a:rPr>
              <a:t>Apache </a:t>
            </a:r>
            <a:r>
              <a:rPr lang="en-US" sz="2000" i="1" dirty="0" err="1">
                <a:hlinkClick r:id="rId2"/>
              </a:rPr>
              <a:t>DataSketches</a:t>
            </a:r>
            <a:r>
              <a:rPr lang="en-US" sz="2000" i="1" dirty="0">
                <a:hlinkClick r:id="rId2"/>
              </a:rPr>
              <a:t> package </a:t>
            </a:r>
            <a:endParaRPr lang="en-US" sz="20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4E7B-58C6-2524-FED0-02D4C299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4B34-96A4-9D43-4C47-88522BB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 we always apply online analytics to real-time data?   </a:t>
            </a:r>
            <a:endParaRPr lang="en-US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We can use these algorithms for analytics on beyond core memory size</a:t>
            </a:r>
          </a:p>
          <a:p>
            <a:r>
              <a:rPr lang="en-US" dirty="0"/>
              <a:t>Data is processed in ‘chunks’  </a:t>
            </a:r>
          </a:p>
          <a:p>
            <a:pPr lvl="1"/>
            <a:r>
              <a:rPr lang="en-US" dirty="0"/>
              <a:t>Example, read files one or a few lines at a time </a:t>
            </a:r>
          </a:p>
          <a:p>
            <a:pPr lvl="1"/>
            <a:r>
              <a:rPr lang="en-US" dirty="0"/>
              <a:t>Example, use a series of limited data base queries </a:t>
            </a:r>
          </a:p>
          <a:p>
            <a:r>
              <a:rPr lang="en-US" dirty="0"/>
              <a:t>Analytics updated for each chuck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BE5BEF-12CD-C3DA-4799-663F58D1EE7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7766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13" y="1324928"/>
            <a:ext cx="10515600" cy="49585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i="1" dirty="0"/>
              <a:t>Note: The Bloom filter and quotient filter algorithms are implemented in the </a:t>
            </a:r>
            <a:r>
              <a:rPr lang="en-US" sz="2200" i="1" dirty="0" err="1">
                <a:hlinkClick r:id="rId3"/>
              </a:rPr>
              <a:t>PyProbables</a:t>
            </a:r>
            <a:r>
              <a:rPr lang="en-US" sz="2200" i="1" dirty="0">
                <a:hlinkClick r:id="rId3"/>
              </a:rPr>
              <a:t> package</a:t>
            </a:r>
            <a:endParaRPr lang="en-US" sz="2200" i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key points to learn in this lesson?   </a:t>
            </a:r>
            <a:endParaRPr lang="en-US" b="1" dirty="0"/>
          </a:p>
          <a:p>
            <a:r>
              <a:rPr lang="en-US" dirty="0"/>
              <a:t>Measures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within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Useful book on massive scale streaming analytics </a:t>
            </a:r>
          </a:p>
          <a:p>
            <a:r>
              <a:rPr lang="en-US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380E-E433-B8CE-6EDE-9509FF13A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79B3-2D60-349C-FC06-53C57EA3C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Examples of merging count min sketches: </a:t>
            </a:r>
          </a:p>
          <a:p>
            <a:pPr lvl="1"/>
            <a:r>
              <a:rPr lang="en-US" dirty="0"/>
              <a:t>Merge multiple sketches to represent longer time periods   </a:t>
            </a:r>
          </a:p>
          <a:p>
            <a:pPr lvl="1"/>
            <a:r>
              <a:rPr lang="en-US" dirty="0"/>
              <a:t>Merge sketches from several independent streams </a:t>
            </a:r>
          </a:p>
          <a:p>
            <a:r>
              <a:rPr lang="en-US" dirty="0"/>
              <a:t>Mergeable sketches allows parallel processing  </a:t>
            </a:r>
          </a:p>
          <a:p>
            <a:pPr lvl="1"/>
            <a:r>
              <a:rPr lang="en-US" dirty="0"/>
              <a:t>Process each stream independently</a:t>
            </a:r>
          </a:p>
          <a:p>
            <a:pPr lvl="1"/>
            <a:r>
              <a:rPr lang="en-US" dirty="0"/>
              <a:t>Process multiple sub-queries from a database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C7F496-08FA-6EFC-A18D-E845B7FAE3F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4574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FA25F-502C-9D20-786C-95DB8487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7316-178B-FAD9-A499-7145C1E5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70"/>
            <a:ext cx="10515600" cy="1679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</a:t>
            </a:r>
            <a:r>
              <a:rPr lang="en-US" b="1" dirty="0"/>
              <a:t>merge </a:t>
            </a:r>
            <a:r>
              <a:rPr lang="en-US" dirty="0"/>
              <a:t>the sketches   </a:t>
            </a:r>
          </a:p>
          <a:p>
            <a:r>
              <a:rPr lang="en-US" b="1" dirty="0"/>
              <a:t>Mergeability</a:t>
            </a:r>
            <a:r>
              <a:rPr lang="en-US" dirty="0"/>
              <a:t> is a key property of sketches   </a:t>
            </a:r>
          </a:p>
          <a:p>
            <a:r>
              <a:rPr lang="en-US" dirty="0"/>
              <a:t>Sketches of same dimensions merged by </a:t>
            </a:r>
            <a:r>
              <a:rPr lang="en-US" b="1" dirty="0"/>
              <a:t>summing elementwise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618A6-30C9-3D7C-C714-D0E4136AB0E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/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D56BEFA-9E19-6A81-2A18-182321086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9" y="3407169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/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2ED05B-F9ED-9495-331B-616FB42F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8" y="3857454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/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DA9F82-FDA9-7604-DD87-5CD9DC50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7" y="4307739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/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F106D5-E26B-8C84-07C0-D739726F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76" y="4758024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4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CFAAB2-6379-AFAE-055C-791B0258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63526"/>
              </p:ext>
            </p:extLst>
          </p:nvPr>
        </p:nvGraphicFramePr>
        <p:xfrm>
          <a:off x="779095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A2508D-6E64-8ED8-6DDD-2425BB21E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104522"/>
              </p:ext>
            </p:extLst>
          </p:nvPr>
        </p:nvGraphicFramePr>
        <p:xfrm>
          <a:off x="9333326" y="3020308"/>
          <a:ext cx="273727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/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41129-73B7-9EEE-3D58-A757A6DCA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6" y="3429000"/>
                <a:ext cx="509954" cy="461665"/>
              </a:xfrm>
              <a:prstGeom prst="rect">
                <a:avLst/>
              </a:prstGeom>
              <a:blipFill>
                <a:blip r:embed="rId6"/>
                <a:stretch>
                  <a:fillRect l="-1205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/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E52075-C6D7-110B-0AAE-7C0D683C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5" y="3879285"/>
                <a:ext cx="509955" cy="461665"/>
              </a:xfrm>
              <a:prstGeom prst="rect">
                <a:avLst/>
              </a:prstGeom>
              <a:blipFill>
                <a:blip r:embed="rId7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/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96A772-E071-C8B5-F029-CFEFF5AC5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4" y="4329570"/>
                <a:ext cx="509956" cy="461665"/>
              </a:xfrm>
              <a:prstGeom prst="rect">
                <a:avLst/>
              </a:prstGeom>
              <a:blipFill>
                <a:blip r:embed="rId8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/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04B0EC-D2BB-DFC5-DEF1-7E55A7BC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73" y="4779855"/>
                <a:ext cx="509957" cy="461665"/>
              </a:xfrm>
              <a:prstGeom prst="rect">
                <a:avLst/>
              </a:prstGeom>
              <a:blipFill>
                <a:blip r:embed="rId9"/>
                <a:stretch>
                  <a:fillRect l="-241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002AAEF-CDA8-09E8-59DD-A3CF3E11282B}"/>
              </a:ext>
            </a:extLst>
          </p:cNvPr>
          <p:cNvSpPr txBox="1"/>
          <p:nvPr/>
        </p:nvSpPr>
        <p:spPr>
          <a:xfrm>
            <a:off x="7384645" y="5298956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9D9AE-82C6-BABB-4006-BB4D786D1A74}"/>
              </a:ext>
            </a:extLst>
          </p:cNvPr>
          <p:cNvSpPr txBox="1"/>
          <p:nvPr/>
        </p:nvSpPr>
        <p:spPr>
          <a:xfrm>
            <a:off x="7384645" y="5780782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5F119E-F135-DDA4-8A8C-8A31229C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862809"/>
              </p:ext>
            </p:extLst>
          </p:nvPr>
        </p:nvGraphicFramePr>
        <p:xfrm>
          <a:off x="4281940" y="3020308"/>
          <a:ext cx="273727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54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547454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/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ED1BC-9D06-ABEE-40D2-6D6B43BCB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75" y="3807542"/>
                <a:ext cx="509954" cy="7694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/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3BAE6-0291-71A5-0BA5-BE02AFFB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64" y="3807542"/>
                <a:ext cx="509954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6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8DB8D-519A-2397-A518-46295B462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482-A529-6730-3DD3-B6CDE8F9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95" y="1207969"/>
            <a:ext cx="10515600" cy="5485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Count-min-sketch is implemented in several Python packages</a:t>
            </a:r>
          </a:p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PyProbables</a:t>
            </a:r>
            <a:r>
              <a:rPr lang="en-US" dirty="0">
                <a:hlinkClick r:id="rId2"/>
              </a:rPr>
              <a:t> package </a:t>
            </a:r>
            <a:r>
              <a:rPr lang="en-US" dirty="0"/>
              <a:t>implements both count-min-sketch and the heavy-hitters algorithms</a:t>
            </a:r>
          </a:p>
          <a:p>
            <a:r>
              <a:rPr lang="en-US" dirty="0"/>
              <a:t>The </a:t>
            </a:r>
            <a:r>
              <a:rPr lang="en-US" dirty="0">
                <a:hlinkClick r:id="rId3"/>
              </a:rPr>
              <a:t>Apache </a:t>
            </a:r>
            <a:r>
              <a:rPr lang="en-US" dirty="0" err="1">
                <a:hlinkClick r:id="rId3"/>
              </a:rPr>
              <a:t>DataSketches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package implements count-min-sketch and frequent item sketch (aka heavy hitters)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33464C-9FFB-E6B9-7CF5-3DB75B3C30C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23099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approach!</a:t>
            </a:r>
          </a:p>
          <a:p>
            <a:r>
              <a:rPr lang="en-US" dirty="0"/>
              <a:t>Accept approximate results using a </a:t>
            </a:r>
            <a:r>
              <a:rPr lang="en-US" b="1" dirty="0"/>
              <a:t>sketch</a:t>
            </a:r>
            <a:r>
              <a:rPr lang="en-US" dirty="0"/>
              <a:t>, or hash summary, of full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Approximate counting algorithms used for streaming data</a:t>
            </a:r>
          </a:p>
          <a:p>
            <a:r>
              <a:rPr lang="en-US" dirty="0"/>
              <a:t>Sketch algorithms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217" t="-183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Flajolet-Martin algorithm for cardinality </a:t>
                </a:r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one trailing zero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1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2 significant bits,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Flajolet-Martin</a:t>
                </a:r>
                <a:r>
                  <a:rPr lang="en-US" dirty="0"/>
                  <a:t> algorithm for cardinality </a:t>
                </a:r>
                <a:endParaRPr lang="en-US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217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Difficulties with streaming analytics      </a:t>
            </a:r>
            <a:endParaRPr lang="en-US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data volume</a:t>
            </a:r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Flajolet-Martin algorithm for cardinality </a:t>
                </a:r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5-bit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Flajolet-Martin algorithm for set of events M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217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r>
                  <a:rPr lang="en-US" dirty="0"/>
                  <a:t>Data structure is another example of a </a:t>
                </a:r>
                <a:r>
                  <a:rPr lang="en-US" b="1" dirty="0"/>
                  <a:t>sketch</a:t>
                </a:r>
                <a:r>
                  <a:rPr lang="en-US" dirty="0"/>
                  <a:t>, an approximate representation of the exact result from full dataset 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hash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29298</TotalTime>
  <Words>8806</Words>
  <Application>Microsoft Office PowerPoint</Application>
  <PresentationFormat>Widescreen</PresentationFormat>
  <Paragraphs>1766</Paragraphs>
  <Slides>126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 1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Estimating Quantiles in Streams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683</cp:revision>
  <cp:lastPrinted>2019-09-03T23:18:19Z</cp:lastPrinted>
  <dcterms:created xsi:type="dcterms:W3CDTF">2019-08-02T23:14:29Z</dcterms:created>
  <dcterms:modified xsi:type="dcterms:W3CDTF">2025-08-26T15:54:14Z</dcterms:modified>
</cp:coreProperties>
</file>