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257" r:id="rId3"/>
    <p:sldId id="447" r:id="rId4"/>
    <p:sldId id="448" r:id="rId5"/>
    <p:sldId id="443" r:id="rId6"/>
    <p:sldId id="259" r:id="rId7"/>
    <p:sldId id="382" r:id="rId8"/>
    <p:sldId id="261" r:id="rId9"/>
    <p:sldId id="258" r:id="rId10"/>
    <p:sldId id="389" r:id="rId11"/>
    <p:sldId id="260" r:id="rId12"/>
    <p:sldId id="263" r:id="rId13"/>
    <p:sldId id="437" r:id="rId14"/>
    <p:sldId id="444" r:id="rId15"/>
    <p:sldId id="365" r:id="rId16"/>
    <p:sldId id="371" r:id="rId17"/>
    <p:sldId id="372" r:id="rId18"/>
    <p:sldId id="438" r:id="rId19"/>
    <p:sldId id="270" r:id="rId20"/>
    <p:sldId id="265" r:id="rId21"/>
    <p:sldId id="266" r:id="rId22"/>
    <p:sldId id="262" r:id="rId23"/>
    <p:sldId id="267" r:id="rId24"/>
    <p:sldId id="268" r:id="rId25"/>
    <p:sldId id="272" r:id="rId26"/>
    <p:sldId id="271" r:id="rId27"/>
    <p:sldId id="274" r:id="rId28"/>
    <p:sldId id="384" r:id="rId29"/>
    <p:sldId id="275" r:id="rId30"/>
    <p:sldId id="439" r:id="rId31"/>
    <p:sldId id="427" r:id="rId32"/>
    <p:sldId id="435" r:id="rId33"/>
    <p:sldId id="428" r:id="rId34"/>
    <p:sldId id="429" r:id="rId35"/>
    <p:sldId id="431" r:id="rId36"/>
    <p:sldId id="430" r:id="rId37"/>
    <p:sldId id="432" r:id="rId38"/>
    <p:sldId id="433" r:id="rId39"/>
    <p:sldId id="434" r:id="rId40"/>
    <p:sldId id="385" r:id="rId41"/>
    <p:sldId id="440" r:id="rId42"/>
    <p:sldId id="276" r:id="rId43"/>
    <p:sldId id="445" r:id="rId44"/>
    <p:sldId id="285" r:id="rId45"/>
    <p:sldId id="286" r:id="rId46"/>
    <p:sldId id="446" r:id="rId47"/>
    <p:sldId id="284" r:id="rId48"/>
    <p:sldId id="277" r:id="rId49"/>
    <p:sldId id="279" r:id="rId50"/>
    <p:sldId id="280" r:id="rId51"/>
    <p:sldId id="281" r:id="rId52"/>
    <p:sldId id="282" r:id="rId53"/>
    <p:sldId id="283" r:id="rId54"/>
    <p:sldId id="377" r:id="rId55"/>
    <p:sldId id="381" r:id="rId56"/>
    <p:sldId id="390" r:id="rId57"/>
    <p:sldId id="391" r:id="rId58"/>
    <p:sldId id="394" r:id="rId59"/>
    <p:sldId id="393" r:id="rId60"/>
    <p:sldId id="395" r:id="rId61"/>
    <p:sldId id="397" r:id="rId62"/>
    <p:sldId id="396" r:id="rId63"/>
    <p:sldId id="421" r:id="rId64"/>
    <p:sldId id="441" r:id="rId65"/>
    <p:sldId id="398" r:id="rId66"/>
    <p:sldId id="410" r:id="rId67"/>
    <p:sldId id="399" r:id="rId68"/>
    <p:sldId id="406" r:id="rId69"/>
    <p:sldId id="400" r:id="rId70"/>
    <p:sldId id="401" r:id="rId71"/>
    <p:sldId id="402" r:id="rId72"/>
    <p:sldId id="403" r:id="rId73"/>
    <p:sldId id="404" r:id="rId74"/>
    <p:sldId id="405" r:id="rId75"/>
    <p:sldId id="407" r:id="rId76"/>
    <p:sldId id="409" r:id="rId77"/>
    <p:sldId id="426" r:id="rId78"/>
    <p:sldId id="408" r:id="rId79"/>
    <p:sldId id="442" r:id="rId80"/>
    <p:sldId id="378" r:id="rId81"/>
    <p:sldId id="379" r:id="rId82"/>
    <p:sldId id="292" r:id="rId83"/>
    <p:sldId id="287" r:id="rId84"/>
    <p:sldId id="288" r:id="rId85"/>
    <p:sldId id="386" r:id="rId86"/>
    <p:sldId id="387" r:id="rId87"/>
    <p:sldId id="388" r:id="rId88"/>
    <p:sldId id="380" r:id="rId89"/>
    <p:sldId id="289" r:id="rId90"/>
    <p:sldId id="290" r:id="rId91"/>
    <p:sldId id="412" r:id="rId92"/>
    <p:sldId id="414" r:id="rId93"/>
    <p:sldId id="415" r:id="rId94"/>
    <p:sldId id="416" r:id="rId95"/>
    <p:sldId id="417" r:id="rId96"/>
    <p:sldId id="420" r:id="rId97"/>
    <p:sldId id="419" r:id="rId98"/>
    <p:sldId id="422" r:id="rId99"/>
    <p:sldId id="424" r:id="rId100"/>
    <p:sldId id="423" r:id="rId101"/>
    <p:sldId id="425" r:id="rId102"/>
    <p:sldId id="373" r:id="rId103"/>
    <p:sldId id="374" r:id="rId104"/>
    <p:sldId id="376" r:id="rId105"/>
    <p:sldId id="383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Quotient_filter" TargetMode="External"/><Relationship Id="rId4" Type="http://schemas.openxmlformats.org/officeDocument/2006/relationships/image" Target="../media/image8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lgorithms-and-data-structures-for-massive-datasets" TargetMode="External"/><Relationship Id="rId4" Type="http://schemas.openxmlformats.org/officeDocument/2006/relationships/hyperlink" Target="http://redisgate.kr/download/HyperLogLog-in-Practice.pdf" TargetMode="Externa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2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Streaming Pipelines</a:t>
            </a:r>
          </a:p>
        </p:txBody>
      </p:sp>
    </p:spTree>
    <p:extLst>
      <p:ext uri="{BB962C8B-B14F-4D97-AF65-F5344CB8AC3E}">
        <p14:creationId xmlns:p14="http://schemas.microsoft.com/office/powerpoint/2010/main" val="32618164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raw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 idle capacity </a:t>
            </a:r>
          </a:p>
          <a:p>
            <a:pPr lvl="1"/>
            <a:r>
              <a:rPr lang="en-US" dirty="0"/>
              <a:t>Greatly reduce load on networks and central 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F3E4-DE52-444A-7FE0-6E42DA66E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E1092-1A71-885E-30E5-4F2F6052669F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AC73EE2-72CC-C189-8B84-98FF9FA853F4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1087-9773-5D88-C9B6-89178EE02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Reducing stream data volume is key to providing real-time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AEBADD-2E30-CBE6-39E2-44F4E5A18E61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8C65E3-FA95-2589-2F2D-F7D7A31FC805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0B060B4-BF4F-19A0-64EC-1D5FB9CD0503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DAA219F3-5C5A-B60B-974E-21BFFDFA1E2D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0B6054B-B3D7-40EB-8F37-3D339B856202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45352-083A-AB8B-5BA7-F17E0A67D53A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A5C892-1371-D235-070F-D58E6AE553E8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04FF9BF8-F6C2-D905-3F5A-787ACFC4C49F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25E1F2-D0AC-60EC-98B2-9788D553D193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14FFD-C2B8-0C24-67B6-EB0C1675A8EE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4D86A61-1469-2A66-AC15-4371694EA552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A6B80842-EFA8-DD79-7131-65ACCBCC6D60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67E0EEA-9610-A113-DB03-A3506FB2B731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4D2803-1D7E-49FC-1C9B-D9D5FC43C9EF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D0B009-016C-EF27-1C61-8A3803F7156B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BF23EE-DA3E-61EE-7D8E-46817A96C090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51F4B83-AA69-71F1-82F6-A8D9EDC0C3A3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E0BB5A-9508-C399-6C07-CA3BCA5BEF02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CDF978BC-C8F2-94B1-7C29-0133DC4AF192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E6CD984-85B0-8F37-B385-7345D979A53A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944B8-ABED-7B26-68D0-44366B648F87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8606BE-A306-B934-BD79-5E9C7DA6481D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4FB844-ED40-04B6-2570-6A6A5FC508F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E4A81-CBE7-29E1-D55D-49D1C7F44A49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AA328CA-E4E2-4B43-F8E3-AA18DEA0BC96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DF4FFC-737C-903D-2C61-349F07E7ECE7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71EEA6A-4597-5BA2-8BCA-B696A5EAB575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AFA939-04F6-F92A-F820-A6CDEF64D2C6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243B4-D5B2-DC11-F953-D169B494B3CC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98F13EE-CB94-EC0B-53B5-C991F40723BA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8CD1AA-1D45-2E81-7D69-E9BD754201B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E50A4B-8F47-1E9B-39C3-072AE216BA27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655501-AD19-9833-7201-58FAD6968082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3404CD1-9C27-EDB9-2329-5EF91AF8AE6E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87BF4D-0707-985D-0247-8911C6CD9336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D32634-28A6-85EC-0932-3F091D114DDE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93D8A0-B707-ED17-06A8-37109F5B55D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1FDDEF-45D4-A1CC-0F3F-1508A39E9BA3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DEFCC-5A7D-A134-E88A-93EDBFAA9CE1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750C04-2EFD-14F6-9469-9C192060F4B7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60D200-A8A4-A7B5-FF6B-B63C497B21ED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2F86D8C-E4A1-0FE7-CC71-C5BCDE898394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F1C2C0-68A7-40C1-938A-8BACDDDED0CF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CC96DB-55AC-CD18-65DD-E1D12D8A128F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4BEE90-4F8E-6F71-1223-A54C51B8B79C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67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 animBg="1"/>
      <p:bldP spid="5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31" grpId="0" animBg="1"/>
      <p:bldP spid="32" grpId="0" animBg="1"/>
      <p:bldP spid="33" grpId="0" animBg="1"/>
      <p:bldP spid="34" grpId="0"/>
      <p:bldP spid="36" grpId="0" animBg="1"/>
      <p:bldP spid="37" grpId="0" animBg="1"/>
      <p:bldP spid="38" grpId="0" animBg="1"/>
      <p:bldP spid="39" grpId="0"/>
      <p:bldP spid="40" grpId="0" animBg="1"/>
      <p:bldP spid="42" grpId="0" animBg="1"/>
      <p:bldP spid="43" grpId="0" animBg="1"/>
      <p:bldP spid="44" grpId="0" animBg="1"/>
      <p:bldP spid="45" grpId="0"/>
      <p:bldP spid="46" grpId="0" animBg="1"/>
      <p:bldP spid="2" grpId="0"/>
      <p:bldP spid="9" grpId="0"/>
      <p:bldP spid="10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37D8-D9D7-CAF2-C7D0-710F2C88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5423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pPr lvl="1"/>
            <a:r>
              <a:rPr lang="en-US" sz="2800" dirty="0"/>
              <a:t>Data size often larger </a:t>
            </a:r>
            <a:r>
              <a:rPr lang="en-US" sz="2800"/>
              <a:t>than core memory</a:t>
            </a:r>
            <a:endParaRPr lang="en-US" sz="2800" dirty="0"/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EF84-B806-8957-0755-373D1D3B1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Sampling and Filtering</a:t>
            </a:r>
          </a:p>
        </p:txBody>
      </p:sp>
    </p:spTree>
    <p:extLst>
      <p:ext uri="{BB962C8B-B14F-4D97-AF65-F5344CB8AC3E}">
        <p14:creationId xmlns:p14="http://schemas.microsoft.com/office/powerpoint/2010/main" val="1307330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/>
              <a:t>Can reduce </a:t>
            </a:r>
            <a:r>
              <a:rPr lang="en-US" dirty="0"/>
              <a:t>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C5BB9-657A-C9EC-F92E-391283A8F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E2A7-82F7-8BA8-21F5-5322A8D7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applications, e.g. anomaly detection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Network and data center monitoring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38625-1FD8-B51B-C429-CD62A140B38A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02136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3837-985B-A320-3040-762131EE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2FC9-23BB-9475-6ACE-7E252670F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142152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cannot derive closed form recursions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84E7B-58C6-2524-FED0-02D4C299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94B34-96A4-9D43-4C47-88522BB81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Do we always apply online analytics to real-time data?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We can use these algorithms for analytics on beyond core memory size</a:t>
            </a:r>
          </a:p>
          <a:p>
            <a:r>
              <a:rPr lang="en-US" dirty="0"/>
              <a:t>Data is processed in ‘chunks’  </a:t>
            </a:r>
          </a:p>
          <a:p>
            <a:pPr lvl="1"/>
            <a:r>
              <a:rPr lang="en-US" dirty="0"/>
              <a:t>Example, read files one or a few lines at a time </a:t>
            </a:r>
          </a:p>
          <a:p>
            <a:pPr lvl="1"/>
            <a:r>
              <a:rPr lang="en-US" dirty="0"/>
              <a:t>Example, use a series of limited data base queries </a:t>
            </a:r>
          </a:p>
          <a:p>
            <a:r>
              <a:rPr lang="en-US" dirty="0"/>
              <a:t>Analytics updated for each chuck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BE5BEF-12CD-C3DA-4799-663F58D1EE7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7766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Max deviation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2986-DD84-0A7E-C97A-7B899004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3F5-9C84-DD36-420B-3526B5367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Discrete Streaming Events</a:t>
            </a:r>
          </a:p>
        </p:txBody>
      </p:sp>
    </p:spTree>
    <p:extLst>
      <p:ext uri="{BB962C8B-B14F-4D97-AF65-F5344CB8AC3E}">
        <p14:creationId xmlns:p14="http://schemas.microsoft.com/office/powerpoint/2010/main" val="29427884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of Key-value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94A83-9B70-C234-DC87-4E63A66A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679190-61F1-C2FB-CC47-74902A30C25D}"/>
              </a:ext>
            </a:extLst>
          </p:cNvPr>
          <p:cNvSpPr txBox="1">
            <a:spLocks/>
          </p:cNvSpPr>
          <p:nvPr/>
        </p:nvSpPr>
        <p:spPr>
          <a:xfrm>
            <a:off x="5686426" y="1609470"/>
            <a:ext cx="6257924" cy="803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Further filtering, sampling and sketching performed as preprocessing for analytics</a:t>
            </a:r>
          </a:p>
          <a:p>
            <a:pPr marL="0" indent="0">
              <a:buNone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32C4DCF-C628-BC73-BC77-CA5F86DC172B}"/>
              </a:ext>
            </a:extLst>
          </p:cNvPr>
          <p:cNvSpPr/>
          <p:nvPr/>
        </p:nvSpPr>
        <p:spPr>
          <a:xfrm>
            <a:off x="5843954" y="2543312"/>
            <a:ext cx="5509846" cy="3493477"/>
          </a:xfrm>
          <a:prstGeom prst="round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1BCB-CCBB-D4C8-7E3E-66769A0A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11828522" cy="47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Event stream algorithms are both filters and analytics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FB0F1-D082-B4BC-E48F-DF59A7CCD27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Volume Reduction and Streaming Analytics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004E1FA-C9EC-9ED5-34B6-8AD2C830C08D}"/>
              </a:ext>
            </a:extLst>
          </p:cNvPr>
          <p:cNvSpPr/>
          <p:nvPr/>
        </p:nvSpPr>
        <p:spPr>
          <a:xfrm>
            <a:off x="256557" y="2634096"/>
            <a:ext cx="1799461" cy="677078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8F608DD3-04F7-5A5F-1DCC-7A22A0DDEBF6}"/>
              </a:ext>
            </a:extLst>
          </p:cNvPr>
          <p:cNvSpPr/>
          <p:nvPr/>
        </p:nvSpPr>
        <p:spPr>
          <a:xfrm>
            <a:off x="256556" y="3481389"/>
            <a:ext cx="1799461" cy="635095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6138E06F-B4BA-B824-9F92-5BC3DDF3F403}"/>
              </a:ext>
            </a:extLst>
          </p:cNvPr>
          <p:cNvSpPr/>
          <p:nvPr/>
        </p:nvSpPr>
        <p:spPr>
          <a:xfrm>
            <a:off x="227496" y="4694095"/>
            <a:ext cx="1799461" cy="694114"/>
          </a:xfrm>
          <a:prstGeom prst="cloud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Source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D5264A-68F4-10AE-60D9-D8C1F850E5E4}"/>
                  </a:ext>
                </a:extLst>
              </p:cNvPr>
              <p:cNvSpPr txBox="1"/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1154615-99F6-8289-543F-B05470A2B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09" y="4059000"/>
                <a:ext cx="50995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FF122301-7082-0EE8-2E9E-D02A5E822CB6}"/>
              </a:ext>
            </a:extLst>
          </p:cNvPr>
          <p:cNvSpPr/>
          <p:nvPr/>
        </p:nvSpPr>
        <p:spPr>
          <a:xfrm>
            <a:off x="2332892" y="268985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6BAAC3-C331-E648-6F6A-F71842702B4E}"/>
              </a:ext>
            </a:extLst>
          </p:cNvPr>
          <p:cNvSpPr/>
          <p:nvPr/>
        </p:nvSpPr>
        <p:spPr>
          <a:xfrm>
            <a:off x="2291959" y="4766886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69664-7DE2-332C-36E7-6A7C3CA08A7C}"/>
              </a:ext>
            </a:extLst>
          </p:cNvPr>
          <p:cNvSpPr/>
          <p:nvPr/>
        </p:nvSpPr>
        <p:spPr>
          <a:xfrm>
            <a:off x="2311672" y="3495161"/>
            <a:ext cx="1488830" cy="62132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563E6B9-CA39-FE2C-3C1E-360BA44E7B1A}"/>
                  </a:ext>
                </a:extLst>
              </p:cNvPr>
              <p:cNvSpPr txBox="1"/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C0B2A-FAAA-7283-9153-7EE44B280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110" y="4028191"/>
                <a:ext cx="509954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CCC4547-536E-FBFC-5456-26D923CA937E}"/>
              </a:ext>
            </a:extLst>
          </p:cNvPr>
          <p:cNvSpPr/>
          <p:nvPr/>
        </p:nvSpPr>
        <p:spPr>
          <a:xfrm>
            <a:off x="6119741" y="2696612"/>
            <a:ext cx="2513217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DA4DA-3150-2DCB-C97E-1A19BAD59C9B}"/>
              </a:ext>
            </a:extLst>
          </p:cNvPr>
          <p:cNvSpPr/>
          <p:nvPr/>
        </p:nvSpPr>
        <p:spPr>
          <a:xfrm>
            <a:off x="6184219" y="3195319"/>
            <a:ext cx="2448740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8D2837-E311-4A6C-4A4E-B5C90D411065}"/>
              </a:ext>
            </a:extLst>
          </p:cNvPr>
          <p:cNvSpPr/>
          <p:nvPr/>
        </p:nvSpPr>
        <p:spPr>
          <a:xfrm>
            <a:off x="6184219" y="4066156"/>
            <a:ext cx="2513216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Filter/sample/sketch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0AD40E-87A9-7FF6-D14E-08122B2A4A7C}"/>
                  </a:ext>
                </a:extLst>
              </p:cNvPr>
              <p:cNvSpPr txBox="1"/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5C444-D8F2-B810-FE62-47D0C2A4F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163" y="3369009"/>
                <a:ext cx="50995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892B51E-FB68-290A-0155-34CC67833495}"/>
              </a:ext>
            </a:extLst>
          </p:cNvPr>
          <p:cNvSpPr/>
          <p:nvPr/>
        </p:nvSpPr>
        <p:spPr>
          <a:xfrm>
            <a:off x="3864162" y="2901147"/>
            <a:ext cx="1979791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64059C4-7C30-35C8-02B7-A8B1B72FC785}"/>
              </a:ext>
            </a:extLst>
          </p:cNvPr>
          <p:cNvSpPr/>
          <p:nvPr/>
        </p:nvSpPr>
        <p:spPr>
          <a:xfrm>
            <a:off x="3821722" y="3693497"/>
            <a:ext cx="2035067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9F76824-595F-2195-CB69-13235EB388FD}"/>
              </a:ext>
            </a:extLst>
          </p:cNvPr>
          <p:cNvSpPr/>
          <p:nvPr/>
        </p:nvSpPr>
        <p:spPr>
          <a:xfrm>
            <a:off x="3787666" y="4977477"/>
            <a:ext cx="2069123" cy="288193"/>
          </a:xfrm>
          <a:custGeom>
            <a:avLst/>
            <a:gdLst>
              <a:gd name="connsiteX0" fmla="*/ 0 w 1937349"/>
              <a:gd name="connsiteY0" fmla="*/ 59181 h 276213"/>
              <a:gd name="connsiteX1" fmla="*/ 363415 w 1937349"/>
              <a:gd name="connsiteY1" fmla="*/ 276058 h 276213"/>
              <a:gd name="connsiteX2" fmla="*/ 363415 w 1937349"/>
              <a:gd name="connsiteY2" fmla="*/ 29874 h 276213"/>
              <a:gd name="connsiteX3" fmla="*/ 773723 w 1937349"/>
              <a:gd name="connsiteY3" fmla="*/ 240889 h 276213"/>
              <a:gd name="connsiteX4" fmla="*/ 791308 w 1937349"/>
              <a:gd name="connsiteY4" fmla="*/ 12289 h 276213"/>
              <a:gd name="connsiteX5" fmla="*/ 1125415 w 1937349"/>
              <a:gd name="connsiteY5" fmla="*/ 223305 h 276213"/>
              <a:gd name="connsiteX6" fmla="*/ 1178169 w 1937349"/>
              <a:gd name="connsiteY6" fmla="*/ 41597 h 276213"/>
              <a:gd name="connsiteX7" fmla="*/ 1541585 w 1937349"/>
              <a:gd name="connsiteY7" fmla="*/ 264335 h 276213"/>
              <a:gd name="connsiteX8" fmla="*/ 1570892 w 1937349"/>
              <a:gd name="connsiteY8" fmla="*/ 566 h 276213"/>
              <a:gd name="connsiteX9" fmla="*/ 1916723 w 1937349"/>
              <a:gd name="connsiteY9" fmla="*/ 193997 h 276213"/>
              <a:gd name="connsiteX10" fmla="*/ 1899138 w 1937349"/>
              <a:gd name="connsiteY10" fmla="*/ 188135 h 276213"/>
              <a:gd name="connsiteX11" fmla="*/ 1910861 w 1937349"/>
              <a:gd name="connsiteY11" fmla="*/ 205720 h 27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349" h="276213">
                <a:moveTo>
                  <a:pt x="0" y="59181"/>
                </a:moveTo>
                <a:cubicBezTo>
                  <a:pt x="151423" y="170061"/>
                  <a:pt x="302846" y="280942"/>
                  <a:pt x="363415" y="276058"/>
                </a:cubicBezTo>
                <a:cubicBezTo>
                  <a:pt x="423984" y="271174"/>
                  <a:pt x="295030" y="35735"/>
                  <a:pt x="363415" y="29874"/>
                </a:cubicBezTo>
                <a:cubicBezTo>
                  <a:pt x="431800" y="24013"/>
                  <a:pt x="702408" y="243820"/>
                  <a:pt x="773723" y="240889"/>
                </a:cubicBezTo>
                <a:cubicBezTo>
                  <a:pt x="845038" y="237958"/>
                  <a:pt x="732693" y="15220"/>
                  <a:pt x="791308" y="12289"/>
                </a:cubicBezTo>
                <a:cubicBezTo>
                  <a:pt x="849923" y="9358"/>
                  <a:pt x="1060938" y="218420"/>
                  <a:pt x="1125415" y="223305"/>
                </a:cubicBezTo>
                <a:cubicBezTo>
                  <a:pt x="1189892" y="228190"/>
                  <a:pt x="1108807" y="34759"/>
                  <a:pt x="1178169" y="41597"/>
                </a:cubicBezTo>
                <a:cubicBezTo>
                  <a:pt x="1247531" y="48435"/>
                  <a:pt x="1476131" y="271174"/>
                  <a:pt x="1541585" y="264335"/>
                </a:cubicBezTo>
                <a:cubicBezTo>
                  <a:pt x="1607039" y="257497"/>
                  <a:pt x="1508369" y="12289"/>
                  <a:pt x="1570892" y="566"/>
                </a:cubicBezTo>
                <a:cubicBezTo>
                  <a:pt x="1633415" y="-11157"/>
                  <a:pt x="1862015" y="162736"/>
                  <a:pt x="1916723" y="193997"/>
                </a:cubicBezTo>
                <a:cubicBezTo>
                  <a:pt x="1971431" y="225258"/>
                  <a:pt x="1900115" y="186181"/>
                  <a:pt x="1899138" y="188135"/>
                </a:cubicBezTo>
                <a:cubicBezTo>
                  <a:pt x="1898161" y="190089"/>
                  <a:pt x="1916723" y="92397"/>
                  <a:pt x="1910861" y="205720"/>
                </a:cubicBezTo>
              </a:path>
            </a:pathLst>
          </a:custGeom>
          <a:noFill/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3DA5A2-0287-A68D-B225-697F2F814412}"/>
              </a:ext>
            </a:extLst>
          </p:cNvPr>
          <p:cNvSpPr/>
          <p:nvPr/>
        </p:nvSpPr>
        <p:spPr>
          <a:xfrm>
            <a:off x="3928352" y="4059000"/>
            <a:ext cx="1878580" cy="668286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Bandwidth limited network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BB146B-EB4D-D8BD-44C8-398C7FEFE394}"/>
              </a:ext>
            </a:extLst>
          </p:cNvPr>
          <p:cNvSpPr/>
          <p:nvPr/>
        </p:nvSpPr>
        <p:spPr>
          <a:xfrm>
            <a:off x="9131897" y="2696612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D5F3A4-A98B-BD53-450C-645553A20041}"/>
              </a:ext>
            </a:extLst>
          </p:cNvPr>
          <p:cNvSpPr/>
          <p:nvPr/>
        </p:nvSpPr>
        <p:spPr>
          <a:xfrm>
            <a:off x="9131897" y="3195319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2D48F12-AA8A-FBAF-8B39-9141702F6478}"/>
              </a:ext>
            </a:extLst>
          </p:cNvPr>
          <p:cNvSpPr/>
          <p:nvPr/>
        </p:nvSpPr>
        <p:spPr>
          <a:xfrm>
            <a:off x="9131896" y="4066156"/>
            <a:ext cx="1868449" cy="3564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Stream analytic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84CFEA-9CC4-5F5C-6E47-E69EE8A0ED2B}"/>
              </a:ext>
            </a:extLst>
          </p:cNvPr>
          <p:cNvSpPr/>
          <p:nvPr/>
        </p:nvSpPr>
        <p:spPr>
          <a:xfrm>
            <a:off x="9135199" y="4722881"/>
            <a:ext cx="1868449" cy="86164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Classical supervised and unsupervised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01B585B-A368-8378-88A0-3C00C4614A82}"/>
                  </a:ext>
                </a:extLst>
              </p:cNvPr>
              <p:cNvSpPr txBox="1"/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9B9E79F-B39E-1B4A-AF1A-7D67ACC5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142" y="3451766"/>
                <a:ext cx="5099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ylinder 45">
            <a:extLst>
              <a:ext uri="{FF2B5EF4-FFF2-40B4-BE49-F238E27FC236}">
                <a16:creationId xmlns:a16="http://schemas.microsoft.com/office/drawing/2014/main" id="{DF6BAAFB-BBC2-2562-F96A-52EA1DD94ED4}"/>
              </a:ext>
            </a:extLst>
          </p:cNvPr>
          <p:cNvSpPr/>
          <p:nvPr/>
        </p:nvSpPr>
        <p:spPr>
          <a:xfrm>
            <a:off x="6204768" y="4722881"/>
            <a:ext cx="2513216" cy="873333"/>
          </a:xfrm>
          <a:prstGeom prst="can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Archival storage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4F2617-189E-4686-A7DA-62B6BFB37D4E}"/>
              </a:ext>
            </a:extLst>
          </p:cNvPr>
          <p:cNvCxnSpPr>
            <a:cxnSpLocks/>
            <a:stCxn id="5" idx="0"/>
            <a:endCxn id="25" idx="1"/>
          </p:cNvCxnSpPr>
          <p:nvPr/>
        </p:nvCxnSpPr>
        <p:spPr>
          <a:xfrm>
            <a:off x="2054518" y="2972635"/>
            <a:ext cx="278374" cy="2787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1D7EC6-A182-5BEB-02DA-8B9533DD6E53}"/>
              </a:ext>
            </a:extLst>
          </p:cNvPr>
          <p:cNvCxnSpPr>
            <a:cxnSpLocks/>
            <a:stCxn id="22" idx="0"/>
            <a:endCxn id="27" idx="1"/>
          </p:cNvCxnSpPr>
          <p:nvPr/>
        </p:nvCxnSpPr>
        <p:spPr>
          <a:xfrm>
            <a:off x="2054517" y="3798937"/>
            <a:ext cx="257155" cy="688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268FA-6BAD-8689-4654-C3C4C34377F5}"/>
              </a:ext>
            </a:extLst>
          </p:cNvPr>
          <p:cNvCxnSpPr>
            <a:cxnSpLocks/>
            <a:stCxn id="23" idx="0"/>
            <a:endCxn id="26" idx="1"/>
          </p:cNvCxnSpPr>
          <p:nvPr/>
        </p:nvCxnSpPr>
        <p:spPr>
          <a:xfrm>
            <a:off x="2025457" y="5041152"/>
            <a:ext cx="266502" cy="36396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430D7C-5BD3-E932-0846-53371E8DB6D8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837449" y="2874851"/>
            <a:ext cx="282292" cy="1782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BB2EDB-F9C1-7080-10E1-C0EFF0D93FE0}"/>
              </a:ext>
            </a:extLst>
          </p:cNvPr>
          <p:cNvCxnSpPr>
            <a:cxnSpLocks/>
            <a:stCxn id="37" idx="9"/>
            <a:endCxn id="32" idx="1"/>
          </p:cNvCxnSpPr>
          <p:nvPr/>
        </p:nvCxnSpPr>
        <p:spPr>
          <a:xfrm flipV="1">
            <a:off x="5835123" y="3373558"/>
            <a:ext cx="349096" cy="52235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2D996-8078-1642-7B77-A5D9E05D4451}"/>
              </a:ext>
            </a:extLst>
          </p:cNvPr>
          <p:cNvCxnSpPr>
            <a:cxnSpLocks/>
            <a:stCxn id="38" idx="9"/>
            <a:endCxn id="33" idx="1"/>
          </p:cNvCxnSpPr>
          <p:nvPr/>
        </p:nvCxnSpPr>
        <p:spPr>
          <a:xfrm flipV="1">
            <a:off x="5834760" y="4244395"/>
            <a:ext cx="349459" cy="935493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C70FF3-5337-FDEA-24F6-09CE911950FB}"/>
              </a:ext>
            </a:extLst>
          </p:cNvPr>
          <p:cNvCxnSpPr>
            <a:cxnSpLocks/>
            <a:stCxn id="33" idx="2"/>
            <a:endCxn id="46" idx="0"/>
          </p:cNvCxnSpPr>
          <p:nvPr/>
        </p:nvCxnSpPr>
        <p:spPr>
          <a:xfrm>
            <a:off x="7440827" y="4422633"/>
            <a:ext cx="20549" cy="51858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44A73FF-2C92-1C54-199E-189EAE25AB87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697435" y="4244395"/>
            <a:ext cx="389875" cy="875057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8F2027A-8D29-8E84-2604-A0DAA441AA0A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8632959" y="3373558"/>
            <a:ext cx="426376" cy="1632160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1185896-4B79-D643-FFCD-4F31C86CEF30}"/>
              </a:ext>
            </a:extLst>
          </p:cNvPr>
          <p:cNvCxnSpPr>
            <a:cxnSpLocks/>
            <a:stCxn id="31" idx="3"/>
            <a:endCxn id="44" idx="1"/>
          </p:cNvCxnSpPr>
          <p:nvPr/>
        </p:nvCxnSpPr>
        <p:spPr>
          <a:xfrm>
            <a:off x="8632958" y="2874851"/>
            <a:ext cx="502241" cy="2278853"/>
          </a:xfrm>
          <a:prstGeom prst="straightConnector1">
            <a:avLst/>
          </a:prstGeom>
          <a:ln w="349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2A22C4-5EAC-09C8-F5A7-E28C3BCFBC69}"/>
              </a:ext>
            </a:extLst>
          </p:cNvPr>
          <p:cNvCxnSpPr>
            <a:cxnSpLocks/>
            <a:stCxn id="46" idx="4"/>
            <a:endCxn id="44" idx="1"/>
          </p:cNvCxnSpPr>
          <p:nvPr/>
        </p:nvCxnSpPr>
        <p:spPr>
          <a:xfrm flipV="1">
            <a:off x="8717984" y="5153704"/>
            <a:ext cx="417215" cy="5844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382B60-E33F-E438-32E5-8F81C71467DA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>
            <a:off x="8632958" y="2874851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871910-E72D-AF6D-5BD7-AA9850736722}"/>
              </a:ext>
            </a:extLst>
          </p:cNvPr>
          <p:cNvCxnSpPr>
            <a:cxnSpLocks/>
          </p:cNvCxnSpPr>
          <p:nvPr/>
        </p:nvCxnSpPr>
        <p:spPr>
          <a:xfrm>
            <a:off x="8632957" y="3373557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ABBBBE-A4C2-0A87-D2B8-BC0D5AE2902E}"/>
              </a:ext>
            </a:extLst>
          </p:cNvPr>
          <p:cNvCxnSpPr>
            <a:cxnSpLocks/>
          </p:cNvCxnSpPr>
          <p:nvPr/>
        </p:nvCxnSpPr>
        <p:spPr>
          <a:xfrm>
            <a:off x="8677121" y="4277288"/>
            <a:ext cx="498939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8D77110-CB86-5F75-6AB0-A6BB22F744C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10066121" y="4422633"/>
            <a:ext cx="3303" cy="300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125474E-3B66-FE0B-C996-320B6636C694}"/>
              </a:ext>
            </a:extLst>
          </p:cNvPr>
          <p:cNvSpPr txBox="1">
            <a:spLocks/>
          </p:cNvSpPr>
          <p:nvPr/>
        </p:nvSpPr>
        <p:spPr>
          <a:xfrm>
            <a:off x="427654" y="1671281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Streams can be filtered and sampled near the source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C68D70-A99A-DBEE-8A83-11AA89F556D5}"/>
              </a:ext>
            </a:extLst>
          </p:cNvPr>
          <p:cNvSpPr txBox="1">
            <a:spLocks/>
          </p:cNvSpPr>
          <p:nvPr/>
        </p:nvSpPr>
        <p:spPr>
          <a:xfrm>
            <a:off x="1540950" y="5827194"/>
            <a:ext cx="3768035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Minimum (filtered) data and analytics archived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35737-1962-EE41-0F12-3FEC1F71194E}"/>
              </a:ext>
            </a:extLst>
          </p:cNvPr>
          <p:cNvSpPr txBox="1">
            <a:spLocks/>
          </p:cNvSpPr>
          <p:nvPr/>
        </p:nvSpPr>
        <p:spPr>
          <a:xfrm>
            <a:off x="7051729" y="6107624"/>
            <a:ext cx="4370522" cy="7262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/>
              <a:t>Filtered streams and sketches used as input to classical ML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23759A-F48C-3139-A47F-E92B2A909F1E}"/>
              </a:ext>
            </a:extLst>
          </p:cNvPr>
          <p:cNvCxnSpPr>
            <a:cxnSpLocks/>
          </p:cNvCxnSpPr>
          <p:nvPr/>
        </p:nvCxnSpPr>
        <p:spPr>
          <a:xfrm>
            <a:off x="2407403" y="2295711"/>
            <a:ext cx="460458" cy="328615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FA1978-F257-772F-7CD3-852E9884CE3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5221521" y="5159548"/>
            <a:ext cx="983247" cy="776218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7E43180-9DA6-5771-80ED-08BDCC675973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9481399" y="5584527"/>
            <a:ext cx="588025" cy="582557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A803CE-E76C-656E-FA15-BFB6300053F8}"/>
              </a:ext>
            </a:extLst>
          </p:cNvPr>
          <p:cNvCxnSpPr>
            <a:cxnSpLocks/>
          </p:cNvCxnSpPr>
          <p:nvPr/>
        </p:nvCxnSpPr>
        <p:spPr>
          <a:xfrm flipH="1">
            <a:off x="7496124" y="2295711"/>
            <a:ext cx="1221860" cy="400901"/>
          </a:xfrm>
          <a:prstGeom prst="straightConnector1">
            <a:avLst/>
          </a:prstGeom>
          <a:ln w="3492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55AB11B-0690-D1B5-6816-F0A2FB824A4E}"/>
              </a:ext>
            </a:extLst>
          </p:cNvPr>
          <p:cNvSpPr/>
          <p:nvPr/>
        </p:nvSpPr>
        <p:spPr>
          <a:xfrm>
            <a:off x="7496123" y="5661834"/>
            <a:ext cx="2043953" cy="356477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Server/Cloud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45DEB5-F128-5180-F826-DC6122D686E4}"/>
              </a:ext>
            </a:extLst>
          </p:cNvPr>
          <p:cNvCxnSpPr>
            <a:cxnSpLocks/>
          </p:cNvCxnSpPr>
          <p:nvPr/>
        </p:nvCxnSpPr>
        <p:spPr>
          <a:xfrm flipH="1">
            <a:off x="8697435" y="2972635"/>
            <a:ext cx="434461" cy="2004842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B17028-E764-B0F7-159E-A0B9A191927B}"/>
              </a:ext>
            </a:extLst>
          </p:cNvPr>
          <p:cNvCxnSpPr>
            <a:cxnSpLocks/>
          </p:cNvCxnSpPr>
          <p:nvPr/>
        </p:nvCxnSpPr>
        <p:spPr>
          <a:xfrm flipH="1">
            <a:off x="8717984" y="3551796"/>
            <a:ext cx="502216" cy="14256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B7597B-E49D-0590-95FF-DF9500CB2B60}"/>
              </a:ext>
            </a:extLst>
          </p:cNvPr>
          <p:cNvCxnSpPr>
            <a:cxnSpLocks/>
          </p:cNvCxnSpPr>
          <p:nvPr/>
        </p:nvCxnSpPr>
        <p:spPr>
          <a:xfrm flipH="1">
            <a:off x="8717984" y="4422633"/>
            <a:ext cx="502216" cy="518581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0874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1709"/>
            <a:ext cx="10515600" cy="54089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streams,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These algorithms can be applied in batch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F8B1-B41F-1221-8C47-11CF8B21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39A6-30D0-07F9-7BC2-17EE7C5B6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Filtering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4462366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pPr lvl="1"/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approximate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EE339-66BA-BCD8-4B59-9C1D3A1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A13EF-E093-09C1-6BA3-6C1E6B3CF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222460"/>
            <a:ext cx="10775169" cy="5060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key points to learn in this lesson?   </a:t>
            </a:r>
            <a:endParaRPr lang="en-US" sz="3200" b="1" dirty="0"/>
          </a:p>
          <a:p>
            <a:r>
              <a:rPr lang="en-US" dirty="0"/>
              <a:t>Measures must be taken to reduce the massive volume of infinite stream data </a:t>
            </a:r>
          </a:p>
          <a:p>
            <a:r>
              <a:rPr lang="en-US" dirty="0"/>
              <a:t>Real-valued stream data can be sampled and filtered to reduce volume</a:t>
            </a:r>
          </a:p>
          <a:p>
            <a:r>
              <a:rPr lang="en-US" dirty="0"/>
              <a:t>Hash methods can be used to filter discrete event streams</a:t>
            </a:r>
          </a:p>
          <a:p>
            <a:r>
              <a:rPr lang="en-US" dirty="0"/>
              <a:t>Sketches (hashes) are used to perform streaming analytics within computation and memory requirements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71B3C9-4F14-C72D-6AF7-B2CCD0704D2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2688737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flip hash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deleted, a count is decremented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n bit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 r="-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Useful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01623" y="2892446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519F0F-A68C-484D-7582-7E244D106940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CB872A-0082-D237-24D3-5BDD4534D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55" y="1444766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with different quotient,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5961145" y="4006313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28A344-2FDA-4552-3C8B-B5104B4B98A4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71823-806F-92F0-A526-D5945355F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623" y="1462670"/>
            <a:ext cx="5996398" cy="512309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Recursive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5989809" y="515609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D9A79-5BA3-E778-D1FC-7B84AC69FE62}"/>
              </a:ext>
            </a:extLst>
          </p:cNvPr>
          <p:cNvSpPr txBox="1"/>
          <p:nvPr/>
        </p:nvSpPr>
        <p:spPr>
          <a:xfrm>
            <a:off x="6729098" y="6457473"/>
            <a:ext cx="4693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Illustration from Wikipedia quotient filter 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CB873-6452-3E12-8DDE-DC1C3E32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9BA00-C360-948D-43F5-D09B93CD3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Discrete Events</a:t>
            </a:r>
          </a:p>
        </p:txBody>
      </p:sp>
    </p:spTree>
    <p:extLst>
      <p:ext uri="{BB962C8B-B14F-4D97-AF65-F5344CB8AC3E}">
        <p14:creationId xmlns:p14="http://schemas.microsoft.com/office/powerpoint/2010/main" val="3449211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Counts from wearable technology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functions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5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gauges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gauge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</a:t>
            </a:r>
            <a:r>
              <a:rPr lang="en-US" b="1" dirty="0"/>
              <a:t>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window,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DEA9F-5659-B1AB-77E4-63543268F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A36C-B7B7-DD7B-1863-F0520B60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Counting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139573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drops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drop  </a:t>
            </a:r>
          </a:p>
          <a:p>
            <a:pPr lvl="1"/>
            <a:r>
              <a:rPr lang="en-US" dirty="0"/>
              <a:t>34,560 bytes per drop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Built from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lvl="1"/>
            <a:r>
              <a:rPr lang="en-US" dirty="0" err="1"/>
              <a:t>Refinment</a:t>
            </a:r>
            <a:r>
              <a:rPr lang="en-US" dirty="0"/>
              <a:t>: </a:t>
            </a:r>
            <a:r>
              <a:rPr lang="en-US" dirty="0" err="1"/>
              <a:t>HyperLogLog</a:t>
            </a:r>
            <a:r>
              <a:rPr lang="en-US" dirty="0"/>
              <a:t>++, </a:t>
            </a:r>
            <a:r>
              <a:rPr lang="en-US" dirty="0" err="1">
                <a:hlinkClick r:id="rId4"/>
              </a:rPr>
              <a:t>Heule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5"/>
              </a:rPr>
              <a:t>Algorithms and Structures for Massive Data Sets, </a:t>
            </a:r>
            <a:r>
              <a:rPr lang="en-US" sz="1800" dirty="0" err="1">
                <a:hlinkClick r:id="rId5"/>
              </a:rPr>
              <a:t>Medjodovic</a:t>
            </a:r>
            <a:r>
              <a:rPr lang="en-US" sz="1800" dirty="0">
                <a:hlinkClick r:id="rId5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event type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1, then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hashes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fair coin tosses: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hash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cardinality, then only need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monthly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counted once aggregated over a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24922</TotalTime>
  <Words>7560</Words>
  <Application>Microsoft Office PowerPoint</Application>
  <PresentationFormat>Widescreen</PresentationFormat>
  <Paragraphs>1520</Paragraphs>
  <Slides>105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Streaming Pipelines</vt:lpstr>
      <vt:lpstr>PowerPoint Presentation</vt:lpstr>
      <vt:lpstr>PowerPoint Presentation</vt:lpstr>
      <vt:lpstr>PowerPoint Presentation</vt:lpstr>
      <vt:lpstr>Case Study</vt:lpstr>
      <vt:lpstr>PowerPoint Presentation</vt:lpstr>
      <vt:lpstr>PowerPoint Presentation</vt:lpstr>
      <vt:lpstr>PowerPoint Presentation</vt:lpstr>
      <vt:lpstr>Basic Sampling and Filtering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Reservoir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Discrete Streaming Events</vt:lpstr>
      <vt:lpstr>PowerPoint Presentation</vt:lpstr>
      <vt:lpstr>PowerPoint Presentation</vt:lpstr>
      <vt:lpstr>PowerPoint Presentation</vt:lpstr>
      <vt:lpstr>PowerPoint Presentation</vt:lpstr>
      <vt:lpstr>Filtering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Discrete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Counting Events - Cardinality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629</cp:revision>
  <cp:lastPrinted>2019-09-03T23:18:19Z</cp:lastPrinted>
  <dcterms:created xsi:type="dcterms:W3CDTF">2019-08-02T23:14:29Z</dcterms:created>
  <dcterms:modified xsi:type="dcterms:W3CDTF">2025-08-22T14:39:44Z</dcterms:modified>
</cp:coreProperties>
</file>