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75" r:id="rId2"/>
    <p:sldId id="342" r:id="rId3"/>
    <p:sldId id="343" r:id="rId4"/>
    <p:sldId id="400" r:id="rId5"/>
    <p:sldId id="380" r:id="rId6"/>
    <p:sldId id="344" r:id="rId7"/>
    <p:sldId id="416" r:id="rId8"/>
    <p:sldId id="346" r:id="rId9"/>
    <p:sldId id="350" r:id="rId10"/>
    <p:sldId id="351" r:id="rId11"/>
    <p:sldId id="410" r:id="rId12"/>
    <p:sldId id="353" r:id="rId13"/>
    <p:sldId id="352" r:id="rId14"/>
    <p:sldId id="363" r:id="rId15"/>
    <p:sldId id="366" r:id="rId16"/>
    <p:sldId id="367" r:id="rId17"/>
    <p:sldId id="368" r:id="rId18"/>
    <p:sldId id="402" r:id="rId19"/>
    <p:sldId id="354" r:id="rId20"/>
    <p:sldId id="411" r:id="rId21"/>
    <p:sldId id="345" r:id="rId22"/>
    <p:sldId id="414" r:id="rId23"/>
    <p:sldId id="370" r:id="rId24"/>
    <p:sldId id="347" r:id="rId25"/>
    <p:sldId id="371" r:id="rId26"/>
    <p:sldId id="348" r:id="rId27"/>
    <p:sldId id="372" r:id="rId28"/>
    <p:sldId id="349" r:id="rId29"/>
    <p:sldId id="373" r:id="rId30"/>
    <p:sldId id="374" r:id="rId31"/>
    <p:sldId id="409" r:id="rId32"/>
    <p:sldId id="412" r:id="rId33"/>
    <p:sldId id="381" r:id="rId34"/>
    <p:sldId id="403" r:id="rId35"/>
    <p:sldId id="405" r:id="rId36"/>
    <p:sldId id="406" r:id="rId37"/>
    <p:sldId id="407" r:id="rId38"/>
    <p:sldId id="355" r:id="rId39"/>
    <p:sldId id="413" r:id="rId40"/>
    <p:sldId id="408" r:id="rId41"/>
    <p:sldId id="356" r:id="rId42"/>
    <p:sldId id="383" r:id="rId43"/>
    <p:sldId id="386" r:id="rId44"/>
    <p:sldId id="387" r:id="rId45"/>
    <p:sldId id="388" r:id="rId46"/>
    <p:sldId id="390" r:id="rId47"/>
    <p:sldId id="391" r:id="rId48"/>
    <p:sldId id="392" r:id="rId49"/>
    <p:sldId id="393" r:id="rId50"/>
    <p:sldId id="395" r:id="rId51"/>
    <p:sldId id="397" r:id="rId52"/>
    <p:sldId id="398" r:id="rId53"/>
    <p:sldId id="379" r:id="rId54"/>
    <p:sldId id="378" r:id="rId55"/>
    <p:sldId id="399" r:id="rId56"/>
    <p:sldId id="401" r:id="rId57"/>
    <p:sldId id="41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56.6365&amp;rep=rep1&amp;type=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pami-1.readthedocs.io/en/latest/index.html" TargetMode="External"/><Relationship Id="rId2" Type="http://schemas.openxmlformats.org/officeDocument/2006/relationships/hyperlink" Target="http://rasbt.github.io/mlxten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ark.apache.org/docs/latest/ml-frequent-pattern-mining.html" TargetMode="External"/><Relationship Id="rId4" Type="http://schemas.openxmlformats.org/officeDocument/2006/relationships/hyperlink" Target="https://github.com/UdayLab/PAMI?tab=readme-ov-file#0-association-rule-mining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the presence of </a:t>
                </a:r>
                <a:r>
                  <a:rPr lang="en-US" b="1" dirty="0"/>
                  <a:t>two items predicting another item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triples to count!!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This is not a feasible algorithm!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92013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b="1" i="1" dirty="0">
                <a:solidFill>
                  <a:srgbClr val="202122"/>
                </a:solidFill>
                <a:cs typeface="Arial" panose="020B0604020202020204" pitchFamily="34" charset="0"/>
              </a:rPr>
              <a:t>All subsets of a frequent set must also be at least as frequent</a:t>
            </a: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685800" lvl="2"/>
            <a:r>
              <a:rPr lang="en-US" altLang="en-US" sz="2400" dirty="0"/>
              <a:t>Downward closure property also know as the </a:t>
            </a:r>
            <a:r>
              <a:rPr lang="en-US" altLang="en-US" sz="2400" b="1" dirty="0"/>
              <a:t>monotonicity property of sets</a:t>
            </a:r>
          </a:p>
          <a:p>
            <a:r>
              <a:rPr lang="en-US" dirty="0"/>
              <a:t>The downward closure lemma ensures that we only </a:t>
            </a:r>
            <a:r>
              <a:rPr lang="en-US" b="1" dirty="0"/>
              <a:t>need only consider frequent subsets </a:t>
            </a:r>
            <a:r>
              <a:rPr lang="en-US" dirty="0"/>
              <a:t>when searching for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items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Count sets to find frequent ones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r>
                  <a:rPr lang="en-US" dirty="0"/>
                  <a:t>, as needed</a:t>
                </a:r>
              </a:p>
              <a:p>
                <a:pPr lvl="1"/>
                <a:r>
                  <a:rPr lang="en-US" dirty="0"/>
                  <a:t>Iterating steps 4, 5 </a:t>
                </a:r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Create union with frequent item subsets </a:t>
                </a:r>
              </a:p>
              <a:p>
                <a:pPr marL="0" indent="0">
                  <a:buNone/>
                </a:pPr>
                <a:r>
                  <a:rPr lang="en-US" dirty="0"/>
                  <a:t>Notice, </a:t>
                </a:r>
                <a:r>
                  <a:rPr lang="en-US" b="1" dirty="0"/>
                  <a:t>the number of item sets is reduced at each step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b="1" dirty="0"/>
              <a:t>First pass </a:t>
            </a:r>
            <a:r>
              <a:rPr lang="en-US" dirty="0"/>
              <a:t>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11709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1112875"/>
            <a:ext cx="11325779" cy="14885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Second pass </a:t>
            </a:r>
            <a:r>
              <a:rPr lang="en-US" dirty="0"/>
              <a:t>find frequent item pairs for frequent items; don’t consider sets containing </a:t>
            </a:r>
            <a:r>
              <a:rPr lang="en-US" i="1" dirty="0"/>
              <a:t>e</a:t>
            </a:r>
          </a:p>
          <a:p>
            <a:r>
              <a:rPr lang="en-US" dirty="0"/>
              <a:t>Filter on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68166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112875"/>
                <a:ext cx="11574464" cy="14885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Apriori algorithm example; s = 3</a:t>
                </a:r>
              </a:p>
              <a:p>
                <a:r>
                  <a:rPr lang="en-US" b="1" dirty="0"/>
                  <a:t>Third pass </a:t>
                </a:r>
                <a:r>
                  <a:rPr lang="en-US" dirty="0"/>
                  <a:t>find frequent triple item sets; don’t consider sets containing </a:t>
                </a:r>
                <a:r>
                  <a:rPr lang="en-US" i="1" dirty="0"/>
                  <a:t>e</a:t>
                </a:r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112875"/>
                <a:ext cx="11574464" cy="1488558"/>
              </a:xfrm>
              <a:blipFill>
                <a:blip r:embed="rId2"/>
                <a:stretch>
                  <a:fillRect l="-1106" t="-6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9934"/>
              </p:ext>
            </p:extLst>
          </p:nvPr>
        </p:nvGraphicFramePr>
        <p:xfrm>
          <a:off x="6142722" y="3975082"/>
          <a:ext cx="237299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946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4"/>
            <a:ext cx="5555511" cy="2759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  <a:p>
            <a:r>
              <a:rPr lang="en-US" dirty="0"/>
              <a:t>Rule maps </a:t>
            </a:r>
            <a:r>
              <a:rPr lang="en-US" b="1" dirty="0"/>
              <a:t>antecedent</a:t>
            </a:r>
            <a:r>
              <a:rPr lang="en-US" dirty="0"/>
              <a:t> to its </a:t>
            </a:r>
            <a:r>
              <a:rPr lang="en-US" b="1" dirty="0"/>
              <a:t>consequent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4551"/>
              </p:ext>
            </p:extLst>
          </p:nvPr>
        </p:nvGraphicFramePr>
        <p:xfrm>
          <a:off x="1066579" y="4039745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8939"/>
              </p:ext>
            </p:extLst>
          </p:nvPr>
        </p:nvGraphicFramePr>
        <p:xfrm>
          <a:off x="6484311" y="365125"/>
          <a:ext cx="4641110" cy="632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0119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7466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4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45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70845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Memory Management for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Two alternatives for memory management for counting pairs    </a:t>
                </a:r>
              </a:p>
              <a:p>
                <a:r>
                  <a:rPr lang="en-US" dirty="0"/>
                  <a:t>Memory is major limitation of </a:t>
                </a:r>
                <a:r>
                  <a:rPr lang="en-US" dirty="0" err="1"/>
                  <a:t>apriori</a:t>
                </a:r>
                <a:r>
                  <a:rPr lang="en-US" dirty="0"/>
                  <a:t> algorithm  </a:t>
                </a:r>
              </a:p>
              <a:p>
                <a:r>
                  <a:rPr lang="en-US" dirty="0"/>
                  <a:t>Use tuples as the key-values for </a:t>
                </a:r>
                <a:r>
                  <a:rPr lang="en-US" i="1" dirty="0"/>
                  <a:t>m</a:t>
                </a:r>
                <a:r>
                  <a:rPr lang="en-US" dirty="0"/>
                  <a:t> possible pairs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set of key-value pairs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antecedents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consequents  </a:t>
                </a:r>
              </a:p>
              <a:p>
                <a:pPr lvl="1"/>
                <a:r>
                  <a:rPr lang="en-US" dirty="0"/>
                  <a:t>Assuming 4 byte values, 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(4∗3∗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Build a triangular matrix of all possible combinations of </a:t>
                </a:r>
                <a:r>
                  <a:rPr lang="en-US" i="1" dirty="0"/>
                  <a:t>n</a:t>
                </a:r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Only store upper triangular values – above diagonal   </a:t>
                </a:r>
              </a:p>
              <a:p>
                <a:pPr lvl="1"/>
                <a:r>
                  <a:rPr lang="en-US" dirty="0"/>
                  <a:t>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(4∗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Key-value representation uses less memory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small baskets with few frequent items – sparse set of pairs, </a:t>
                </a:r>
                <a:r>
                  <a:rPr lang="en-US" i="1" dirty="0"/>
                  <a:t>D</a:t>
                </a:r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over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Match similar names or entities    </a:t>
            </a:r>
          </a:p>
          <a:p>
            <a:pPr lvl="1"/>
            <a:r>
              <a:rPr lang="en-US" dirty="0"/>
              <a:t>Identify symptoms from drug interactions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DoS messages</a:t>
            </a:r>
          </a:p>
          <a:p>
            <a:pPr lvl="1"/>
            <a:r>
              <a:rPr lang="en-US" dirty="0"/>
              <a:t>Identify patterns of environmental pollutants and disease  </a:t>
            </a:r>
          </a:p>
          <a:p>
            <a:pPr lvl="1"/>
            <a:r>
              <a:rPr lang="en-US" dirty="0"/>
              <a:t>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Evaluation of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48099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dirty="0"/>
                  <a:t>Many metrics used to evaluate association rules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is probability that set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is the probability that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makes a correct prediction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is the increase in association from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over random occurrence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is the unreliability of a rule,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in making a correct prediction compared to random chance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Where: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Support is the </a:t>
                </a:r>
                <a:r>
                  <a:rPr lang="en-US" b="1" dirty="0"/>
                  <a:t>probability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occurs in a basket </a:t>
                </a:r>
                <a:r>
                  <a:rPr lang="en-US" dirty="0"/>
                  <a:t>with range: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Higher support is higher probability of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a basket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26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EB09E1-CB0B-420F-8DD4-F8D4A5675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8337"/>
              </p:ext>
            </p:extLst>
          </p:nvPr>
        </p:nvGraphicFramePr>
        <p:xfrm>
          <a:off x="468249" y="4170149"/>
          <a:ext cx="269741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11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Confidence is the </a:t>
                </a:r>
                <a:r>
                  <a:rPr lang="en-US" b="1" dirty="0"/>
                  <a:t>probability that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makes a correct prediction</a:t>
                </a:r>
              </a:p>
              <a:p>
                <a:r>
                  <a:rPr lang="en-US" dirty="0"/>
                  <a:t>Confidence in 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2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72521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8ED44-ECF2-FE1D-5E17-1C8BA931256E}"/>
              </a:ext>
            </a:extLst>
          </p:cNvPr>
          <p:cNvSpPr txBox="1"/>
          <p:nvPr/>
        </p:nvSpPr>
        <p:spPr>
          <a:xfrm>
            <a:off x="5852159" y="1111441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In other words, lift is the </a:t>
                </a:r>
                <a:r>
                  <a:rPr lang="en-US" b="1" dirty="0"/>
                  <a:t>increase in association from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over random occurrence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better than random guessing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worse than random guessing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  <a:blipFill>
                <a:blip r:embed="rId2"/>
                <a:stretch>
                  <a:fillRect l="-111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2324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</a:t>
                </a:r>
                <a:r>
                  <a:rPr lang="en-US" b="1" dirty="0"/>
                  <a:t>unreliability of the association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  <a:p>
                <a:r>
                  <a:rPr lang="en-US" dirty="0"/>
                  <a:t>In other words, conviction is the </a:t>
                </a:r>
                <a:r>
                  <a:rPr lang="en-US" b="1" dirty="0"/>
                  <a:t>ratio that the rule,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, makes an incorrect prediction compared to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correct more often than random chance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wrong more often than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conviction in </a:t>
                </a:r>
                <a:r>
                  <a:rPr lang="en-US" b="1" dirty="0"/>
                  <a:t>unbounded!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6807965"/>
                  </p:ext>
                </p:extLst>
              </p:nvPr>
            </p:nvGraphicFramePr>
            <p:xfrm>
              <a:off x="4938823" y="142742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.57/.57=1.0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6807965"/>
                  </p:ext>
                </p:extLst>
              </p:nvPr>
            </p:nvGraphicFramePr>
            <p:xfrm>
              <a:off x="4938823" y="142742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.57/.57=1.0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214754" r="-1401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713115" r="-1401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 mining is </a:t>
                </a:r>
                <a:r>
                  <a:rPr lang="en-US" b="1" dirty="0"/>
                  <a:t>unsupervised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Frequent item sets occur in </a:t>
                </a:r>
                <a:r>
                  <a:rPr lang="en-US" b="1" dirty="0"/>
                  <a:t>market baskets  </a:t>
                </a:r>
              </a:p>
              <a:p>
                <a:r>
                  <a:rPr lang="en-US" dirty="0"/>
                  <a:t>List of </a:t>
                </a:r>
                <a:r>
                  <a:rPr lang="en-US" i="1" dirty="0"/>
                  <a:t>n</a:t>
                </a:r>
                <a:r>
                  <a:rPr lang="en-US" dirty="0"/>
                  <a:t> available items </a:t>
                </a:r>
              </a:p>
              <a:p>
                <a:r>
                  <a:rPr lang="en-US" i="1" dirty="0"/>
                  <a:t>m</a:t>
                </a:r>
                <a:r>
                  <a:rPr lang="en-US" dirty="0"/>
                  <a:t> baskets with a small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items </a:t>
                </a:r>
              </a:p>
              <a:p>
                <a:r>
                  <a:rPr lang="en-US" dirty="0"/>
                  <a:t>Many to many relationship between items and baskets  </a:t>
                </a:r>
              </a:p>
              <a:p>
                <a:r>
                  <a:rPr lang="en-US" dirty="0"/>
                  <a:t>Goal is to find item sets that occur frequently in the baskets</a:t>
                </a:r>
              </a:p>
              <a:p>
                <a:r>
                  <a:rPr lang="en-US" dirty="0"/>
                  <a:t>Association models are a </a:t>
                </a:r>
                <a:r>
                  <a:rPr lang="en-US" b="1" dirty="0"/>
                  <a:t>similarity search on sets</a:t>
                </a:r>
                <a:r>
                  <a:rPr lang="en-US" dirty="0"/>
                  <a:t>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3"/>
            <a:ext cx="2280683" cy="47015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b="1" dirty="0"/>
              <a:t>No rule </a:t>
            </a:r>
            <a:r>
              <a:rPr lang="en-US" dirty="0"/>
              <a:t>with lift &gt;1 and conviction &lt; 1</a:t>
            </a:r>
          </a:p>
          <a:p>
            <a:pPr marL="0" indent="0">
              <a:buNone/>
            </a:pPr>
            <a:r>
              <a:rPr lang="en-US" dirty="0"/>
              <a:t>This is an anomaly for cases with confidence = 1.0!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5032411"/>
                  </p:ext>
                </p:extLst>
              </p:nvPr>
            </p:nvGraphicFramePr>
            <p:xfrm>
              <a:off x="2697982" y="1358015"/>
              <a:ext cx="9204280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8668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679944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  <a:gridCol w="1616149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1376916">
                      <a:extLst>
                        <a:ext uri="{9D8B030D-6E8A-4147-A177-3AD203B41FA5}">
                          <a16:colId xmlns:a16="http://schemas.microsoft.com/office/drawing/2014/main" val="1577975422"/>
                        </a:ext>
                      </a:extLst>
                    </a:gridCol>
                    <a:gridCol w="1592147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0.58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5032411"/>
                  </p:ext>
                </p:extLst>
              </p:nvPr>
            </p:nvGraphicFramePr>
            <p:xfrm>
              <a:off x="2697982" y="1358015"/>
              <a:ext cx="9204280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8668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679944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  <a:gridCol w="1616149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1376916">
                      <a:extLst>
                        <a:ext uri="{9D8B030D-6E8A-4147-A177-3AD203B41FA5}">
                          <a16:colId xmlns:a16="http://schemas.microsoft.com/office/drawing/2014/main" val="1577975422"/>
                        </a:ext>
                      </a:extLst>
                    </a:gridCol>
                    <a:gridCol w="1592147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9310" t="-214754" r="-1533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9310" t="-714754" r="-1533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0.58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1688818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46945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⊆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2200" dirty="0"/>
                            <a:t> occurs in a basket 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∩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makes a correct prediction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𝐿𝑖𝑓𝑡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∩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Increase in association from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over random occurrence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Fraction of the time the rule,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, makes an incorrect prediction compared to random chance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1688818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78771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64341" r="-103909" b="-358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64341" r="-488" b="-358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160606" r="-103909" b="-250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160606" r="-488" b="-250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2595" r="-103909" b="-152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2595" r="-488" b="-152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3889" r="-10390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3889" r="-488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8886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Improving the </a:t>
            </a:r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85724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Improving on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improve the </a:t>
            </a:r>
            <a:r>
              <a:rPr lang="en-US" dirty="0" err="1"/>
              <a:t>apriori</a:t>
            </a:r>
            <a:r>
              <a:rPr lang="en-US" dirty="0"/>
              <a:t> algorithm? </a:t>
            </a:r>
          </a:p>
          <a:p>
            <a:r>
              <a:rPr lang="en-US" dirty="0"/>
              <a:t>Many proposals </a:t>
            </a:r>
          </a:p>
          <a:p>
            <a:r>
              <a:rPr lang="en-US" dirty="0"/>
              <a:t>Make clever use of hash tables  </a:t>
            </a:r>
          </a:p>
          <a:p>
            <a:pPr lvl="1"/>
            <a:r>
              <a:rPr lang="en-US" dirty="0"/>
              <a:t>Exploit aspects of the </a:t>
            </a:r>
            <a:r>
              <a:rPr lang="en-US" altLang="en-US" dirty="0"/>
              <a:t>downward closure property of sets and subsets </a:t>
            </a:r>
          </a:p>
          <a:p>
            <a:pPr lvl="1"/>
            <a:r>
              <a:rPr lang="en-US" dirty="0"/>
              <a:t>Success depends on frequency of item sets</a:t>
            </a:r>
          </a:p>
          <a:p>
            <a:r>
              <a:rPr lang="en-US" dirty="0"/>
              <a:t>For example, the </a:t>
            </a:r>
            <a:r>
              <a:rPr lang="en-US" dirty="0">
                <a:hlinkClick r:id="rId2"/>
              </a:rPr>
              <a:t>Park, Chen, Yu (PCY) algorithm </a:t>
            </a:r>
            <a:r>
              <a:rPr lang="en-US" dirty="0"/>
              <a:t>proposed in 1995</a:t>
            </a:r>
          </a:p>
          <a:p>
            <a:pPr lvl="1"/>
            <a:r>
              <a:rPr lang="en-US" dirty="0"/>
              <a:t>Modification to basic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Uses hash table or </a:t>
            </a:r>
            <a:r>
              <a:rPr lang="en-US" b="1" dirty="0"/>
              <a:t>sketch</a:t>
            </a:r>
            <a:r>
              <a:rPr lang="en-US" dirty="0"/>
              <a:t> to filter frequent item sets  </a:t>
            </a:r>
          </a:p>
          <a:p>
            <a:pPr lvl="1"/>
            <a:r>
              <a:rPr lang="en-US" dirty="0"/>
              <a:t>Similar to a Bloom filter</a:t>
            </a:r>
          </a:p>
          <a:p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On </a:t>
                </a:r>
                <a:r>
                  <a:rPr lang="en-US" b="1" dirty="0"/>
                  <a:t>first pass</a:t>
                </a:r>
                <a:r>
                  <a:rPr lang="en-US" dirty="0"/>
                  <a:t> use simple hash of first letter of identifier</a:t>
                </a:r>
              </a:p>
              <a:p>
                <a:r>
                  <a:rPr lang="en-US" dirty="0"/>
                  <a:t>Hash first basket and add counts to buckets</a:t>
                </a:r>
              </a:p>
              <a:p>
                <a:r>
                  <a:rPr lang="en-US" dirty="0"/>
                  <a:t>Notice </a:t>
                </a:r>
                <a:r>
                  <a:rPr lang="en-US" b="1" dirty="0"/>
                  <a:t>hash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3906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96137"/>
              </p:ext>
            </p:extLst>
          </p:nvPr>
        </p:nvGraphicFramePr>
        <p:xfrm>
          <a:off x="7103988" y="3510216"/>
          <a:ext cx="39479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84763" y="3962099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Continue first pass</a:t>
                </a:r>
              </a:p>
              <a:p>
                <a:r>
                  <a:rPr lang="en-US" dirty="0"/>
                  <a:t>Hash second basket and add counts to buckets </a:t>
                </a:r>
              </a:p>
              <a:p>
                <a:r>
                  <a:rPr lang="en-US" dirty="0"/>
                  <a:t>More has collisions!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30908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0885"/>
              </p:ext>
            </p:extLst>
          </p:nvPr>
        </p:nvGraphicFramePr>
        <p:xfrm>
          <a:off x="7103988" y="3510216"/>
          <a:ext cx="39479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Hash all other baskets in order and add counts to buckets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18655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02793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Filter after first pass </a:t>
                </a:r>
              </a:p>
              <a:p>
                <a:r>
                  <a:rPr lang="en-US" dirty="0"/>
                  <a:t>For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only one hash bucket remains </a:t>
                </a:r>
              </a:p>
              <a:p>
                <a:r>
                  <a:rPr lang="en-US" dirty="0"/>
                  <a:t>Only pairs in hash bucket need to be considered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𝑏𝑢𝑡𝑡𝑒𝑟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𝑏𝑟𝑒𝑎𝑑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𝑏𝑎𝑐𝑜𝑛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𝑒𝑔𝑔𝑠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2254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1791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PYC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Hash filters reduce memory use </a:t>
            </a:r>
          </a:p>
          <a:p>
            <a:r>
              <a:rPr lang="en-US" dirty="0"/>
              <a:t>Like a Bloom filter, the are no false negatives, only false positives </a:t>
            </a:r>
          </a:p>
          <a:p>
            <a:r>
              <a:rPr lang="en-US" dirty="0"/>
              <a:t>For sparse item sets, PYC algorithm significantly reduces memory use compared to </a:t>
            </a:r>
            <a:r>
              <a:rPr lang="en-US" dirty="0" err="1"/>
              <a:t>aprioir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Only count pairs with positive hash in table </a:t>
            </a:r>
          </a:p>
          <a:p>
            <a:pPr lvl="1"/>
            <a:r>
              <a:rPr lang="en-US" dirty="0"/>
              <a:t>Reduce pairs considered by downward closure property of sets    </a:t>
            </a:r>
          </a:p>
          <a:p>
            <a:r>
              <a:rPr lang="en-US" dirty="0"/>
              <a:t>Can create new hash tables with triples for other passes </a:t>
            </a:r>
          </a:p>
          <a:p>
            <a:r>
              <a:rPr lang="en-US" dirty="0"/>
              <a:t>More sophisticated implementations use multiple hash tables </a:t>
            </a:r>
          </a:p>
          <a:p>
            <a:pPr lvl="1"/>
            <a:r>
              <a:rPr lang="en-US" dirty="0"/>
              <a:t>Reduce false positive rate</a:t>
            </a:r>
          </a:p>
          <a:p>
            <a:pPr lvl="1"/>
            <a:r>
              <a:rPr lang="en-US" dirty="0"/>
              <a:t>Trade-off between memory use and computational complexity 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FP-Growth Algorithm</a:t>
            </a:r>
          </a:p>
        </p:txBody>
      </p:sp>
    </p:spTree>
    <p:extLst>
      <p:ext uri="{BB962C8B-B14F-4D97-AF65-F5344CB8AC3E}">
        <p14:creationId xmlns:p14="http://schemas.microsoft.com/office/powerpoint/2010/main" val="346489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vs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association rules different from similarity search </a:t>
            </a:r>
            <a:endParaRPr lang="en-US" b="1" dirty="0"/>
          </a:p>
          <a:p>
            <a:r>
              <a:rPr lang="en-US" dirty="0"/>
              <a:t>Similarity search seeks baskets with large fraction of common items</a:t>
            </a:r>
          </a:p>
          <a:p>
            <a:pPr lvl="1"/>
            <a:r>
              <a:rPr lang="en-US" dirty="0"/>
              <a:t>Generally large number of items </a:t>
            </a:r>
          </a:p>
          <a:p>
            <a:pPr lvl="1"/>
            <a:r>
              <a:rPr lang="en-US" b="1" dirty="0"/>
              <a:t>Seek high</a:t>
            </a:r>
            <a:r>
              <a:rPr lang="en-US" dirty="0"/>
              <a:t>, but </a:t>
            </a:r>
            <a:r>
              <a:rPr lang="en-US" b="1" dirty="0"/>
              <a:t>not absolute</a:t>
            </a:r>
            <a:r>
              <a:rPr lang="en-US" dirty="0"/>
              <a:t>, similarity between baskets </a:t>
            </a:r>
          </a:p>
          <a:p>
            <a:pPr lvl="1"/>
            <a:r>
              <a:rPr lang="en-US" dirty="0"/>
              <a:t>Example; content-based recommenders </a:t>
            </a:r>
          </a:p>
          <a:p>
            <a:r>
              <a:rPr lang="en-US" dirty="0"/>
              <a:t>Association rules seek the absolute number of baskets containing specific item sets  </a:t>
            </a:r>
          </a:p>
          <a:p>
            <a:pPr lvl="1"/>
            <a:r>
              <a:rPr lang="en-US" dirty="0"/>
              <a:t>Large number of baskets   </a:t>
            </a:r>
          </a:p>
          <a:p>
            <a:pPr lvl="1"/>
            <a:r>
              <a:rPr lang="en-US" dirty="0"/>
              <a:t>Large number of items</a:t>
            </a:r>
          </a:p>
          <a:p>
            <a:pPr lvl="1"/>
            <a:r>
              <a:rPr lang="en-US" dirty="0"/>
              <a:t>Small average number of items in baskets</a:t>
            </a:r>
          </a:p>
          <a:p>
            <a:pPr lvl="1"/>
            <a:r>
              <a:rPr lang="en-US" b="1" dirty="0"/>
              <a:t>Seek exact match of sets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</a:t>
            </a:r>
            <a:r>
              <a:rPr lang="en-US"/>
              <a:t>a possible </a:t>
            </a:r>
            <a:r>
              <a:rPr lang="en-US" dirty="0"/>
              <a:t>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of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</a:t>
            </a:r>
            <a:r>
              <a:rPr lang="en-US" b="1" dirty="0"/>
              <a:t>reduction in memory use </a:t>
            </a:r>
          </a:p>
          <a:p>
            <a:pPr lvl="1"/>
            <a:r>
              <a:rPr lang="en-US" dirty="0"/>
              <a:t>Compression in representation from </a:t>
            </a:r>
            <a:r>
              <a:rPr lang="en-US" b="1" dirty="0"/>
              <a:t>downward closure property </a:t>
            </a:r>
            <a:r>
              <a:rPr lang="en-US" dirty="0"/>
              <a:t>of sets </a:t>
            </a:r>
          </a:p>
          <a:p>
            <a:r>
              <a:rPr lang="en-US" dirty="0"/>
              <a:t>FP growth grows a tree (graph)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sets by item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38211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1D3A935-7672-F0E0-AE5A-F9354560B53D}"/>
              </a:ext>
            </a:extLst>
          </p:cNvPr>
          <p:cNvSpPr/>
          <p:nvPr/>
        </p:nvSpPr>
        <p:spPr>
          <a:xfrm>
            <a:off x="2934365" y="4215427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2D9B-955D-F5F8-723C-999CBEB87AE8}"/>
              </a:ext>
            </a:extLst>
          </p:cNvPr>
          <p:cNvSpPr txBox="1"/>
          <p:nvPr/>
        </p:nvSpPr>
        <p:spPr>
          <a:xfrm>
            <a:off x="3468706" y="4624388"/>
            <a:ext cx="70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53963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Start with set containing most frequent item, a, ordered by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5033" y="2475735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5897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C30A1-67BF-99E9-FA65-458FCCA9DEBC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DC40E90-CDF8-269B-0903-6BC9310C494D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1859928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Items and counts in sets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FB88B3-5873-9013-BE93-1BFBD9EF0D35}"/>
              </a:ext>
            </a:extLst>
          </p:cNvPr>
          <p:cNvCxnSpPr>
            <a:cxnSpLocks/>
          </p:cNvCxnSpPr>
          <p:nvPr/>
        </p:nvCxnSpPr>
        <p:spPr>
          <a:xfrm flipH="1">
            <a:off x="5057898" y="4528566"/>
            <a:ext cx="2762127" cy="167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5613B6-466A-9F7E-774F-6758DE4C78B9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C302A-09A7-1CB8-817C-84F1DF0EEE01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Increment count of items in next set containing first set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525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D9FD9E-F54A-D8F7-FAEB-BBE480CA4CD2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2191822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Increment counts for members of 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21139F-B5AF-4610-27E0-6743FD376DE1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49F9D5-76DA-BFDD-E0A9-62937E88393E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7C1D4-7B63-5FCD-B19E-BEACF3FC2ECE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Create branch for next item set containing most frequent item, a</a:t>
            </a:r>
          </a:p>
          <a:p>
            <a:r>
              <a:rPr lang="en-US" dirty="0"/>
              <a:t>Increment counts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232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11926" y="440029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19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pointers between common items in branches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82829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/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973186" y="2760035"/>
            <a:ext cx="1048753" cy="70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05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503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31707" y="342900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8157937" y="33116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88106" cy="697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08598" y="4426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918170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8104141" y="3596896"/>
            <a:ext cx="650508" cy="896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stCxn id="32" idx="2"/>
            <a:endCxn id="10" idx="5"/>
          </p:cNvCxnSpPr>
          <p:nvPr/>
        </p:nvCxnSpPr>
        <p:spPr>
          <a:xfrm flipH="1" flipV="1">
            <a:off x="6245396" y="3471078"/>
            <a:ext cx="2463202" cy="105366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925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554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265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Finally, add the last branch!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07874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8526470" y="2647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10303025" y="424407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9321116" y="350463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8750013" y="24294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8698904" y="281491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10108754" y="43600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9474920" y="328925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486542" y="36703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7641806" y="2188082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>
            <a:off x="9420529" y="3657201"/>
            <a:ext cx="255118" cy="154517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>
            <a:off x="8668042" y="2811042"/>
            <a:ext cx="245942" cy="153764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  <a:stCxn id="48" idx="2"/>
          </p:cNvCxnSpPr>
          <p:nvPr/>
        </p:nvCxnSpPr>
        <p:spPr>
          <a:xfrm flipH="1" flipV="1">
            <a:off x="8120961" y="3473900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3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</a:t>
                </a:r>
              </a:p>
              <a:p>
                <a:r>
                  <a:rPr lang="en-US" dirty="0"/>
                  <a:t>Notice the growth in data structure size!</a:t>
                </a:r>
              </a:p>
              <a:p>
                <a:r>
                  <a:rPr lang="en-US" b="1" dirty="0"/>
                  <a:t>Memory is a major limitation!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4522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66031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50" y="3995190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along pointers to find </a:t>
                </a:r>
                <a:r>
                  <a:rPr lang="en-US"/>
                  <a:t>item counts</a:t>
                </a:r>
              </a:p>
              <a:p>
                <a:r>
                  <a:rPr lang="en-US" dirty="0"/>
                  <a:t>Prune leaves with items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using pointers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  <a:blipFill>
                <a:blip r:embed="rId2"/>
                <a:stretch>
                  <a:fillRect l="-1892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E5B6CC-D809-4311-B226-B3024F7D131B}"/>
              </a:ext>
            </a:extLst>
          </p:cNvPr>
          <p:cNvSpPr/>
          <p:nvPr/>
        </p:nvSpPr>
        <p:spPr>
          <a:xfrm>
            <a:off x="8485865" y="29399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CE090C-E47B-55D1-A74F-3357E1679891}"/>
              </a:ext>
            </a:extLst>
          </p:cNvPr>
          <p:cNvSpPr txBox="1"/>
          <p:nvPr/>
        </p:nvSpPr>
        <p:spPr>
          <a:xfrm>
            <a:off x="7693740" y="283823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0E7FA2-A1D5-28D9-7843-F8EDECBD716D}"/>
              </a:ext>
            </a:extLst>
          </p:cNvPr>
          <p:cNvSpPr/>
          <p:nvPr/>
        </p:nvSpPr>
        <p:spPr>
          <a:xfrm>
            <a:off x="7787660" y="358143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031400-7008-3DE7-0BFF-4A39ABBACB38}"/>
              </a:ext>
            </a:extLst>
          </p:cNvPr>
          <p:cNvSpPr txBox="1"/>
          <p:nvPr/>
        </p:nvSpPr>
        <p:spPr>
          <a:xfrm>
            <a:off x="7267957" y="3439051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850F806-0DCF-228B-16A6-D66631A3D4F9}"/>
              </a:ext>
            </a:extLst>
          </p:cNvPr>
          <p:cNvSpPr/>
          <p:nvPr/>
        </p:nvSpPr>
        <p:spPr>
          <a:xfrm>
            <a:off x="7089455" y="422293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06ACB0-175F-D1D9-6331-A2B4D6F47518}"/>
              </a:ext>
            </a:extLst>
          </p:cNvPr>
          <p:cNvSpPr txBox="1"/>
          <p:nvPr/>
        </p:nvSpPr>
        <p:spPr>
          <a:xfrm>
            <a:off x="6534482" y="40720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D44453-64DC-3A47-AA5C-DC9CCAA44260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7960094" y="310783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224B92-610F-9E17-299C-0CD071E85046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7261889" y="374933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1353DF6-3393-164A-C9AC-113452E775C6}"/>
              </a:ext>
            </a:extLst>
          </p:cNvPr>
          <p:cNvSpPr/>
          <p:nvPr/>
        </p:nvSpPr>
        <p:spPr>
          <a:xfrm>
            <a:off x="6393909" y="483562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9A257F-751A-CA08-A522-B59B08902939}"/>
              </a:ext>
            </a:extLst>
          </p:cNvPr>
          <p:cNvSpPr txBox="1"/>
          <p:nvPr/>
        </p:nvSpPr>
        <p:spPr>
          <a:xfrm>
            <a:off x="5701021" y="47339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D54807-9A40-D409-AEC0-7EC517C6BDD4}"/>
              </a:ext>
            </a:extLst>
          </p:cNvPr>
          <p:cNvCxnSpPr>
            <a:cxnSpLocks/>
            <a:endCxn id="72" idx="7"/>
          </p:cNvCxnSpPr>
          <p:nvPr/>
        </p:nvCxnSpPr>
        <p:spPr>
          <a:xfrm flipH="1">
            <a:off x="6566343" y="436202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A1B2BA1-5320-BF69-3038-EEAD5172B5D3}"/>
              </a:ext>
            </a:extLst>
          </p:cNvPr>
          <p:cNvSpPr/>
          <p:nvPr/>
        </p:nvSpPr>
        <p:spPr>
          <a:xfrm>
            <a:off x="5695704" y="5473146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555-B9A1-48CD-9482-2DEE7B5F42F9}"/>
              </a:ext>
            </a:extLst>
          </p:cNvPr>
          <p:cNvSpPr txBox="1"/>
          <p:nvPr/>
        </p:nvSpPr>
        <p:spPr>
          <a:xfrm>
            <a:off x="5002816" y="5371442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DCFBBD-0CBD-0E89-78A8-8C213612E2DF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5868138" y="4999544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05C7761-0C17-6DD8-A98F-DAC6D88E1CAF}"/>
              </a:ext>
            </a:extLst>
          </p:cNvPr>
          <p:cNvSpPr/>
          <p:nvPr/>
        </p:nvSpPr>
        <p:spPr>
          <a:xfrm>
            <a:off x="8091424" y="45155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9E25EF-32A3-43BE-6C28-632B34D593AB}"/>
              </a:ext>
            </a:extLst>
          </p:cNvPr>
          <p:cNvSpPr txBox="1"/>
          <p:nvPr/>
        </p:nvSpPr>
        <p:spPr>
          <a:xfrm>
            <a:off x="7716777" y="468012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DFE97D-C923-5DC8-78B1-4AA7B6BF1BF3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7960094" y="3749333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27A2FDD-2E6C-3A0D-BB11-505DEAE0F40A}"/>
              </a:ext>
            </a:extLst>
          </p:cNvPr>
          <p:cNvSpPr/>
          <p:nvPr/>
        </p:nvSpPr>
        <p:spPr>
          <a:xfrm>
            <a:off x="8283846" y="5403601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7A61D9-E649-A80D-5668-E0D85E84EE16}"/>
              </a:ext>
            </a:extLst>
          </p:cNvPr>
          <p:cNvSpPr txBox="1"/>
          <p:nvPr/>
        </p:nvSpPr>
        <p:spPr>
          <a:xfrm>
            <a:off x="7792977" y="5521087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D9341-B0C8-3800-BFCC-5996E4EB8569}"/>
              </a:ext>
            </a:extLst>
          </p:cNvPr>
          <p:cNvCxnSpPr>
            <a:cxnSpLocks/>
            <a:stCxn id="78" idx="4"/>
            <a:endCxn id="81" idx="0"/>
          </p:cNvCxnSpPr>
          <p:nvPr/>
        </p:nvCxnSpPr>
        <p:spPr>
          <a:xfrm>
            <a:off x="8192434" y="4712283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F5060C-F8A4-0750-5E87-E2CCC4279790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6595928" y="4611285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1E6CB3-0052-EDB6-3F91-94449A51A444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5897723" y="5497700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306F25A-8EB6-896A-69FC-EF413305D3A3}"/>
              </a:ext>
            </a:extLst>
          </p:cNvPr>
          <p:cNvSpPr/>
          <p:nvPr/>
        </p:nvSpPr>
        <p:spPr>
          <a:xfrm>
            <a:off x="8937422" y="43802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C6AD00-D3F1-7FE2-AB7D-11C1AD563FC6}"/>
              </a:ext>
            </a:extLst>
          </p:cNvPr>
          <p:cNvSpPr txBox="1"/>
          <p:nvPr/>
        </p:nvSpPr>
        <p:spPr>
          <a:xfrm>
            <a:off x="8562775" y="454479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DCF88E-3E9D-7782-B0AF-5BDB47EBA39E}"/>
              </a:ext>
            </a:extLst>
          </p:cNvPr>
          <p:cNvCxnSpPr>
            <a:cxnSpLocks/>
            <a:stCxn id="65" idx="6"/>
            <a:endCxn id="86" idx="1"/>
          </p:cNvCxnSpPr>
          <p:nvPr/>
        </p:nvCxnSpPr>
        <p:spPr>
          <a:xfrm>
            <a:off x="7989679" y="3679788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1D7FCF1-0753-0524-FAA8-074ED634F9C0}"/>
              </a:ext>
            </a:extLst>
          </p:cNvPr>
          <p:cNvSpPr/>
          <p:nvPr/>
        </p:nvSpPr>
        <p:spPr>
          <a:xfrm>
            <a:off x="9732068" y="52378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F8B853-67BA-C042-EB3D-3F22976A666B}"/>
              </a:ext>
            </a:extLst>
          </p:cNvPr>
          <p:cNvSpPr txBox="1"/>
          <p:nvPr/>
        </p:nvSpPr>
        <p:spPr>
          <a:xfrm>
            <a:off x="9285677" y="5340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1AFC7A-1EDF-6CFF-E3EC-BB36E66EA08E}"/>
              </a:ext>
            </a:extLst>
          </p:cNvPr>
          <p:cNvCxnSpPr>
            <a:cxnSpLocks/>
            <a:stCxn id="86" idx="5"/>
            <a:endCxn id="89" idx="1"/>
          </p:cNvCxnSpPr>
          <p:nvPr/>
        </p:nvCxnSpPr>
        <p:spPr>
          <a:xfrm>
            <a:off x="9109856" y="45481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6CBB48-D41D-B8DA-09D2-10435D9EABC5}"/>
              </a:ext>
            </a:extLst>
          </p:cNvPr>
          <p:cNvCxnSpPr>
            <a:cxnSpLocks/>
            <a:endCxn id="68" idx="5"/>
          </p:cNvCxnSpPr>
          <p:nvPr/>
        </p:nvCxnSpPr>
        <p:spPr>
          <a:xfrm flipH="1" flipV="1">
            <a:off x="7261889" y="4390831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1EB1916-50BF-7BDC-EC8E-2AF7FEFDA1F3}"/>
              </a:ext>
            </a:extLst>
          </p:cNvPr>
          <p:cNvSpPr/>
          <p:nvPr/>
        </p:nvSpPr>
        <p:spPr>
          <a:xfrm>
            <a:off x="10519706" y="60933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010054-A95E-4562-9CCB-DBE43AFAF7A4}"/>
              </a:ext>
            </a:extLst>
          </p:cNvPr>
          <p:cNvSpPr txBox="1"/>
          <p:nvPr/>
        </p:nvSpPr>
        <p:spPr>
          <a:xfrm>
            <a:off x="10073315" y="61955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774095-353B-877B-5740-8EB5644131B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897494" y="54036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4C9B91-8273-C38A-2691-8D1422522759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8275640" y="4689574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8EEE34C-1A5C-170A-AA8D-F7AB474251B3}"/>
              </a:ext>
            </a:extLst>
          </p:cNvPr>
          <p:cNvSpPr/>
          <p:nvPr/>
        </p:nvSpPr>
        <p:spPr>
          <a:xfrm>
            <a:off x="9542963" y="35667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4DE521-CB81-3C99-5335-7D946CFB4695}"/>
              </a:ext>
            </a:extLst>
          </p:cNvPr>
          <p:cNvSpPr txBox="1"/>
          <p:nvPr/>
        </p:nvSpPr>
        <p:spPr>
          <a:xfrm>
            <a:off x="11319518" y="51738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6532DFB-9885-6B9B-2CF0-661EAFFDDEE3}"/>
              </a:ext>
            </a:extLst>
          </p:cNvPr>
          <p:cNvSpPr/>
          <p:nvPr/>
        </p:nvSpPr>
        <p:spPr>
          <a:xfrm>
            <a:off x="10337609" y="4424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56F995-5C12-D761-485C-13B37866F057}"/>
              </a:ext>
            </a:extLst>
          </p:cNvPr>
          <p:cNvSpPr txBox="1"/>
          <p:nvPr/>
        </p:nvSpPr>
        <p:spPr>
          <a:xfrm>
            <a:off x="9724927" y="337802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8FE5599-5E18-09E8-1C99-B98C857286C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9715397" y="37346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1E0C28D-1B84-253C-FF7A-2A3B7DFB268B}"/>
              </a:ext>
            </a:extLst>
          </p:cNvPr>
          <p:cNvSpPr/>
          <p:nvPr/>
        </p:nvSpPr>
        <p:spPr>
          <a:xfrm>
            <a:off x="11125247" y="52798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3E32B9-A6BF-0BA4-71E5-39A059D186FF}"/>
              </a:ext>
            </a:extLst>
          </p:cNvPr>
          <p:cNvSpPr txBox="1"/>
          <p:nvPr/>
        </p:nvSpPr>
        <p:spPr>
          <a:xfrm>
            <a:off x="10448823" y="418807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309573-CFF0-B744-1570-4B3040786BA0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03035" y="45901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59E8DE3-91CB-F969-1A1D-56D9ECE837C2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8658299" y="3107835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4E198B-8E7D-7448-0F0D-2ABAE937B62A}"/>
              </a:ext>
            </a:extLst>
          </p:cNvPr>
          <p:cNvCxnSpPr>
            <a:cxnSpLocks/>
            <a:endCxn id="93" idx="7"/>
          </p:cNvCxnSpPr>
          <p:nvPr/>
        </p:nvCxnSpPr>
        <p:spPr>
          <a:xfrm>
            <a:off x="10503035" y="4650151"/>
            <a:ext cx="189105" cy="147197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6AEC64-E800-EA8E-CD61-D26B6D083A66}"/>
              </a:ext>
            </a:extLst>
          </p:cNvPr>
          <p:cNvCxnSpPr>
            <a:cxnSpLocks/>
          </p:cNvCxnSpPr>
          <p:nvPr/>
        </p:nvCxnSpPr>
        <p:spPr>
          <a:xfrm>
            <a:off x="9655878" y="3749158"/>
            <a:ext cx="274599" cy="151928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2B22CCB-5390-D7FB-FFF9-FD82412AD0CE}"/>
              </a:ext>
            </a:extLst>
          </p:cNvPr>
          <p:cNvCxnSpPr>
            <a:cxnSpLocks/>
            <a:stCxn id="102" idx="2"/>
          </p:cNvCxnSpPr>
          <p:nvPr/>
        </p:nvCxnSpPr>
        <p:spPr>
          <a:xfrm flipH="1" flipV="1">
            <a:off x="9137454" y="4393653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69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Sum from leaves to root to find item set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32526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6450420" y="52378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4848126" y="340320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5692273" y="43156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stCxn id="76" idx="4"/>
            <a:endCxn id="70" idx="7"/>
          </p:cNvCxnSpPr>
          <p:nvPr/>
        </p:nvCxnSpPr>
        <p:spPr>
          <a:xfrm>
            <a:off x="5535023" y="468084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4740377" y="382322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  <a:stCxn id="79" idx="2"/>
          </p:cNvCxnSpPr>
          <p:nvPr/>
        </p:nvCxnSpPr>
        <p:spPr>
          <a:xfrm flipH="1" flipV="1">
            <a:off x="4233858" y="4453406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from leaves to root to find item set frequency</a:t>
                </a:r>
              </a:p>
              <a:p>
                <a:r>
                  <a:rPr lang="en-US" dirty="0"/>
                  <a:t>Filter item set counts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Agrees with result of </a:t>
                </a:r>
                <a:r>
                  <a:rPr lang="en-US" dirty="0" err="1"/>
                  <a:t>apriori</a:t>
                </a:r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  <a:blipFill>
                <a:blip r:embed="rId2"/>
                <a:stretch>
                  <a:fillRect l="-1589" t="-7325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E9291A90-CE5F-4F34-4F2F-0DF42264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46655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CEB7D1A8-5832-C4E5-F82B-8FB974B5223B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4FCD5-AEFB-BA95-485F-2E3A842BA9C7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343947-BB70-F09B-0725-F8CC4231B348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8C71F-93B5-49B9-7761-F77988EE1F05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5DF2B5-DA5E-CE43-EA99-21D2A0014F81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ED4FC-1B27-159E-E6C0-E5A74BD67E91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7257B-B62A-4CBE-6751-B802333BB51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16F62D-9EF3-93A5-B2EF-B03D410D026D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1FD0623-87D5-4CC8-D835-7087088C6B62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34172-9DC9-98D2-2F12-956A68CBC6F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B7C31F-CA99-8D30-4850-9520A5B5920C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3D44D73-98DF-AA50-5756-C4AC28A3A94D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AE905-0474-5C1D-5CAB-D6D60E78F91D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25EAF7-6A8D-8577-5501-A664BB4423D4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25CC9C-9FBF-3CA5-BA6E-023B56258686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AA4D2CB-571D-7720-72BC-E2A0C61E007F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A61F0-5412-B37B-6630-2619719F8DE1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22B191-3BF1-031F-5229-AF62505C313A}"/>
              </a:ext>
            </a:extLst>
          </p:cNvPr>
          <p:cNvCxnSpPr>
            <a:cxnSpLocks/>
            <a:stCxn id="6" idx="6"/>
            <a:endCxn id="20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389C69A-4719-ABFA-AC98-C9B1E8278DFE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EB8E8F-169C-B219-2E6B-2404306E0C4C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BFD97A-4187-9195-0AE3-123E5F843FF6}"/>
              </a:ext>
            </a:extLst>
          </p:cNvPr>
          <p:cNvCxnSpPr>
            <a:cxnSpLocks/>
            <a:stCxn id="20" idx="5"/>
            <a:endCxn id="23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1C1966-2E0B-312C-9116-B9C72733837E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419409B-16DE-8C56-DE2A-7970763B1C48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BD0A97-4F77-03CC-A479-A79B98EF45AA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C2F635-DE91-278C-7285-C8CD1419438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0E5450-A41D-8170-5A5D-104E20AF1596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8DBDC9C-04A4-F76C-33D3-90110058EECB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6423B5-502F-D5B3-3759-882723C52ED8}"/>
              </a:ext>
            </a:extLst>
          </p:cNvPr>
          <p:cNvSpPr txBox="1"/>
          <p:nvPr/>
        </p:nvSpPr>
        <p:spPr>
          <a:xfrm>
            <a:off x="6450420" y="52378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3F3CAD-8109-2FAA-4AF3-80ED5F6F290B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0BF67A-60DC-A5F4-4135-7C7C5BDA8627}"/>
              </a:ext>
            </a:extLst>
          </p:cNvPr>
          <p:cNvSpPr txBox="1"/>
          <p:nvPr/>
        </p:nvSpPr>
        <p:spPr>
          <a:xfrm>
            <a:off x="4848126" y="340320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7FD820-94AA-8CCB-460C-2BD59A2AFECB}"/>
              </a:ext>
            </a:extLst>
          </p:cNvPr>
          <p:cNvCxnSpPr>
            <a:cxnSpLocks/>
            <a:stCxn id="31" idx="5"/>
            <a:endCxn id="33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D5ECA45-77FF-017E-CCF0-31DA84106521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B52B9-3073-D5EB-31D9-E06E6A3D8182}"/>
              </a:ext>
            </a:extLst>
          </p:cNvPr>
          <p:cNvSpPr txBox="1"/>
          <p:nvPr/>
        </p:nvSpPr>
        <p:spPr>
          <a:xfrm>
            <a:off x="5692273" y="43156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073613-06DC-89A0-A68B-467A4FB9B6A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54233E-175C-E35C-7E2E-E48452D5A489}"/>
              </a:ext>
            </a:extLst>
          </p:cNvPr>
          <p:cNvCxnSpPr>
            <a:cxnSpLocks/>
            <a:stCxn id="4" idx="5"/>
            <a:endCxn id="31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CF7FE6B-3C9B-48DF-AA34-F2FB6F74E796}"/>
              </a:ext>
            </a:extLst>
          </p:cNvPr>
          <p:cNvCxnSpPr>
            <a:cxnSpLocks/>
            <a:stCxn id="33" idx="4"/>
            <a:endCxn id="27" idx="7"/>
          </p:cNvCxnSpPr>
          <p:nvPr/>
        </p:nvCxnSpPr>
        <p:spPr>
          <a:xfrm>
            <a:off x="5535023" y="468084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3961FE-3FB3-3CCD-2EA1-8C22F4BE033C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4740377" y="382322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32384D-704B-94ED-FC9B-1BF635A9DD6C}"/>
              </a:ext>
            </a:extLst>
          </p:cNvPr>
          <p:cNvCxnSpPr>
            <a:cxnSpLocks/>
            <a:stCxn id="36" idx="2"/>
          </p:cNvCxnSpPr>
          <p:nvPr/>
        </p:nvCxnSpPr>
        <p:spPr>
          <a:xfrm flipH="1" flipV="1">
            <a:off x="4233858" y="4453406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086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350335"/>
            <a:ext cx="5768182" cy="50238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Compression with FP growth algorithm</a:t>
            </a:r>
          </a:p>
          <a:p>
            <a:r>
              <a:rPr lang="en-US" dirty="0"/>
              <a:t>Compression arises from monotonicity property of sets</a:t>
            </a:r>
          </a:p>
          <a:p>
            <a:r>
              <a:rPr lang="en-US" dirty="0"/>
              <a:t>Example: Sets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a,c,d</a:t>
            </a:r>
            <a:r>
              <a:rPr lang="en-US" dirty="0"/>
              <a:t>} require no additional memory given set {</a:t>
            </a:r>
            <a:r>
              <a:rPr lang="en-US" dirty="0" err="1"/>
              <a:t>a,c,d,e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a,b</a:t>
            </a:r>
            <a:r>
              <a:rPr lang="en-US" dirty="0"/>
              <a:t>} and {</a:t>
            </a:r>
            <a:r>
              <a:rPr lang="en-US" dirty="0" err="1"/>
              <a:t>a,b,c</a:t>
            </a:r>
            <a:r>
              <a:rPr lang="en-US" dirty="0"/>
              <a:t>} requires no additional memory given set {</a:t>
            </a:r>
            <a:r>
              <a:rPr lang="en-US" dirty="0" err="1"/>
              <a:t>a,b,c,d</a:t>
            </a:r>
            <a:r>
              <a:rPr lang="en-US" dirty="0"/>
              <a:t>)</a:t>
            </a:r>
          </a:p>
          <a:p>
            <a:r>
              <a:rPr lang="en-US" dirty="0"/>
              <a:t>Notice that this representation places the most frequent item sets near root of tree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546980" y="2248432"/>
            <a:ext cx="216730" cy="11917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10076591" y="2679751"/>
            <a:ext cx="961504" cy="16767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10D6672-59F8-6969-781C-0C91F2EDC010}"/>
              </a:ext>
            </a:extLst>
          </p:cNvPr>
          <p:cNvSpPr/>
          <p:nvPr/>
        </p:nvSpPr>
        <p:spPr>
          <a:xfrm>
            <a:off x="8941867" y="23250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23A1CD-62F0-8325-C37E-DD9A37CD7CB2}"/>
              </a:ext>
            </a:extLst>
          </p:cNvPr>
          <p:cNvSpPr txBox="1"/>
          <p:nvPr/>
        </p:nvSpPr>
        <p:spPr>
          <a:xfrm>
            <a:off x="8149742" y="222336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A46909-8A4F-95DB-5463-EDFBC9A7FF92}"/>
              </a:ext>
            </a:extLst>
          </p:cNvPr>
          <p:cNvSpPr/>
          <p:nvPr/>
        </p:nvSpPr>
        <p:spPr>
          <a:xfrm>
            <a:off x="8243662" y="29665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01E13-6292-06E6-EBCE-907FA5DD40D7}"/>
              </a:ext>
            </a:extLst>
          </p:cNvPr>
          <p:cNvSpPr txBox="1"/>
          <p:nvPr/>
        </p:nvSpPr>
        <p:spPr>
          <a:xfrm>
            <a:off x="7723959" y="282418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EAF671-E604-6D36-6536-F3BD59C3AE72}"/>
              </a:ext>
            </a:extLst>
          </p:cNvPr>
          <p:cNvSpPr/>
          <p:nvPr/>
        </p:nvSpPr>
        <p:spPr>
          <a:xfrm>
            <a:off x="7545457" y="360806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0A6BE9-644E-17A4-0D85-88D84C0FB104}"/>
              </a:ext>
            </a:extLst>
          </p:cNvPr>
          <p:cNvSpPr txBox="1"/>
          <p:nvPr/>
        </p:nvSpPr>
        <p:spPr>
          <a:xfrm>
            <a:off x="6990484" y="345721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392F5C-428A-E89C-BEEF-E6D2B7196D92}"/>
              </a:ext>
            </a:extLst>
          </p:cNvPr>
          <p:cNvCxnSpPr>
            <a:cxnSpLocks/>
            <a:stCxn id="69" idx="3"/>
            <a:endCxn id="71" idx="7"/>
          </p:cNvCxnSpPr>
          <p:nvPr/>
        </p:nvCxnSpPr>
        <p:spPr>
          <a:xfrm flipH="1">
            <a:off x="8416096" y="249296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F905B1-32BB-60E0-21C2-17D0B0A29F88}"/>
              </a:ext>
            </a:extLst>
          </p:cNvPr>
          <p:cNvCxnSpPr>
            <a:cxnSpLocks/>
            <a:stCxn id="71" idx="3"/>
            <a:endCxn id="73" idx="7"/>
          </p:cNvCxnSpPr>
          <p:nvPr/>
        </p:nvCxnSpPr>
        <p:spPr>
          <a:xfrm flipH="1">
            <a:off x="7717891" y="313446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B533EF7-53EE-7A21-4D44-1C7296DA2D2E}"/>
              </a:ext>
            </a:extLst>
          </p:cNvPr>
          <p:cNvSpPr/>
          <p:nvPr/>
        </p:nvSpPr>
        <p:spPr>
          <a:xfrm>
            <a:off x="6849911" y="422076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3CBECA-86AF-5A5B-AC3E-7ECFA82957C5}"/>
              </a:ext>
            </a:extLst>
          </p:cNvPr>
          <p:cNvSpPr txBox="1"/>
          <p:nvPr/>
        </p:nvSpPr>
        <p:spPr>
          <a:xfrm>
            <a:off x="6157023" y="41190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C953EC-BC64-57FE-B872-DB95046A9D57}"/>
              </a:ext>
            </a:extLst>
          </p:cNvPr>
          <p:cNvCxnSpPr>
            <a:cxnSpLocks/>
            <a:endCxn id="77" idx="7"/>
          </p:cNvCxnSpPr>
          <p:nvPr/>
        </p:nvCxnSpPr>
        <p:spPr>
          <a:xfrm flipH="1">
            <a:off x="7022345" y="374715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EAC9EB5-80D6-80D8-47D9-C10B36C25B74}"/>
              </a:ext>
            </a:extLst>
          </p:cNvPr>
          <p:cNvSpPr/>
          <p:nvPr/>
        </p:nvSpPr>
        <p:spPr>
          <a:xfrm>
            <a:off x="6151706" y="485827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1CCFB-6700-81AA-FF28-12E986725B13}"/>
              </a:ext>
            </a:extLst>
          </p:cNvPr>
          <p:cNvCxnSpPr>
            <a:cxnSpLocks/>
            <a:endCxn id="80" idx="7"/>
          </p:cNvCxnSpPr>
          <p:nvPr/>
        </p:nvCxnSpPr>
        <p:spPr>
          <a:xfrm flipH="1">
            <a:off x="6324140" y="438467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32D6BC2-1C4F-BC43-5278-6BA67CDFDCA9}"/>
              </a:ext>
            </a:extLst>
          </p:cNvPr>
          <p:cNvSpPr/>
          <p:nvPr/>
        </p:nvSpPr>
        <p:spPr>
          <a:xfrm>
            <a:off x="8547426" y="390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F96223-BFC5-4D66-AFD9-00684D147478}"/>
              </a:ext>
            </a:extLst>
          </p:cNvPr>
          <p:cNvSpPr txBox="1"/>
          <p:nvPr/>
        </p:nvSpPr>
        <p:spPr>
          <a:xfrm>
            <a:off x="8172779" y="40652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7B0BAB-61C0-792B-ED25-784D6B8DB66E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8416096" y="313446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B481DA3-AB19-F355-55B4-476241F7633F}"/>
              </a:ext>
            </a:extLst>
          </p:cNvPr>
          <p:cNvSpPr/>
          <p:nvPr/>
        </p:nvSpPr>
        <p:spPr>
          <a:xfrm>
            <a:off x="8739848" y="47887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031391-39CE-4974-B156-36A0FAEBE370}"/>
              </a:ext>
            </a:extLst>
          </p:cNvPr>
          <p:cNvSpPr txBox="1"/>
          <p:nvPr/>
        </p:nvSpPr>
        <p:spPr>
          <a:xfrm>
            <a:off x="8248979" y="490622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14C090-A178-20FF-4C5D-F21EB528E878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>
            <a:off x="8648436" y="4097416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1A9885-3D85-6CE0-7025-76596FE882C6}"/>
              </a:ext>
            </a:extLst>
          </p:cNvPr>
          <p:cNvCxnSpPr>
            <a:cxnSpLocks/>
            <a:endCxn id="77" idx="6"/>
          </p:cNvCxnSpPr>
          <p:nvPr/>
        </p:nvCxnSpPr>
        <p:spPr>
          <a:xfrm flipH="1">
            <a:off x="7051930" y="399641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9A24DB0-C618-C4DA-3114-F10700527C32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6353725" y="4882833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83EB8AA-DCF6-01B7-5595-7254CB63E7A6}"/>
              </a:ext>
            </a:extLst>
          </p:cNvPr>
          <p:cNvSpPr/>
          <p:nvPr/>
        </p:nvSpPr>
        <p:spPr>
          <a:xfrm>
            <a:off x="9393424" y="376538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7B77DF-E2FA-9B6F-76E9-74AF3F08A95E}"/>
              </a:ext>
            </a:extLst>
          </p:cNvPr>
          <p:cNvSpPr txBox="1"/>
          <p:nvPr/>
        </p:nvSpPr>
        <p:spPr>
          <a:xfrm>
            <a:off x="9018777" y="39299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FBC0B3-AFDE-0513-ADC5-0B7969F2D3C0}"/>
              </a:ext>
            </a:extLst>
          </p:cNvPr>
          <p:cNvCxnSpPr>
            <a:cxnSpLocks/>
            <a:stCxn id="71" idx="6"/>
            <a:endCxn id="90" idx="1"/>
          </p:cNvCxnSpPr>
          <p:nvPr/>
        </p:nvCxnSpPr>
        <p:spPr>
          <a:xfrm>
            <a:off x="8445681" y="306492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920C026-4FCD-7E09-881D-C62EE26005EE}"/>
              </a:ext>
            </a:extLst>
          </p:cNvPr>
          <p:cNvSpPr/>
          <p:nvPr/>
        </p:nvSpPr>
        <p:spPr>
          <a:xfrm>
            <a:off x="10188070" y="46230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C4F328-98B5-7645-B26D-8D88C6AD8610}"/>
              </a:ext>
            </a:extLst>
          </p:cNvPr>
          <p:cNvSpPr txBox="1"/>
          <p:nvPr/>
        </p:nvSpPr>
        <p:spPr>
          <a:xfrm>
            <a:off x="9741679" y="472522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02B6A8-0DB8-8324-F2C5-592D5D43EFBA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9565858" y="393328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F2DB43-8956-576A-C7B8-3300FD7A1579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7717891" y="377596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45A09DE-C1EA-7FC9-149B-2758CBE14CF4}"/>
              </a:ext>
            </a:extLst>
          </p:cNvPr>
          <p:cNvSpPr/>
          <p:nvPr/>
        </p:nvSpPr>
        <p:spPr>
          <a:xfrm>
            <a:off x="10975708" y="54784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9DC69-F87A-EAE5-375F-4401DC7C9BFE}"/>
              </a:ext>
            </a:extLst>
          </p:cNvPr>
          <p:cNvSpPr txBox="1"/>
          <p:nvPr/>
        </p:nvSpPr>
        <p:spPr>
          <a:xfrm>
            <a:off x="10529317" y="5580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E3E042-C069-5A0F-5907-403DD8A7E986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0353496" y="478873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53B958-1E5D-89FE-A0F0-0D568B6C4231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8731642" y="407470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CB3A16E-DE55-C2C4-693F-726B58E68EB0}"/>
              </a:ext>
            </a:extLst>
          </p:cNvPr>
          <p:cNvSpPr/>
          <p:nvPr/>
        </p:nvSpPr>
        <p:spPr>
          <a:xfrm>
            <a:off x="9998965" y="29519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A8BED8-A9BE-B3B3-DBB4-336151F0E458}"/>
              </a:ext>
            </a:extLst>
          </p:cNvPr>
          <p:cNvSpPr txBox="1"/>
          <p:nvPr/>
        </p:nvSpPr>
        <p:spPr>
          <a:xfrm>
            <a:off x="11752594" y="440700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52307EA-B347-62CB-4C8C-7294A11B8079}"/>
              </a:ext>
            </a:extLst>
          </p:cNvPr>
          <p:cNvSpPr/>
          <p:nvPr/>
        </p:nvSpPr>
        <p:spPr>
          <a:xfrm>
            <a:off x="10793611" y="38095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EB4590-A2C1-4F1F-7276-B2EBB1C5C886}"/>
              </a:ext>
            </a:extLst>
          </p:cNvPr>
          <p:cNvSpPr txBox="1"/>
          <p:nvPr/>
        </p:nvSpPr>
        <p:spPr>
          <a:xfrm>
            <a:off x="10226595" y="285036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D9A3D9-D4C3-B0B2-4E34-27F1F224F95B}"/>
              </a:ext>
            </a:extLst>
          </p:cNvPr>
          <p:cNvCxnSpPr>
            <a:cxnSpLocks/>
            <a:stCxn id="101" idx="5"/>
            <a:endCxn id="103" idx="1"/>
          </p:cNvCxnSpPr>
          <p:nvPr/>
        </p:nvCxnSpPr>
        <p:spPr>
          <a:xfrm>
            <a:off x="10171399" y="31198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2A3B59D-B113-8E76-9A3B-51778199A9FA}"/>
              </a:ext>
            </a:extLst>
          </p:cNvPr>
          <p:cNvSpPr/>
          <p:nvPr/>
        </p:nvSpPr>
        <p:spPr>
          <a:xfrm>
            <a:off x="11581249" y="46649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92F354-42A1-96F9-75C0-7927D1FA1777}"/>
              </a:ext>
            </a:extLst>
          </p:cNvPr>
          <p:cNvSpPr txBox="1"/>
          <p:nvPr/>
        </p:nvSpPr>
        <p:spPr>
          <a:xfrm>
            <a:off x="10924901" y="3530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385E9C-AB7E-9D1B-453A-E778AA962D0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0959037" y="39752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464E141-687F-A884-6607-3EC2CCAEBE3C}"/>
              </a:ext>
            </a:extLst>
          </p:cNvPr>
          <p:cNvCxnSpPr>
            <a:cxnSpLocks/>
            <a:stCxn id="69" idx="5"/>
            <a:endCxn id="101" idx="1"/>
          </p:cNvCxnSpPr>
          <p:nvPr/>
        </p:nvCxnSpPr>
        <p:spPr>
          <a:xfrm>
            <a:off x="9114301" y="249296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29486C-5523-5679-0F12-A195AF0648E9}"/>
              </a:ext>
            </a:extLst>
          </p:cNvPr>
          <p:cNvCxnSpPr>
            <a:cxnSpLocks/>
            <a:stCxn id="103" idx="4"/>
            <a:endCxn id="97" idx="7"/>
          </p:cNvCxnSpPr>
          <p:nvPr/>
        </p:nvCxnSpPr>
        <p:spPr>
          <a:xfrm>
            <a:off x="10894621" y="400622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ADAFA3-52C3-27D6-3B53-CC8175150308}"/>
              </a:ext>
            </a:extLst>
          </p:cNvPr>
          <p:cNvCxnSpPr>
            <a:cxnSpLocks/>
            <a:stCxn id="101" idx="4"/>
          </p:cNvCxnSpPr>
          <p:nvPr/>
        </p:nvCxnSpPr>
        <p:spPr>
          <a:xfrm>
            <a:off x="10099975" y="314860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D78A2F7-D88E-73B9-A766-C80783779E10}"/>
              </a:ext>
            </a:extLst>
          </p:cNvPr>
          <p:cNvCxnSpPr>
            <a:cxnSpLocks/>
            <a:stCxn id="106" idx="2"/>
            <a:endCxn id="90" idx="6"/>
          </p:cNvCxnSpPr>
          <p:nvPr/>
        </p:nvCxnSpPr>
        <p:spPr>
          <a:xfrm flipH="1" flipV="1">
            <a:off x="9595443" y="3863736"/>
            <a:ext cx="1985806" cy="89959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F6A27-B9D9-12C6-0430-07F94FA8EC82}"/>
              </a:ext>
            </a:extLst>
          </p:cNvPr>
          <p:cNvSpPr txBox="1"/>
          <p:nvPr/>
        </p:nvSpPr>
        <p:spPr>
          <a:xfrm>
            <a:off x="6096000" y="50297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E8EF7834-C437-2F05-0A74-3378BC05228A}"/>
              </a:ext>
            </a:extLst>
          </p:cNvPr>
          <p:cNvSpPr txBox="1">
            <a:spLocks/>
          </p:cNvSpPr>
          <p:nvPr/>
        </p:nvSpPr>
        <p:spPr>
          <a:xfrm>
            <a:off x="10173204" y="2162810"/>
            <a:ext cx="1785488" cy="521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a,b,c,d</a:t>
            </a:r>
            <a:r>
              <a:rPr lang="en-US" sz="2400" dirty="0"/>
              <a:t>}, {</a:t>
            </a:r>
            <a:r>
              <a:rPr lang="en-US" sz="2400" dirty="0" err="1"/>
              <a:t>a,b,c</a:t>
            </a:r>
            <a:r>
              <a:rPr lang="en-US" sz="2400" dirty="0"/>
              <a:t>} and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</p:txBody>
      </p:sp>
      <p:sp>
        <p:nvSpPr>
          <p:cNvPr id="122" name="Content Placeholder 2">
            <a:extLst>
              <a:ext uri="{FF2B5EF4-FFF2-40B4-BE49-F238E27FC236}">
                <a16:creationId xmlns:a16="http://schemas.microsoft.com/office/drawing/2014/main" id="{D25A8D6E-45E8-87E5-10E0-F640665ADC4B}"/>
              </a:ext>
            </a:extLst>
          </p:cNvPr>
          <p:cNvSpPr txBox="1">
            <a:spLocks/>
          </p:cNvSpPr>
          <p:nvPr/>
        </p:nvSpPr>
        <p:spPr>
          <a:xfrm>
            <a:off x="6556168" y="1648102"/>
            <a:ext cx="1859928" cy="796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a,c,d,e</a:t>
            </a:r>
            <a:r>
              <a:rPr lang="en-US" sz="2400" dirty="0"/>
              <a:t>}, {</a:t>
            </a:r>
            <a:r>
              <a:rPr lang="en-US" sz="2400" dirty="0" err="1"/>
              <a:t>a,c,d</a:t>
            </a:r>
            <a:r>
              <a:rPr lang="en-US" sz="2400" dirty="0"/>
              <a:t>} and {</a:t>
            </a:r>
            <a:r>
              <a:rPr lang="en-US" sz="2400" dirty="0" err="1"/>
              <a:t>a,c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9" grpId="0"/>
      <p:bldP spid="12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FP growth is still relatively slow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little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986119"/>
            <a:ext cx="10767271" cy="612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build the tree in inverse sort order?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3337474" y="28034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2545349" y="2701780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2639269" y="3444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119566" y="3302596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1941064" y="40864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386091" y="39356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11703" y="29713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113498" y="36128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1245518" y="46991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552630" y="45974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417952" y="422557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547313" y="533669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419723" y="55567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19747" y="486308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2943033" y="43791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2568386" y="454366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11703" y="3612878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3135455" y="52671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2644586" y="53846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3044043" y="4575828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447537" y="4474830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749332" y="5361245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3789031" y="4243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3414384" y="4408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841288" y="3543333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4583677" y="51014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4137286" y="52036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3961465" y="441169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113498" y="4254376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5371315" y="595686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4924924" y="60590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749103" y="526714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127249" y="4553119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4394572" y="343031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6191386" y="50349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5189218" y="42879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4620002" y="319074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567006" y="359821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5976856" y="514338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5397678" y="41008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354644" y="445366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3509908" y="2971380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stCxn id="45" idx="4"/>
            <a:endCxn id="39" idx="7"/>
          </p:cNvCxnSpPr>
          <p:nvPr/>
        </p:nvCxnSpPr>
        <p:spPr>
          <a:xfrm>
            <a:off x="5290228" y="4484636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4495582" y="3627019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  <a:stCxn id="48" idx="2"/>
          </p:cNvCxnSpPr>
          <p:nvPr/>
        </p:nvCxnSpPr>
        <p:spPr>
          <a:xfrm flipH="1" flipV="1">
            <a:off x="3966911" y="4358345"/>
            <a:ext cx="2009945" cy="8833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97D72D8-661C-12D0-E1F6-A90091B616F8}"/>
              </a:ext>
            </a:extLst>
          </p:cNvPr>
          <p:cNvSpPr txBox="1">
            <a:spLocks/>
          </p:cNvSpPr>
          <p:nvPr/>
        </p:nvSpPr>
        <p:spPr>
          <a:xfrm>
            <a:off x="889464" y="1692910"/>
            <a:ext cx="4814871" cy="105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inverse sort order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Uses less memory by downward closure property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AE336B-1511-47A6-3FCA-0D6A930DBE4C}"/>
              </a:ext>
            </a:extLst>
          </p:cNvPr>
          <p:cNvSpPr/>
          <p:nvPr/>
        </p:nvSpPr>
        <p:spPr>
          <a:xfrm>
            <a:off x="10191510" y="2752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F6146D-F4F3-535C-7741-A0E630768F93}"/>
              </a:ext>
            </a:extLst>
          </p:cNvPr>
          <p:cNvSpPr txBox="1"/>
          <p:nvPr/>
        </p:nvSpPr>
        <p:spPr>
          <a:xfrm>
            <a:off x="9399385" y="265095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A326D1-19ED-7029-CFA9-690396DEBA14}"/>
              </a:ext>
            </a:extLst>
          </p:cNvPr>
          <p:cNvSpPr/>
          <p:nvPr/>
        </p:nvSpPr>
        <p:spPr>
          <a:xfrm>
            <a:off x="9493305" y="339415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A926E6-730F-EC3D-3E1C-A7C1BF6D9F5A}"/>
              </a:ext>
            </a:extLst>
          </p:cNvPr>
          <p:cNvSpPr txBox="1"/>
          <p:nvPr/>
        </p:nvSpPr>
        <p:spPr>
          <a:xfrm>
            <a:off x="8668744" y="329245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9694C9C-9DCD-9A82-9FAE-E76492BBA1EF}"/>
              </a:ext>
            </a:extLst>
          </p:cNvPr>
          <p:cNvSpPr/>
          <p:nvPr/>
        </p:nvSpPr>
        <p:spPr>
          <a:xfrm>
            <a:off x="8795100" y="40356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3F5E92-F720-1802-01D0-FF3E40ABBEE3}"/>
              </a:ext>
            </a:extLst>
          </p:cNvPr>
          <p:cNvSpPr txBox="1"/>
          <p:nvPr/>
        </p:nvSpPr>
        <p:spPr>
          <a:xfrm>
            <a:off x="10320871" y="329245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D0E3A7-2C35-9173-0C11-D21B84AB559D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65739" y="292055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454705-F6EA-CFAC-FFED-0A4C397AEBDA}"/>
              </a:ext>
            </a:extLst>
          </p:cNvPr>
          <p:cNvCxnSpPr>
            <a:cxnSpLocks/>
            <a:stCxn id="58" idx="3"/>
            <a:endCxn id="60" idx="7"/>
          </p:cNvCxnSpPr>
          <p:nvPr/>
        </p:nvCxnSpPr>
        <p:spPr>
          <a:xfrm flipH="1">
            <a:off x="8967534" y="356205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2576262-5BCE-773D-24ED-D4C92E4C8E32}"/>
              </a:ext>
            </a:extLst>
          </p:cNvPr>
          <p:cNvSpPr/>
          <p:nvPr/>
        </p:nvSpPr>
        <p:spPr>
          <a:xfrm>
            <a:off x="10846642" y="340455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B9624B-4EBC-A166-8421-B709F5559414}"/>
              </a:ext>
            </a:extLst>
          </p:cNvPr>
          <p:cNvSpPr txBox="1"/>
          <p:nvPr/>
        </p:nvSpPr>
        <p:spPr>
          <a:xfrm>
            <a:off x="8239954" y="3948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A2BBED-C99D-F6CE-3F01-A2A357F48A26}"/>
              </a:ext>
            </a:extLst>
          </p:cNvPr>
          <p:cNvSpPr/>
          <p:nvPr/>
        </p:nvSpPr>
        <p:spPr>
          <a:xfrm>
            <a:off x="11325107" y="393730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556790-4BF6-691F-A8E7-AC4A463745B6}"/>
              </a:ext>
            </a:extLst>
          </p:cNvPr>
          <p:cNvSpPr txBox="1"/>
          <p:nvPr/>
        </p:nvSpPr>
        <p:spPr>
          <a:xfrm>
            <a:off x="10775759" y="383560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03E03A-EE2D-5234-F3B8-E5BD4AAD8E7A}"/>
              </a:ext>
            </a:extLst>
          </p:cNvPr>
          <p:cNvSpPr/>
          <p:nvPr/>
        </p:nvSpPr>
        <p:spPr>
          <a:xfrm>
            <a:off x="11800028" y="45638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8F930-584F-0845-B1C9-F73C5A24CCBD}"/>
              </a:ext>
            </a:extLst>
          </p:cNvPr>
          <p:cNvSpPr txBox="1"/>
          <p:nvPr/>
        </p:nvSpPr>
        <p:spPr>
          <a:xfrm>
            <a:off x="11254224" y="44621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5CE45A-1C57-B3E9-4DFD-F6724529F9E7}"/>
              </a:ext>
            </a:extLst>
          </p:cNvPr>
          <p:cNvCxnSpPr>
            <a:cxnSpLocks/>
            <a:stCxn id="56" idx="5"/>
            <a:endCxn id="64" idx="1"/>
          </p:cNvCxnSpPr>
          <p:nvPr/>
        </p:nvCxnSpPr>
        <p:spPr>
          <a:xfrm>
            <a:off x="10363944" y="292055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B740EE-C37C-B259-8CA9-68ABF186972D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11019076" y="357245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242169-776D-03F5-E341-4B6EE5A14655}"/>
              </a:ext>
            </a:extLst>
          </p:cNvPr>
          <p:cNvCxnSpPr>
            <a:cxnSpLocks/>
            <a:stCxn id="66" idx="5"/>
            <a:endCxn id="68" idx="1"/>
          </p:cNvCxnSpPr>
          <p:nvPr/>
        </p:nvCxnSpPr>
        <p:spPr>
          <a:xfrm>
            <a:off x="11497541" y="410520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B885AA-29CD-56A2-6F5D-8B2F8B4DFB21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flipH="1">
            <a:off x="8997119" y="360125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31DEEB-F54A-A74B-FA13-6F3E66B35996}"/>
              </a:ext>
            </a:extLst>
          </p:cNvPr>
          <p:cNvSpPr/>
          <p:nvPr/>
        </p:nvSpPr>
        <p:spPr>
          <a:xfrm>
            <a:off x="9918335" y="390849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D8DD8C-D862-5B16-8E86-3E515AA3C710}"/>
              </a:ext>
            </a:extLst>
          </p:cNvPr>
          <p:cNvSpPr/>
          <p:nvPr/>
        </p:nvSpPr>
        <p:spPr>
          <a:xfrm>
            <a:off x="10393256" y="4535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38B43A-8F7C-3DA7-08FA-196D955CB296}"/>
              </a:ext>
            </a:extLst>
          </p:cNvPr>
          <p:cNvSpPr txBox="1"/>
          <p:nvPr/>
        </p:nvSpPr>
        <p:spPr>
          <a:xfrm>
            <a:off x="9847452" y="44333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64AB76-C116-D920-86AC-50DD0BB47A2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12304" y="354364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72BE11-767F-E988-B2C1-3706C5ECA9B3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0090769" y="407639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A4DEE3-5113-7AC5-39D5-1D2D63798F6C}"/>
              </a:ext>
            </a:extLst>
          </p:cNvPr>
          <p:cNvSpPr txBox="1"/>
          <p:nvPr/>
        </p:nvSpPr>
        <p:spPr>
          <a:xfrm>
            <a:off x="9418681" y="391558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D3D0A6-CEFD-C69B-6C85-41680898039F}"/>
              </a:ext>
            </a:extLst>
          </p:cNvPr>
          <p:cNvSpPr/>
          <p:nvPr/>
        </p:nvSpPr>
        <p:spPr>
          <a:xfrm>
            <a:off x="10823740" y="51599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8E5C21-447D-B38E-AE87-AD0C05774D61}"/>
              </a:ext>
            </a:extLst>
          </p:cNvPr>
          <p:cNvSpPr txBox="1"/>
          <p:nvPr/>
        </p:nvSpPr>
        <p:spPr>
          <a:xfrm>
            <a:off x="10277936" y="505828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E4DE14-30A6-5B1C-80F7-D2A753B83D26}"/>
              </a:ext>
            </a:extLst>
          </p:cNvPr>
          <p:cNvCxnSpPr>
            <a:cxnSpLocks/>
            <a:stCxn id="75" idx="4"/>
            <a:endCxn id="80" idx="1"/>
          </p:cNvCxnSpPr>
          <p:nvPr/>
        </p:nvCxnSpPr>
        <p:spPr>
          <a:xfrm>
            <a:off x="10494266" y="473172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693D833-427C-6E69-86DA-945B09A088E8}"/>
              </a:ext>
            </a:extLst>
          </p:cNvPr>
          <p:cNvCxnSpPr>
            <a:cxnSpLocks/>
            <a:stCxn id="67" idx="3"/>
            <a:endCxn id="74" idx="6"/>
          </p:cNvCxnSpPr>
          <p:nvPr/>
        </p:nvCxnSpPr>
        <p:spPr>
          <a:xfrm flipH="1" flipV="1">
            <a:off x="10120354" y="400684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5CB636-F255-7788-2AA9-1B2B9E93A2C7}"/>
              </a:ext>
            </a:extLst>
          </p:cNvPr>
          <p:cNvCxnSpPr>
            <a:cxnSpLocks/>
            <a:stCxn id="69" idx="3"/>
            <a:endCxn id="75" idx="6"/>
          </p:cNvCxnSpPr>
          <p:nvPr/>
        </p:nvCxnSpPr>
        <p:spPr>
          <a:xfrm flipH="1" flipV="1">
            <a:off x="10595275" y="463337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801B34-6AD8-9FFC-770B-EFA413D4F269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9346222" y="359085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AAD75D4-42DB-3193-18B2-55780EE5094E}"/>
              </a:ext>
            </a:extLst>
          </p:cNvPr>
          <p:cNvSpPr/>
          <p:nvPr/>
        </p:nvSpPr>
        <p:spPr>
          <a:xfrm>
            <a:off x="9245210" y="446456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1D05F5-7921-4495-F82D-DBDB188FCD02}"/>
              </a:ext>
            </a:extLst>
          </p:cNvPr>
          <p:cNvSpPr txBox="1"/>
          <p:nvPr/>
        </p:nvSpPr>
        <p:spPr>
          <a:xfrm>
            <a:off x="8699406" y="43628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B4CF93-7CC1-FE62-7A2F-D4B786F1F8FB}"/>
              </a:ext>
            </a:extLst>
          </p:cNvPr>
          <p:cNvSpPr/>
          <p:nvPr/>
        </p:nvSpPr>
        <p:spPr>
          <a:xfrm>
            <a:off x="9214548" y="515086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E523EB-93F1-6743-F503-A40A66CB3183}"/>
              </a:ext>
            </a:extLst>
          </p:cNvPr>
          <p:cNvSpPr txBox="1"/>
          <p:nvPr/>
        </p:nvSpPr>
        <p:spPr>
          <a:xfrm>
            <a:off x="8668744" y="504915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8479D2-BD4D-A536-6E0A-6B8D11B4FAE4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 flipH="1">
            <a:off x="9244133" y="466126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D60C3B6-B6E7-7DEC-F16D-C09A510A48C0}"/>
              </a:ext>
            </a:extLst>
          </p:cNvPr>
          <p:cNvCxnSpPr>
            <a:cxnSpLocks/>
            <a:stCxn id="76" idx="3"/>
            <a:endCxn id="86" idx="5"/>
          </p:cNvCxnSpPr>
          <p:nvPr/>
        </p:nvCxnSpPr>
        <p:spPr>
          <a:xfrm flipH="1" flipV="1">
            <a:off x="9417644" y="463245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06F071-A6E8-5045-6BAE-74FB325F9ADC}"/>
              </a:ext>
            </a:extLst>
          </p:cNvPr>
          <p:cNvCxnSpPr>
            <a:cxnSpLocks/>
            <a:stCxn id="81" idx="3"/>
            <a:endCxn id="88" idx="5"/>
          </p:cNvCxnSpPr>
          <p:nvPr/>
        </p:nvCxnSpPr>
        <p:spPr>
          <a:xfrm flipH="1">
            <a:off x="9386982" y="525833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719580-446F-B417-DAC3-9F48BB768560}"/>
              </a:ext>
            </a:extLst>
          </p:cNvPr>
          <p:cNvSpPr/>
          <p:nvPr/>
        </p:nvSpPr>
        <p:spPr>
          <a:xfrm>
            <a:off x="8300219" y="48732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255BF9-B124-AF05-7105-DB955122D2F6}"/>
              </a:ext>
            </a:extLst>
          </p:cNvPr>
          <p:cNvSpPr txBox="1"/>
          <p:nvPr/>
        </p:nvSpPr>
        <p:spPr>
          <a:xfrm>
            <a:off x="7749436" y="47238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9F7A7A-3A08-4F60-53E3-625EB8C71EB0}"/>
              </a:ext>
            </a:extLst>
          </p:cNvPr>
          <p:cNvCxnSpPr>
            <a:cxnSpLocks/>
            <a:stCxn id="60" idx="3"/>
            <a:endCxn id="93" idx="7"/>
          </p:cNvCxnSpPr>
          <p:nvPr/>
        </p:nvCxnSpPr>
        <p:spPr>
          <a:xfrm flipH="1">
            <a:off x="8472653" y="4203551"/>
            <a:ext cx="352032" cy="698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E637B5-C683-9E9C-2318-CB1FD469DA17}"/>
              </a:ext>
            </a:extLst>
          </p:cNvPr>
          <p:cNvCxnSpPr>
            <a:cxnSpLocks/>
            <a:stCxn id="86" idx="3"/>
            <a:endCxn id="93" idx="6"/>
          </p:cNvCxnSpPr>
          <p:nvPr/>
        </p:nvCxnSpPr>
        <p:spPr>
          <a:xfrm flipH="1">
            <a:off x="8502238" y="4632457"/>
            <a:ext cx="772557" cy="3391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7E80C0-E0D5-C45D-FA61-49AA123505D4}"/>
              </a:ext>
            </a:extLst>
          </p:cNvPr>
          <p:cNvSpPr/>
          <p:nvPr/>
        </p:nvSpPr>
        <p:spPr>
          <a:xfrm>
            <a:off x="7606531" y="4693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DBADC0-46E0-88F9-5207-7F602A2648E1}"/>
              </a:ext>
            </a:extLst>
          </p:cNvPr>
          <p:cNvSpPr txBox="1"/>
          <p:nvPr/>
        </p:nvSpPr>
        <p:spPr>
          <a:xfrm>
            <a:off x="7084140" y="46103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D9B7C4-6130-8024-5C3D-18BDBDD5E23C}"/>
              </a:ext>
            </a:extLst>
          </p:cNvPr>
          <p:cNvCxnSpPr>
            <a:cxnSpLocks/>
            <a:stCxn id="60" idx="2"/>
            <a:endCxn id="97" idx="6"/>
          </p:cNvCxnSpPr>
          <p:nvPr/>
        </p:nvCxnSpPr>
        <p:spPr>
          <a:xfrm flipH="1">
            <a:off x="7808550" y="4134006"/>
            <a:ext cx="986550" cy="657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7B46F33-F07C-9024-90DC-BE1003FED787}"/>
              </a:ext>
            </a:extLst>
          </p:cNvPr>
          <p:cNvSpPr/>
          <p:nvPr/>
        </p:nvSpPr>
        <p:spPr>
          <a:xfrm>
            <a:off x="7540694" y="564925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9EE63F-ED52-DFF4-D076-18D83482D2E6}"/>
              </a:ext>
            </a:extLst>
          </p:cNvPr>
          <p:cNvSpPr txBox="1"/>
          <p:nvPr/>
        </p:nvSpPr>
        <p:spPr>
          <a:xfrm>
            <a:off x="6964953" y="547181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AF2946-272A-1D90-C133-57523D9F836C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7641704" y="4929839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8262D24-CBDD-F57D-01F6-842D85308F94}"/>
              </a:ext>
            </a:extLst>
          </p:cNvPr>
          <p:cNvCxnSpPr>
            <a:cxnSpLocks/>
            <a:stCxn id="93" idx="3"/>
            <a:endCxn id="100" idx="6"/>
          </p:cNvCxnSpPr>
          <p:nvPr/>
        </p:nvCxnSpPr>
        <p:spPr>
          <a:xfrm flipH="1">
            <a:off x="7742713" y="5041155"/>
            <a:ext cx="587091" cy="70644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308844-9D17-D6F6-74A0-B196882E6CE4}"/>
              </a:ext>
            </a:extLst>
          </p:cNvPr>
          <p:cNvCxnSpPr>
            <a:cxnSpLocks/>
            <a:stCxn id="79" idx="3"/>
            <a:endCxn id="97" idx="6"/>
          </p:cNvCxnSpPr>
          <p:nvPr/>
        </p:nvCxnSpPr>
        <p:spPr>
          <a:xfrm flipH="1">
            <a:off x="7808550" y="4115636"/>
            <a:ext cx="2155935" cy="67606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FD9CE6D1-6C0D-D205-3C23-F86307347F66}"/>
              </a:ext>
            </a:extLst>
          </p:cNvPr>
          <p:cNvSpPr txBox="1">
            <a:spLocks/>
          </p:cNvSpPr>
          <p:nvPr/>
        </p:nvSpPr>
        <p:spPr>
          <a:xfrm>
            <a:off x="7048499" y="1563828"/>
            <a:ext cx="5072063" cy="1087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random order</a:t>
            </a:r>
            <a:br>
              <a:rPr lang="en-US" dirty="0"/>
            </a:br>
            <a:r>
              <a:rPr lang="en-US" dirty="0"/>
              <a:t>- More complex graph, uses more memory</a:t>
            </a:r>
          </a:p>
        </p:txBody>
      </p:sp>
    </p:spTree>
    <p:extLst>
      <p:ext uri="{BB962C8B-B14F-4D97-AF65-F5344CB8AC3E}">
        <p14:creationId xmlns:p14="http://schemas.microsoft.com/office/powerpoint/2010/main" val="35212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2" grpId="0" animBg="1"/>
      <p:bldP spid="23" grpId="0"/>
      <p:bldP spid="25" grpId="0" animBg="1"/>
      <p:bldP spid="26" grpId="0"/>
      <p:bldP spid="34" grpId="0" animBg="1"/>
      <p:bldP spid="35" grpId="0"/>
      <p:bldP spid="32" grpId="0" animBg="1"/>
      <p:bldP spid="33" grpId="0"/>
      <p:bldP spid="39" grpId="0" animBg="1"/>
      <p:bldP spid="40" grpId="0"/>
      <p:bldP spid="43" grpId="0" animBg="1"/>
      <p:bldP spid="44" grpId="0"/>
      <p:bldP spid="45" grpId="0" animBg="1"/>
      <p:bldP spid="46" grpId="0"/>
      <p:bldP spid="48" grpId="0" animBg="1"/>
      <p:bldP spid="49" grpId="0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4" grpId="0" animBg="1"/>
      <p:bldP spid="75" grpId="0" animBg="1"/>
      <p:bldP spid="76" grpId="0"/>
      <p:bldP spid="79" grpId="0"/>
      <p:bldP spid="80" grpId="0" animBg="1"/>
      <p:bldP spid="81" grpId="0"/>
      <p:bldP spid="86" grpId="0" animBg="1"/>
      <p:bldP spid="87" grpId="0"/>
      <p:bldP spid="88" grpId="0" animBg="1"/>
      <p:bldP spid="89" grpId="0"/>
      <p:bldP spid="93" grpId="0" animBg="1"/>
      <p:bldP spid="94" grpId="0"/>
      <p:bldP spid="97" grpId="0" animBg="1"/>
      <p:bldP spid="98" grpId="0"/>
      <p:bldP spid="100" grpId="0" animBg="1"/>
      <p:bldP spid="101" grpId="0"/>
      <p:bldP spid="10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Python Support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 mining is supported in a number Python packages</a:t>
            </a:r>
          </a:p>
          <a:p>
            <a:r>
              <a:rPr lang="en-US" dirty="0" err="1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MLxtend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package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appears to have conflicts with latest Pandas</a:t>
            </a:r>
          </a:p>
          <a:p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PAMI</a:t>
            </a:r>
            <a:r>
              <a:rPr lang="en-US" dirty="0"/>
              <a:t> is a dedicated association rule mining package</a:t>
            </a:r>
          </a:p>
          <a:p>
            <a:pPr lvl="1"/>
            <a:r>
              <a:rPr lang="en-US" dirty="0"/>
              <a:t>Includes standard database mining</a:t>
            </a:r>
          </a:p>
          <a:p>
            <a:pPr lvl="1"/>
            <a:r>
              <a:rPr lang="en-US" dirty="0"/>
              <a:t>Extends to </a:t>
            </a:r>
            <a:r>
              <a:rPr lang="en-US" b="1" dirty="0"/>
              <a:t>time-dependent</a:t>
            </a:r>
            <a:r>
              <a:rPr lang="en-US" dirty="0"/>
              <a:t>, </a:t>
            </a:r>
            <a:r>
              <a:rPr lang="en-US" b="1" dirty="0"/>
              <a:t>sequential</a:t>
            </a:r>
            <a:r>
              <a:rPr lang="en-US" dirty="0"/>
              <a:t> and </a:t>
            </a:r>
            <a:r>
              <a:rPr lang="en-US" b="1" dirty="0"/>
              <a:t>geo-referenced spatial-dependent patterns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Includes algorithms optimized for genetics research </a:t>
            </a:r>
          </a:p>
          <a:p>
            <a:pPr lvl="1"/>
            <a:r>
              <a:rPr lang="en-US" dirty="0"/>
              <a:t>Find GitHub repository </a:t>
            </a:r>
            <a:r>
              <a:rPr lang="en-US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/>
              <a:t> – includes </a:t>
            </a:r>
            <a:r>
              <a:rPr lang="en-US" dirty="0" err="1"/>
              <a:t>extensve</a:t>
            </a:r>
            <a:r>
              <a:rPr lang="en-US" dirty="0"/>
              <a:t> collection of tutorials </a:t>
            </a:r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Frequent Pattern Minning package </a:t>
            </a:r>
            <a:r>
              <a:rPr lang="en-US" dirty="0"/>
              <a:t>in Spark is considered highly scalable</a:t>
            </a:r>
          </a:p>
        </p:txBody>
      </p:sp>
    </p:spTree>
    <p:extLst>
      <p:ext uri="{BB962C8B-B14F-4D97-AF65-F5344CB8AC3E}">
        <p14:creationId xmlns:p14="http://schemas.microsoft.com/office/powerpoint/2010/main" val="33495193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CE260-EDE9-1FAF-03AA-52BC7DD85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9398-EE5A-A383-856F-524F3CFD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8E9E-E0CE-D180-D225-A4D1B480A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pPr lvl="1"/>
            <a:r>
              <a:rPr lang="en-US" dirty="0"/>
              <a:t>Now used in many domains</a:t>
            </a:r>
          </a:p>
          <a:p>
            <a:r>
              <a:rPr lang="en-US" dirty="0"/>
              <a:t>Systematic search algorithm is computationally infeasible     </a:t>
            </a:r>
          </a:p>
          <a:p>
            <a:r>
              <a:rPr lang="en-US" dirty="0"/>
              <a:t>Memory is the major limitation </a:t>
            </a:r>
          </a:p>
          <a:p>
            <a:pPr lvl="1"/>
            <a:r>
              <a:rPr lang="en-US" dirty="0"/>
              <a:t>Many algorithms have been developed to limit memory use  </a:t>
            </a:r>
          </a:p>
          <a:p>
            <a:pPr lvl="1"/>
            <a:r>
              <a:rPr lang="en-US" dirty="0"/>
              <a:t>Practical algorithms rely on </a:t>
            </a:r>
            <a:r>
              <a:rPr lang="en-US" b="1" dirty="0"/>
              <a:t>downward closure property of sets</a:t>
            </a:r>
            <a:r>
              <a:rPr lang="en-US" dirty="0"/>
              <a:t> </a:t>
            </a:r>
          </a:p>
          <a:p>
            <a:r>
              <a:rPr lang="en-US" dirty="0" err="1"/>
              <a:t>Apriori</a:t>
            </a:r>
            <a:r>
              <a:rPr lang="en-US" dirty="0"/>
              <a:t> algorithm was first practical method   </a:t>
            </a:r>
          </a:p>
          <a:p>
            <a:pPr lvl="1"/>
            <a:r>
              <a:rPr lang="en-US" dirty="0"/>
              <a:t>Search limited by filtering    </a:t>
            </a:r>
          </a:p>
          <a:p>
            <a:pPr lvl="1"/>
            <a:r>
              <a:rPr lang="en-US" dirty="0"/>
              <a:t>PCY improves on </a:t>
            </a:r>
            <a:r>
              <a:rPr lang="en-US" dirty="0" err="1"/>
              <a:t>apriori</a:t>
            </a:r>
            <a:r>
              <a:rPr lang="en-US" dirty="0"/>
              <a:t> using hashing methods   </a:t>
            </a:r>
          </a:p>
          <a:p>
            <a:r>
              <a:rPr lang="en-US" dirty="0"/>
              <a:t>FP growth algorithm is a tree (graph) based method   </a:t>
            </a:r>
          </a:p>
          <a:p>
            <a:pPr lvl="1"/>
            <a:r>
              <a:rPr lang="en-US" dirty="0"/>
              <a:t>Memory efficient by downward closure property of sets            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35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Let’s start with some definitions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Membership in a set is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of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key-value pairs</a:t>
                </a:r>
                <a:r>
                  <a:rPr lang="en-US" dirty="0"/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the </a:t>
                </a:r>
                <a:r>
                  <a:rPr lang="en-US" b="1" dirty="0"/>
                  <a:t>item sets </a:t>
                </a:r>
                <a:r>
                  <a:rPr lang="en-US" dirty="0"/>
                  <a:t>in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eg.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{bread, eggs},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{butter, eggs}, …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56B28-1227-DF54-F511-D5548B14D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E8D6-5E3E-6706-D3E2-C081B9EA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66A2-2989-159C-93F6-24842F92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Frequent item sets </a:t>
            </a:r>
            <a:r>
              <a:rPr lang="en-US" dirty="0"/>
              <a:t>are sets of items that occur in many baskets   </a:t>
            </a:r>
          </a:p>
          <a:p>
            <a:r>
              <a:rPr lang="en-US" dirty="0">
                <a:latin typeface="Cambria Math" panose="02040503050406030204" pitchFamily="18" charset="0"/>
              </a:rPr>
              <a:t>Let’s start with some definitions </a:t>
            </a:r>
            <a:endParaRPr lang="en-US" b="0" dirty="0">
              <a:latin typeface="Cambria Math" panose="02040503050406030204" pitchFamily="18" charset="0"/>
            </a:endParaRPr>
          </a:p>
          <a:p>
            <a:r>
              <a:rPr lang="en-US" b="1" dirty="0"/>
              <a:t>Many to many relationship </a:t>
            </a:r>
            <a:r>
              <a:rPr lang="en-US" dirty="0"/>
              <a:t>between baskets and items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bipartite graph</a:t>
            </a:r>
            <a:r>
              <a:rPr lang="en-US" dirty="0"/>
              <a:t>! </a:t>
            </a:r>
          </a:p>
          <a:p>
            <a:pPr lvl="1"/>
            <a:r>
              <a:rPr lang="en-US" dirty="0"/>
              <a:t>We have seen this before in other similarity searches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:r>
                  <a:rPr lang="en-US" b="1" dirty="0"/>
                  <a:t>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, implies the consequent,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the symbol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contained in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included in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support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baskets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pairs to search in step 1</a:t>
                </a:r>
              </a:p>
              <a:p>
                <a:pPr lvl="1"/>
                <a:r>
                  <a:rPr lang="en-US" dirty="0"/>
                  <a:t>A familiar problem in similarity searches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as 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x AND 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19070</TotalTime>
  <Words>5724</Words>
  <Application>Microsoft Office PowerPoint</Application>
  <PresentationFormat>Widescreen</PresentationFormat>
  <Paragraphs>1350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Office Theme</vt:lpstr>
      <vt:lpstr>CSCI E-108 Data Mining, Exploration and Discovery Association Rules and  Frequent Item Sets</vt:lpstr>
      <vt:lpstr>Association Rules and Frequent Item Sets</vt:lpstr>
      <vt:lpstr>The Market Basket Model </vt:lpstr>
      <vt:lpstr>Association Rules vs Similarity</vt:lpstr>
      <vt:lpstr>The Market Basket Model </vt:lpstr>
      <vt:lpstr>Frequent Item Sets and Association Rules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Memory Management for Apriori Algorithm </vt:lpstr>
      <vt:lpstr>Summary of 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Improving the Apriori Algorithm</vt:lpstr>
      <vt:lpstr>Improving on Apriori Algorithm </vt:lpstr>
      <vt:lpstr>The PCY Algorithm</vt:lpstr>
      <vt:lpstr>The PCY Algorithm</vt:lpstr>
      <vt:lpstr>The PCY Algorithm</vt:lpstr>
      <vt:lpstr>The PCY Algorithm</vt:lpstr>
      <vt:lpstr>The PYC Algorithm</vt:lpstr>
      <vt:lpstr>FP-Growth Algorithm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Python Support</vt:lpstr>
      <vt:lpstr>Summary of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996</cp:revision>
  <dcterms:created xsi:type="dcterms:W3CDTF">2020-08-19T23:28:02Z</dcterms:created>
  <dcterms:modified xsi:type="dcterms:W3CDTF">2025-07-30T17:29:36Z</dcterms:modified>
</cp:coreProperties>
</file>