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5"/>
  </p:notesMasterIdLst>
  <p:sldIdLst>
    <p:sldId id="275" r:id="rId3"/>
    <p:sldId id="603" r:id="rId4"/>
    <p:sldId id="757" r:id="rId5"/>
    <p:sldId id="634" r:id="rId6"/>
    <p:sldId id="677" r:id="rId7"/>
    <p:sldId id="755" r:id="rId8"/>
    <p:sldId id="746" r:id="rId9"/>
    <p:sldId id="756" r:id="rId10"/>
    <p:sldId id="758" r:id="rId11"/>
    <p:sldId id="723" r:id="rId12"/>
    <p:sldId id="704" r:id="rId13"/>
    <p:sldId id="722" r:id="rId14"/>
    <p:sldId id="727" r:id="rId15"/>
    <p:sldId id="729" r:id="rId16"/>
    <p:sldId id="731" r:id="rId17"/>
    <p:sldId id="708" r:id="rId18"/>
    <p:sldId id="720" r:id="rId19"/>
    <p:sldId id="711" r:id="rId20"/>
    <p:sldId id="709" r:id="rId21"/>
    <p:sldId id="710" r:id="rId22"/>
    <p:sldId id="733" r:id="rId23"/>
    <p:sldId id="715" r:id="rId24"/>
    <p:sldId id="745" r:id="rId25"/>
    <p:sldId id="726" r:id="rId26"/>
    <p:sldId id="739" r:id="rId27"/>
    <p:sldId id="744" r:id="rId28"/>
    <p:sldId id="742" r:id="rId29"/>
    <p:sldId id="743" r:id="rId30"/>
    <p:sldId id="734" r:id="rId31"/>
    <p:sldId id="702" r:id="rId32"/>
    <p:sldId id="716" r:id="rId33"/>
    <p:sldId id="735" r:id="rId34"/>
    <p:sldId id="620" r:id="rId35"/>
    <p:sldId id="606" r:id="rId36"/>
    <p:sldId id="607" r:id="rId37"/>
    <p:sldId id="622" r:id="rId38"/>
    <p:sldId id="621" r:id="rId39"/>
    <p:sldId id="626" r:id="rId40"/>
    <p:sldId id="627" r:id="rId41"/>
    <p:sldId id="740" r:id="rId42"/>
    <p:sldId id="741" r:id="rId43"/>
    <p:sldId id="72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8-08-12-va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2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poor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leads to over-fit models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dependency, e.g. correlation 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r>
              <a:rPr lang="en-US" dirty="0">
                <a:latin typeface="+mn-lt"/>
              </a:rPr>
              <a:t>Embedding should have </a:t>
            </a:r>
            <a:r>
              <a:rPr lang="en-US" b="1" dirty="0">
                <a:latin typeface="+mn-lt"/>
              </a:rPr>
              <a:t>low bias</a:t>
            </a:r>
          </a:p>
          <a:p>
            <a:pPr lvl="1"/>
            <a:r>
              <a:rPr lang="en-US" dirty="0">
                <a:latin typeface="+mn-lt"/>
              </a:rPr>
              <a:t>Embedding should not produce systematic bias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linear map</a:t>
                </a:r>
                <a:r>
                  <a:rPr lang="en-US" dirty="0">
                    <a:latin typeface="+mn-lt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dimensional feature space to lower,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, dimensional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Principal Component Analysis: </a:t>
                </a:r>
                <a:r>
                  <a:rPr lang="en-US" dirty="0">
                    <a:latin typeface="+mn-lt"/>
                  </a:rPr>
                  <a:t>PCA, SVD</a:t>
                </a:r>
              </a:p>
              <a:p>
                <a:pPr lvl="1"/>
                <a:r>
                  <a:rPr lang="en-US" dirty="0">
                    <a:latin typeface="+mn-lt"/>
                  </a:rPr>
                  <a:t>Pearson, 1901</a:t>
                </a:r>
              </a:p>
              <a:p>
                <a:pPr lvl="1"/>
                <a:r>
                  <a:rPr lang="en-US" dirty="0">
                    <a:latin typeface="+mn-lt"/>
                  </a:rPr>
                  <a:t>A generative model using </a:t>
                </a:r>
                <a:r>
                  <a:rPr lang="en-US" b="1" dirty="0">
                    <a:latin typeface="+mn-lt"/>
                  </a:rPr>
                  <a:t>latent factors</a:t>
                </a:r>
              </a:p>
              <a:p>
                <a:r>
                  <a:rPr lang="en-US" dirty="0">
                    <a:latin typeface="+mn-lt"/>
                  </a:rPr>
                  <a:t>Other </a:t>
                </a:r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pPr lvl="1"/>
                <a:r>
                  <a:rPr lang="en-US" dirty="0">
                    <a:latin typeface="+mn-lt"/>
                  </a:rPr>
                  <a:t>Many other examples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</a:t>
            </a:r>
          </a:p>
          <a:p>
            <a:pPr lvl="1"/>
            <a:r>
              <a:rPr lang="en-US" dirty="0">
                <a:latin typeface="+mn-lt"/>
              </a:rPr>
              <a:t>Beyond the scope of this course   </a:t>
            </a:r>
          </a:p>
          <a:p>
            <a:pPr lvl="1"/>
            <a:r>
              <a:rPr lang="en-US" dirty="0">
                <a:latin typeface="+mn-lt"/>
              </a:rPr>
              <a:t>For a well written tutorial on using VAEs as image generative models see </a:t>
            </a:r>
            <a:r>
              <a:rPr lang="en-US" dirty="0">
                <a:latin typeface="+mn-lt"/>
                <a:hlinkClick r:id="rId3"/>
              </a:rPr>
              <a:t>this post by the amazing Lily Wang of NVIDIA,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-dimensional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</a:t>
            </a:r>
            <a:r>
              <a:rPr lang="en-US" b="1" dirty="0">
                <a:latin typeface="+mn-lt"/>
              </a:rPr>
              <a:t>orthogonal latent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First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projection axes define </a:t>
            </a:r>
            <a:r>
              <a:rPr lang="en-US" b="1" dirty="0">
                <a:latin typeface="+mn-lt"/>
              </a:rPr>
              <a:t>orthogonal lower dimensional space,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&lt;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a </a:t>
                </a:r>
                <a:r>
                  <a:rPr lang="en-US" b="1" dirty="0">
                    <a:cs typeface="Segoe UI" panose="020B0502040204020203" pitchFamily="34" charset="0"/>
                  </a:rPr>
                  <a:t>zero-centered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𝐧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feature matrix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All column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latent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b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Transformation is from a Euclidean space another Euclidean space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b="1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sz="2800" dirty="0">
                <a:latin typeface="Script MT Bold" panose="03040602040607080904" pitchFamily="66" charset="0"/>
              </a:rPr>
              <a:t>Curse of Dimensionality!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Principal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principal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</a:t>
                </a:r>
                <a:r>
                  <a:rPr lang="en-US" b="1" dirty="0">
                    <a:cs typeface="Segoe UI" panose="020B0502040204020203" pitchFamily="34" charset="0"/>
                  </a:rPr>
                  <a:t>eigenvectors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𝐜𝐨𝐯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b="1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PC in decreasing order of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to an orthogonal Euclidean space with </a:t>
                </a:r>
                <a:r>
                  <a:rPr lang="en-US" b="1" dirty="0">
                    <a:cs typeface="Segoe UI" panose="020B0502040204020203" pitchFamily="34" charset="0"/>
                  </a:rPr>
                  <a:t>first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𝒍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principle components as axes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3016525" y="5256905"/>
                <a:ext cx="2331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dirty="0"/>
                  <a:t> components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25" y="5256905"/>
                <a:ext cx="2331787" cy="461665"/>
              </a:xfrm>
              <a:prstGeom prst="rect">
                <a:avLst/>
              </a:prstGeom>
              <a:blipFill>
                <a:blip r:embed="rId3"/>
                <a:stretch>
                  <a:fillRect l="-1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346062" y="5738199"/>
            <a:ext cx="2969952" cy="15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716DE8-5D4D-960B-401C-721EA202361C}"/>
              </a:ext>
            </a:extLst>
          </p:cNvPr>
          <p:cNvSpPr txBox="1"/>
          <p:nvPr/>
        </p:nvSpPr>
        <p:spPr>
          <a:xfrm>
            <a:off x="3200331" y="3729205"/>
            <a:ext cx="461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explained variance 2</a:t>
            </a:r>
            <a:r>
              <a:rPr lang="en-US" sz="2400" b="1" baseline="30000" dirty="0">
                <a:solidFill>
                  <a:srgbClr val="C00000"/>
                </a:solidFill>
              </a:rPr>
              <a:t>nd</a:t>
            </a:r>
            <a:r>
              <a:rPr lang="en-US" sz="2400" b="1" dirty="0">
                <a:solidFill>
                  <a:srgbClr val="C00000"/>
                </a:solidFill>
              </a:rPr>
              <a:t> component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8593A-4AA5-BE34-F806-8B449FD88F4A}"/>
              </a:ext>
            </a:extLst>
          </p:cNvPr>
          <p:cNvSpPr txBox="1"/>
          <p:nvPr/>
        </p:nvSpPr>
        <p:spPr>
          <a:xfrm>
            <a:off x="2652858" y="2334585"/>
            <a:ext cx="451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explained variance 1</a:t>
            </a:r>
            <a:r>
              <a:rPr lang="en-US" sz="2400" b="1" baseline="30000" dirty="0">
                <a:solidFill>
                  <a:srgbClr val="C00000"/>
                </a:solidFill>
              </a:rPr>
              <a:t>st</a:t>
            </a:r>
            <a:r>
              <a:rPr lang="en-US" sz="2400" b="1" dirty="0">
                <a:solidFill>
                  <a:srgbClr val="C00000"/>
                </a:solidFill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Assumes </a:t>
                </a:r>
                <a:r>
                  <a:rPr lang="en-US" b="1" dirty="0">
                    <a:latin typeface="+mn-lt"/>
                  </a:rPr>
                  <a:t>Normally distributed variables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Euclidian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Need only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and eigenvectors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626396" cy="530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first 2 principle components explain about 95% of variance for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cript MT Bold" panose="03040602040607080904" pitchFamily="66" charset="0"/>
              </a:rPr>
              <a:t>Curse of Dimensionality!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3D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2D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hyperparameter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hyperparameter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hyperparameters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using a </a:t>
                </a:r>
                <a:r>
                  <a:rPr lang="en-US" sz="3000" b="1" dirty="0">
                    <a:latin typeface="+mn-lt"/>
                  </a:rPr>
                  <a:t>kernel only requires an inner product </a:t>
                </a:r>
                <a:r>
                  <a:rPr lang="en-US" sz="3000" dirty="0">
                    <a:latin typeface="+mn-lt"/>
                  </a:rPr>
                  <a:t>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sampling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Minimizes reconstruction error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pPr lvl="1"/>
                <a:r>
                  <a:rPr lang="en-US" dirty="0">
                    <a:latin typeface="+mn-lt"/>
                  </a:rPr>
                  <a:t>Minimize least squares error to learn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for basis functions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952" t="-294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Requirement for dimensionality reduction rooted in curse of dimensionality </a:t>
            </a:r>
          </a:p>
          <a:p>
            <a:r>
              <a:rPr lang="en-US" dirty="0">
                <a:latin typeface="+mn-lt"/>
              </a:rPr>
              <a:t>Principle component analysis (PCA), a linear projection </a:t>
            </a:r>
          </a:p>
          <a:p>
            <a:r>
              <a:rPr lang="en-US" dirty="0">
                <a:latin typeface="+mn-lt"/>
              </a:rPr>
              <a:t>Singular value decomposition (SVD), efficient for large datasets</a:t>
            </a:r>
          </a:p>
          <a:p>
            <a:r>
              <a:rPr lang="en-US" dirty="0">
                <a:latin typeface="+mn-lt"/>
              </a:rPr>
              <a:t>Kernel principal component analysis provides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zero-centered vector random variable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length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r>
              <a:rPr lang="en-US" dirty="0">
                <a:latin typeface="+mn-lt"/>
              </a:rPr>
              <a:t>Autoencoders – beyond the scope of this course  </a:t>
            </a:r>
          </a:p>
          <a:p>
            <a:pPr lvl="1"/>
            <a:r>
              <a:rPr lang="en-US" dirty="0">
                <a:latin typeface="+mn-lt"/>
              </a:rPr>
              <a:t>For introduction to VAEs, see </a:t>
            </a:r>
            <a:r>
              <a:rPr lang="en-US" dirty="0" err="1">
                <a:latin typeface="+mn-lt"/>
                <a:hlinkClick r:id="rId3"/>
              </a:rPr>
              <a:t>Kingma</a:t>
            </a:r>
            <a:r>
              <a:rPr lang="en-US" dirty="0">
                <a:latin typeface="+mn-lt"/>
                <a:hlinkClick r:id="rId3"/>
              </a:rPr>
              <a:t> and Welling, 2019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0B8A-5891-0280-B0A3-C36731DE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0B2-FCEF-213D-AE59-616CB2AAE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9945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23629</TotalTime>
  <Words>2271</Words>
  <Application>Microsoft Office PowerPoint</Application>
  <PresentationFormat>Widescreen</PresentationFormat>
  <Paragraphs>430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959</cp:revision>
  <dcterms:created xsi:type="dcterms:W3CDTF">2020-07-25T22:15:22Z</dcterms:created>
  <dcterms:modified xsi:type="dcterms:W3CDTF">2025-04-16T23:57:58Z</dcterms:modified>
</cp:coreProperties>
</file>