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2"/>
  </p:notesMasterIdLst>
  <p:sldIdLst>
    <p:sldId id="256" r:id="rId2"/>
    <p:sldId id="257" r:id="rId3"/>
    <p:sldId id="447" r:id="rId4"/>
    <p:sldId id="448" r:id="rId5"/>
    <p:sldId id="443" r:id="rId6"/>
    <p:sldId id="259" r:id="rId7"/>
    <p:sldId id="382" r:id="rId8"/>
    <p:sldId id="261" r:id="rId9"/>
    <p:sldId id="258" r:id="rId10"/>
    <p:sldId id="389" r:id="rId11"/>
    <p:sldId id="260" r:id="rId12"/>
    <p:sldId id="263" r:id="rId13"/>
    <p:sldId id="437" r:id="rId14"/>
    <p:sldId id="444" r:id="rId15"/>
    <p:sldId id="365" r:id="rId16"/>
    <p:sldId id="371" r:id="rId17"/>
    <p:sldId id="372" r:id="rId18"/>
    <p:sldId id="438" r:id="rId19"/>
    <p:sldId id="270" r:id="rId20"/>
    <p:sldId id="265" r:id="rId21"/>
    <p:sldId id="266" r:id="rId22"/>
    <p:sldId id="262" r:id="rId23"/>
    <p:sldId id="267" r:id="rId24"/>
    <p:sldId id="268" r:id="rId25"/>
    <p:sldId id="272" r:id="rId26"/>
    <p:sldId id="271" r:id="rId27"/>
    <p:sldId id="274" r:id="rId28"/>
    <p:sldId id="384" r:id="rId29"/>
    <p:sldId id="275" r:id="rId30"/>
    <p:sldId id="439" r:id="rId31"/>
    <p:sldId id="427" r:id="rId32"/>
    <p:sldId id="435" r:id="rId33"/>
    <p:sldId id="428" r:id="rId34"/>
    <p:sldId id="429" r:id="rId35"/>
    <p:sldId id="431" r:id="rId36"/>
    <p:sldId id="430" r:id="rId37"/>
    <p:sldId id="432" r:id="rId38"/>
    <p:sldId id="433" r:id="rId39"/>
    <p:sldId id="434" r:id="rId40"/>
    <p:sldId id="385" r:id="rId41"/>
    <p:sldId id="440" r:id="rId42"/>
    <p:sldId id="276" r:id="rId43"/>
    <p:sldId id="445" r:id="rId44"/>
    <p:sldId id="285" r:id="rId45"/>
    <p:sldId id="286" r:id="rId46"/>
    <p:sldId id="446" r:id="rId47"/>
    <p:sldId id="284" r:id="rId48"/>
    <p:sldId id="277" r:id="rId49"/>
    <p:sldId id="279" r:id="rId50"/>
    <p:sldId id="280" r:id="rId51"/>
    <p:sldId id="281" r:id="rId52"/>
    <p:sldId id="282" r:id="rId53"/>
    <p:sldId id="283" r:id="rId54"/>
    <p:sldId id="377" r:id="rId55"/>
    <p:sldId id="390" r:id="rId56"/>
    <p:sldId id="391" r:id="rId57"/>
    <p:sldId id="394" r:id="rId58"/>
    <p:sldId id="393" r:id="rId59"/>
    <p:sldId id="395" r:id="rId60"/>
    <p:sldId id="397" r:id="rId61"/>
    <p:sldId id="396" r:id="rId62"/>
    <p:sldId id="421" r:id="rId63"/>
    <p:sldId id="441" r:id="rId64"/>
    <p:sldId id="398" r:id="rId65"/>
    <p:sldId id="410" r:id="rId66"/>
    <p:sldId id="399" r:id="rId67"/>
    <p:sldId id="406" r:id="rId68"/>
    <p:sldId id="400" r:id="rId69"/>
    <p:sldId id="401" r:id="rId70"/>
    <p:sldId id="402" r:id="rId71"/>
    <p:sldId id="403" r:id="rId72"/>
    <p:sldId id="404" r:id="rId73"/>
    <p:sldId id="405" r:id="rId74"/>
    <p:sldId id="407" r:id="rId75"/>
    <p:sldId id="409" r:id="rId76"/>
    <p:sldId id="426" r:id="rId77"/>
    <p:sldId id="408" r:id="rId78"/>
    <p:sldId id="449" r:id="rId79"/>
    <p:sldId id="450" r:id="rId80"/>
    <p:sldId id="458" r:id="rId81"/>
    <p:sldId id="442" r:id="rId82"/>
    <p:sldId id="378" r:id="rId83"/>
    <p:sldId id="379" r:id="rId84"/>
    <p:sldId id="292" r:id="rId85"/>
    <p:sldId id="287" r:id="rId86"/>
    <p:sldId id="288" r:id="rId87"/>
    <p:sldId id="386" r:id="rId88"/>
    <p:sldId id="387" r:id="rId89"/>
    <p:sldId id="388" r:id="rId90"/>
    <p:sldId id="380" r:id="rId91"/>
    <p:sldId id="289" r:id="rId92"/>
    <p:sldId id="290" r:id="rId93"/>
    <p:sldId id="412" r:id="rId94"/>
    <p:sldId id="414" r:id="rId95"/>
    <p:sldId id="415" r:id="rId96"/>
    <p:sldId id="416" r:id="rId97"/>
    <p:sldId id="417" r:id="rId98"/>
    <p:sldId id="420" r:id="rId99"/>
    <p:sldId id="419" r:id="rId100"/>
    <p:sldId id="422" r:id="rId101"/>
    <p:sldId id="424" r:id="rId102"/>
    <p:sldId id="423" r:id="rId103"/>
    <p:sldId id="425" r:id="rId104"/>
    <p:sldId id="457" r:id="rId105"/>
    <p:sldId id="451" r:id="rId106"/>
    <p:sldId id="453" r:id="rId107"/>
    <p:sldId id="454" r:id="rId108"/>
    <p:sldId id="455" r:id="rId109"/>
    <p:sldId id="456" r:id="rId110"/>
    <p:sldId id="460" r:id="rId111"/>
    <p:sldId id="461" r:id="rId112"/>
    <p:sldId id="459" r:id="rId113"/>
    <p:sldId id="462" r:id="rId114"/>
    <p:sldId id="463" r:id="rId115"/>
    <p:sldId id="465" r:id="rId116"/>
    <p:sldId id="452" r:id="rId117"/>
    <p:sldId id="373" r:id="rId118"/>
    <p:sldId id="374" r:id="rId119"/>
    <p:sldId id="376" r:id="rId120"/>
    <p:sldId id="383" r:id="rId1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3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3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2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9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9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45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ketches.apache.org/docs/HLL/HllSketches.html" TargetMode="External"/><Relationship Id="rId2" Type="http://schemas.openxmlformats.org/officeDocument/2006/relationships/hyperlink" Target="https://github.com/ascv/HyperLogLo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google.com/bigquery/docs/reference/standard-sql/hll_functions" TargetMode="Externa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2.04023" TargetMode="External"/><Relationship Id="rId2" Type="http://schemas.openxmlformats.org/officeDocument/2006/relationships/hyperlink" Target="https://arxiv.org/abs/2004.0166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4.png"/><Relationship Id="rId4" Type="http://schemas.openxmlformats.org/officeDocument/2006/relationships/hyperlink" Target="https://datasketches.apache.org/docs/QuantilesAll/QuantilesOverview.html" TargetMode="Externa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igquery/docs/reference/standard-sql/kll_functions" TargetMode="External"/><Relationship Id="rId2" Type="http://schemas.openxmlformats.org/officeDocument/2006/relationships/hyperlink" Target="https://arxiv.org/abs/1603.05346v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5.png"/><Relationship Id="rId4" Type="http://schemas.openxmlformats.org/officeDocument/2006/relationships/hyperlink" Target="https://datasketches.apache.org/docs/KLL/KLLSketch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ritzmucha/fastdigest" TargetMode="External"/><Relationship Id="rId2" Type="http://schemas.openxmlformats.org/officeDocument/2006/relationships/hyperlink" Target="https://datasketches.apache.org/docs/tdigest/tdiges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dunning/t-digest?tab=readme-ov-file" TargetMode="External"/><Relationship Id="rId4" Type="http://schemas.openxmlformats.org/officeDocument/2006/relationships/hyperlink" Target="https://github.com/CamDavidsonPilon/tdigest" TargetMode="Externa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sketches.apache.org/docs/Sampling/ReservoirSamplingSketches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pyprobables.readthedocs.io/en/latest/code.html#data-structures-and-classes" TargetMode="External"/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810.png"/><Relationship Id="rId7" Type="http://schemas.openxmlformats.org/officeDocument/2006/relationships/image" Target="../media/image131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0.png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2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3.png"/><Relationship Id="rId21" Type="http://schemas.openxmlformats.org/officeDocument/2006/relationships/image" Target="../media/image72.png"/><Relationship Id="rId7" Type="http://schemas.openxmlformats.org/officeDocument/2006/relationships/image" Target="../media/image57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5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Quotient_filter" TargetMode="External"/><Relationship Id="rId4" Type="http://schemas.openxmlformats.org/officeDocument/2006/relationships/image" Target="../media/image8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Quotient_filter" TargetMode="External"/><Relationship Id="rId4" Type="http://schemas.openxmlformats.org/officeDocument/2006/relationships/image" Target="../media/image8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Quotient_filter" TargetMode="External"/><Relationship Id="rId4" Type="http://schemas.openxmlformats.org/officeDocument/2006/relationships/image" Target="../media/image8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84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apache.github.io/datasketches-python/5.2.0/frequency/index.html" TargetMode="External"/><Relationship Id="rId2" Type="http://schemas.openxmlformats.org/officeDocument/2006/relationships/hyperlink" Target="https://pyprobables.readthedocs.io/en/latest/code.html#count-min-sketches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LogLog" TargetMode="External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nning.com/books/algorithms-and-data-structures-for-massive-datasets" TargetMode="External"/><Relationship Id="rId4" Type="http://schemas.openxmlformats.org/officeDocument/2006/relationships/hyperlink" Target="http://redisgate.kr/download/HyperLogLog-in-Practice.pdf" TargetMode="Externa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hyperlink" Target="https://en.wikipedia.org/wiki/Geometric_distribution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" TargetMode="External"/><Relationship Id="rId2" Type="http://schemas.openxmlformats.org/officeDocument/2006/relationships/hyperlink" Target="https://algo.inria.fr/flajolet/Publications/FlFuGaMe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0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5.png"/><Relationship Id="rId3" Type="http://schemas.openxmlformats.org/officeDocument/2006/relationships/image" Target="../media/image1220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44.png"/><Relationship Id="rId10" Type="http://schemas.openxmlformats.org/officeDocument/2006/relationships/image" Target="../media/image133.png"/><Relationship Id="rId4" Type="http://schemas.openxmlformats.org/officeDocument/2006/relationships/image" Target="../media/image1270.png"/><Relationship Id="rId9" Type="http://schemas.openxmlformats.org/officeDocument/2006/relationships/image" Target="../media/image132.png"/><Relationship Id="rId14" Type="http://schemas.openxmlformats.org/officeDocument/2006/relationships/image" Target="../media/image143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0.png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2024, 2025,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37D8-D9D7-CAF2-C7D0-710F2C88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Streaming Pipelines</a:t>
            </a:r>
          </a:p>
        </p:txBody>
      </p:sp>
    </p:spTree>
    <p:extLst>
      <p:ext uri="{BB962C8B-B14F-4D97-AF65-F5344CB8AC3E}">
        <p14:creationId xmlns:p14="http://schemas.microsoft.com/office/powerpoint/2010/main" val="32618164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Aggregating </a:t>
            </a:r>
            <a:r>
              <a:rPr lang="en-US" dirty="0" err="1"/>
              <a:t>HyperLogLog</a:t>
            </a:r>
            <a:r>
              <a:rPr lang="en-US" dirty="0"/>
              <a:t> counters </a:t>
            </a:r>
          </a:p>
          <a:p>
            <a:r>
              <a:rPr lang="en-US" dirty="0" err="1"/>
              <a:t>HyperLogLog</a:t>
            </a:r>
            <a:r>
              <a:rPr lang="en-US" dirty="0"/>
              <a:t> counters can be readily </a:t>
            </a:r>
            <a:r>
              <a:rPr lang="en-US" b="1" dirty="0"/>
              <a:t>merged 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Example; counters by minute merged (aggregated) to counters by hour  </a:t>
            </a:r>
          </a:p>
          <a:p>
            <a:pPr lvl="1"/>
            <a:r>
              <a:rPr lang="en-US" dirty="0"/>
              <a:t>Example; counters by day merged to weekly or monthly</a:t>
            </a:r>
          </a:p>
          <a:p>
            <a:pPr lvl="1"/>
            <a:r>
              <a:rPr lang="en-US" dirty="0"/>
              <a:t>Example; counters for different streams merged into single estimate  </a:t>
            </a:r>
          </a:p>
          <a:p>
            <a:r>
              <a:rPr lang="en-US" dirty="0"/>
              <a:t>But we cannot just sum the total unique events over multiple periods!</a:t>
            </a:r>
          </a:p>
          <a:p>
            <a:pPr lvl="1"/>
            <a:r>
              <a:rPr lang="en-US" dirty="0"/>
              <a:t>Example; A user who is active several days of the month is only counted once aggregated over a month   </a:t>
            </a:r>
          </a:p>
          <a:p>
            <a:pPr lvl="1"/>
            <a:r>
              <a:rPr lang="en-US" dirty="0"/>
              <a:t>A simple sum will count the user multiple times</a:t>
            </a:r>
          </a:p>
          <a:p>
            <a:r>
              <a:rPr lang="en-US" dirty="0"/>
              <a:t>Must </a:t>
            </a:r>
            <a:r>
              <a:rPr lang="en-US" b="1" dirty="0"/>
              <a:t>merge by union and then sum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5660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864028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Aggregating </a:t>
                </a:r>
                <a:r>
                  <a:rPr lang="en-US" dirty="0" err="1"/>
                  <a:t>HyperLogLog</a:t>
                </a:r>
                <a:r>
                  <a:rPr lang="en-US" dirty="0"/>
                  <a:t> counters </a:t>
                </a:r>
              </a:p>
              <a:p>
                <a:r>
                  <a:rPr lang="en-US" dirty="0"/>
                  <a:t>Must </a:t>
                </a:r>
                <a:r>
                  <a:rPr lang="en-US" b="1" dirty="0"/>
                  <a:t>merged by union, </a:t>
                </a:r>
                <a:r>
                  <a:rPr lang="en-US" b="1" i="1" dirty="0"/>
                  <a:t>U</a:t>
                </a:r>
                <a:r>
                  <a:rPr lang="en-US" b="1" dirty="0"/>
                  <a:t>, and then sum</a:t>
                </a:r>
                <a:endParaRPr lang="en-US" dirty="0"/>
              </a:p>
              <a:p>
                <a:r>
                  <a:rPr lang="en-US" dirty="0"/>
                  <a:t>For set of </a:t>
                </a:r>
                <a:r>
                  <a:rPr lang="en-US" i="1" dirty="0"/>
                  <a:t>n</a:t>
                </a:r>
                <a:r>
                  <a:rPr lang="en-US" dirty="0"/>
                  <a:t> HLLs,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compute union of max bucket values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1,2,..,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union of two HLLs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3,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3, 5]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864028" cy="4958516"/>
              </a:xfrm>
              <a:blipFill>
                <a:blip r:embed="rId2"/>
                <a:stretch>
                  <a:fillRect l="-1178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42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HyperLogLog++, </a:t>
                </a:r>
                <a:r>
                  <a:rPr lang="en-US" dirty="0" err="1">
                    <a:hlinkClick r:id="rId2"/>
                  </a:rPr>
                  <a:t>Heule</a:t>
                </a:r>
                <a:r>
                  <a:rPr lang="en-US" dirty="0">
                    <a:hlinkClick r:id="rId2"/>
                  </a:rPr>
                  <a:t>, et. al., 2013</a:t>
                </a:r>
                <a:r>
                  <a:rPr lang="en-US" dirty="0"/>
                  <a:t>, from Google Research, incorporates some potential improvements</a:t>
                </a:r>
              </a:p>
              <a:p>
                <a:r>
                  <a:rPr lang="en-US" dirty="0"/>
                  <a:t>64 bit counters with 64 bit hash rather than 32 bit counters</a:t>
                </a:r>
              </a:p>
              <a:p>
                <a:r>
                  <a:rPr lang="en-US" dirty="0"/>
                  <a:t>Initialize registers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rather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to prevent 0 from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/>
                  <a:t>    </a:t>
                </a:r>
              </a:p>
              <a:p>
                <a:r>
                  <a:rPr lang="en-US" dirty="0"/>
                  <a:t>Improved bias correction for small cardinality,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Large range correction to account for hash collisions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</a:t>
                </a:r>
                <a:r>
                  <a:rPr lang="en-US" dirty="0" err="1"/>
                  <a:t>HyperLogLog</a:t>
                </a:r>
                <a:r>
                  <a:rPr lang="en-US" dirty="0"/>
                  <a:t>++ requires more memory and performance may not actually improve depending on specific application 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5156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6237584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HyperLogLog++, </a:t>
            </a:r>
            <a:r>
              <a:rPr lang="en-US" dirty="0" err="1">
                <a:hlinkClick r:id="rId2"/>
              </a:rPr>
              <a:t>Heule</a:t>
            </a:r>
            <a:r>
              <a:rPr lang="en-US" dirty="0">
                <a:hlinkClick r:id="rId2"/>
              </a:rPr>
              <a:t>, et. al., 2013</a:t>
            </a:r>
            <a:r>
              <a:rPr lang="en-US" dirty="0"/>
              <a:t>, from Google Research, incorporates some potential improvements</a:t>
            </a:r>
          </a:p>
          <a:p>
            <a:r>
              <a:rPr lang="en-US" dirty="0"/>
              <a:t>Comparison between algorithms shows </a:t>
            </a:r>
            <a:r>
              <a:rPr lang="en-US" dirty="0" err="1"/>
              <a:t>HyperLogLog</a:t>
            </a:r>
            <a:r>
              <a:rPr lang="en-US" dirty="0"/>
              <a:t> and </a:t>
            </a:r>
            <a:r>
              <a:rPr lang="en-US" dirty="0" err="1"/>
              <a:t>HyperLogLog</a:t>
            </a:r>
            <a:r>
              <a:rPr lang="en-US" dirty="0"/>
              <a:t>++ performance converge </a:t>
            </a:r>
          </a:p>
          <a:p>
            <a:r>
              <a:rPr lang="en-US" dirty="0"/>
              <a:t>Simple linear counting is best for small cardinality 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154D3-CADE-5B6E-82FB-8AF63E33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57" y="1134762"/>
            <a:ext cx="4541158" cy="55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0234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0F003-17CB-E96B-FCFA-0BF6EDC21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39A7-646A-4352-7197-9A16171C7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number of Python packages and platforms support cardinality estimation </a:t>
            </a:r>
          </a:p>
          <a:p>
            <a:r>
              <a:rPr lang="en-US" dirty="0"/>
              <a:t>The </a:t>
            </a:r>
            <a:r>
              <a:rPr lang="en-US" dirty="0" err="1"/>
              <a:t>HyperLogLog</a:t>
            </a:r>
            <a:r>
              <a:rPr lang="en-US" dirty="0"/>
              <a:t> algorithm can be found is several packages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linkClick r:id="rId2"/>
              </a:rPr>
              <a:t>HLL package </a:t>
            </a:r>
            <a:r>
              <a:rPr lang="en-US" dirty="0"/>
              <a:t>has a fast, C++ </a:t>
            </a:r>
            <a:r>
              <a:rPr lang="en-US" dirty="0" err="1"/>
              <a:t>backended</a:t>
            </a:r>
            <a:r>
              <a:rPr lang="en-US" dirty="0"/>
              <a:t>, implementation  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linkClick r:id="rId3"/>
              </a:rPr>
              <a:t>Apache </a:t>
            </a:r>
            <a:r>
              <a:rPr lang="en-US" dirty="0" err="1">
                <a:hlinkClick r:id="rId3"/>
              </a:rPr>
              <a:t>DataSketches</a:t>
            </a:r>
            <a:r>
              <a:rPr lang="en-US" dirty="0">
                <a:hlinkClick r:id="rId3"/>
              </a:rPr>
              <a:t> </a:t>
            </a:r>
            <a:r>
              <a:rPr lang="en-US" dirty="0"/>
              <a:t>package implements several widely used cardinality estimation algorithms, including </a:t>
            </a:r>
            <a:r>
              <a:rPr lang="en-US" dirty="0" err="1"/>
              <a:t>HyperLogLog</a:t>
            </a:r>
            <a:endParaRPr lang="en-US" dirty="0"/>
          </a:p>
          <a:p>
            <a:r>
              <a:rPr lang="en-US" dirty="0" err="1"/>
              <a:t>HyperLogLog</a:t>
            </a:r>
            <a:r>
              <a:rPr lang="en-US" dirty="0"/>
              <a:t>++ is available in </a:t>
            </a:r>
            <a:r>
              <a:rPr lang="en-US" dirty="0">
                <a:hlinkClick r:id="rId4"/>
              </a:rPr>
              <a:t>Google </a:t>
            </a:r>
            <a:r>
              <a:rPr lang="en-US" dirty="0" err="1">
                <a:hlinkClick r:id="rId4"/>
              </a:rPr>
              <a:t>BigQuery</a:t>
            </a:r>
            <a:r>
              <a:rPr lang="en-US" dirty="0">
                <a:hlinkClick r:id="rId4"/>
              </a:rPr>
              <a:t> 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9468A52-B7A9-2D9C-ACAB-EDD03F99FF2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2303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03040-43CE-B76A-8263-5E4E201AD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DA7D-BCA3-E1A2-4F5D-E3C2A76E95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Estimating Quantiles in Streams </a:t>
            </a:r>
          </a:p>
        </p:txBody>
      </p:sp>
    </p:spTree>
    <p:extLst>
      <p:ext uri="{BB962C8B-B14F-4D97-AF65-F5344CB8AC3E}">
        <p14:creationId xmlns:p14="http://schemas.microsoft.com/office/powerpoint/2010/main" val="319285182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BA9A4-511F-441C-EEE0-3FFD7C9AA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4CCCE0-5D25-D7E6-35B6-1C950F500B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205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Estimating quantiles in infinite streams is a fundamental problem</a:t>
                </a:r>
              </a:p>
              <a:p>
                <a:r>
                  <a:rPr lang="en-US" dirty="0"/>
                  <a:t>Examples of applying quantile estimation in streams: </a:t>
                </a:r>
              </a:p>
              <a:p>
                <a:pPr lvl="1"/>
                <a:r>
                  <a:rPr lang="en-US" dirty="0"/>
                  <a:t>Medians</a:t>
                </a:r>
              </a:p>
              <a:p>
                <a:pPr lvl="1"/>
                <a:r>
                  <a:rPr lang="en-US" dirty="0"/>
                  <a:t>Distribution probability mass function or cumulative distribution function</a:t>
                </a:r>
              </a:p>
              <a:p>
                <a:pPr lvl="1"/>
                <a:r>
                  <a:rPr lang="en-US" dirty="0"/>
                  <a:t>Extreme quartiles (</a:t>
                </a:r>
                <a:r>
                  <a:rPr lang="en-US" dirty="0" err="1"/>
                  <a:t>eg.</a:t>
                </a:r>
                <a:r>
                  <a:rPr lang="en-US" dirty="0"/>
                  <a:t> 0.001, 0.999) for anomaly detection.  </a:t>
                </a:r>
              </a:p>
              <a:p>
                <a:r>
                  <a:rPr lang="en-US" dirty="0"/>
                  <a:t>Can we just use a naïve algorithm? </a:t>
                </a:r>
              </a:p>
              <a:p>
                <a:pPr lvl="1"/>
                <a:r>
                  <a:rPr lang="en-US" dirty="0"/>
                  <a:t>Accumulate values,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memory</a:t>
                </a:r>
              </a:p>
              <a:p>
                <a:pPr lvl="1"/>
                <a:r>
                  <a:rPr lang="en-US" dirty="0"/>
                  <a:t>Sort,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operations </a:t>
                </a:r>
              </a:p>
              <a:p>
                <a:r>
                  <a:rPr lang="en-US" dirty="0"/>
                  <a:t>Naïve algorithm is not scalable </a:t>
                </a:r>
              </a:p>
              <a:p>
                <a:r>
                  <a:rPr lang="en-US" dirty="0"/>
                  <a:t>Need a </a:t>
                </a:r>
                <a:r>
                  <a:rPr lang="en-US" b="1" dirty="0"/>
                  <a:t>sketch algorithm!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4CCCE0-5D25-D7E6-35B6-1C950F500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20523"/>
              </a:xfrm>
              <a:blipFill>
                <a:blip r:embed="rId2"/>
                <a:stretch>
                  <a:fillRect l="-1217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523B6D89-6E07-C67E-20D0-453FB3C2981F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Estimating Quantiles in Streams</a:t>
            </a:r>
          </a:p>
        </p:txBody>
      </p:sp>
    </p:spTree>
    <p:extLst>
      <p:ext uri="{BB962C8B-B14F-4D97-AF65-F5344CB8AC3E}">
        <p14:creationId xmlns:p14="http://schemas.microsoft.com/office/powerpoint/2010/main" val="264954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9045D-FEA2-4516-A1BD-16DBE27CF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5EEF29-2FF0-0B5F-B534-7F9A942F25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205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Estimating quantiles in infinite streams is a fundamental problem</a:t>
                </a:r>
              </a:p>
              <a:p>
                <a:r>
                  <a:rPr lang="en-US" dirty="0"/>
                  <a:t>For a stream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observations,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we can specify the problem two ways</a:t>
                </a:r>
              </a:p>
              <a:p>
                <a:pPr lvl="1"/>
                <a:r>
                  <a:rPr lang="en-US" dirty="0"/>
                  <a:t>Given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find its </a:t>
                </a:r>
                <a:r>
                  <a:rPr lang="en-US" b="1" dirty="0"/>
                  <a:t>rank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Or, for quantile,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find rank of element,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Two closely related problems </a:t>
                </a:r>
              </a:p>
              <a:p>
                <a:pPr lvl="1"/>
                <a:r>
                  <a:rPr lang="en-US" b="1" dirty="0"/>
                  <a:t>Single quantile </a:t>
                </a:r>
                <a:r>
                  <a:rPr lang="en-US" dirty="0"/>
                  <a:t>estimation problem</a:t>
                </a:r>
              </a:p>
              <a:p>
                <a:pPr lvl="1"/>
                <a:r>
                  <a:rPr lang="en-US" b="1" dirty="0"/>
                  <a:t>All quantiles</a:t>
                </a:r>
                <a:r>
                  <a:rPr lang="en-US" dirty="0"/>
                  <a:t> estimation problem</a:t>
                </a:r>
              </a:p>
              <a:p>
                <a:pPr lvl="1"/>
                <a:r>
                  <a:rPr lang="en-US" dirty="0"/>
                  <a:t>If we can do the first, we can do the second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5EEF29-2FF0-0B5F-B534-7F9A942F25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20523"/>
              </a:xfrm>
              <a:blipFill>
                <a:blip r:embed="rId2"/>
                <a:stretch>
                  <a:fillRect l="-1217" t="-1867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D548D342-99F4-0613-8624-8FA4805E7C2C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Estimating Quantiles in Streams</a:t>
            </a:r>
          </a:p>
        </p:txBody>
      </p:sp>
    </p:spTree>
    <p:extLst>
      <p:ext uri="{BB962C8B-B14F-4D97-AF65-F5344CB8AC3E}">
        <p14:creationId xmlns:p14="http://schemas.microsoft.com/office/powerpoint/2010/main" val="104430418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8BD57-EB05-C928-FECD-A6A00F147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223311-05C4-FF58-A3E6-7B83B14B42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205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Estimating quantiles in infinite streams is a fundamental problem</a:t>
                </a:r>
              </a:p>
              <a:p>
                <a:r>
                  <a:rPr lang="en-US" dirty="0"/>
                  <a:t>Algorithms use a sketch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 desirable properties  </a:t>
                </a:r>
              </a:p>
              <a:p>
                <a:pPr lvl="1"/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Minimize memory required</a:t>
                </a:r>
              </a:p>
              <a:p>
                <a:pPr lvl="1"/>
                <a:r>
                  <a:rPr lang="en-US" dirty="0"/>
                  <a:t>Mergeability  </a:t>
                </a:r>
              </a:p>
              <a:p>
                <a:r>
                  <a:rPr lang="en-US" dirty="0"/>
                  <a:t>We will look at two examples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/>
                  <a:t>relative error quantile (REQ) sketch </a:t>
                </a:r>
                <a:r>
                  <a:rPr lang="en-US" dirty="0"/>
                  <a:t>algorithm,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2"/>
                      </a:rPr>
                      <m:t>Cormode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2"/>
                      </a:rPr>
                      <m:t>,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2"/>
                      </a:rPr>
                      <m:t>et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2"/>
                      </a:rPr>
                      <m:t>.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2"/>
                      </a:rPr>
                      <m:t>al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2"/>
                      </a:rPr>
                      <m:t>. 2020 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t-digest algorithm</a:t>
                </a:r>
                <a:r>
                  <a:rPr lang="en-US" dirty="0"/>
                  <a:t>, </a:t>
                </a:r>
                <a:r>
                  <a:rPr lang="en-US" dirty="0">
                    <a:hlinkClick r:id="rId3"/>
                  </a:rPr>
                  <a:t>Dunning and Ertl, 2019 </a:t>
                </a:r>
                <a:endParaRPr lang="en-US" dirty="0"/>
              </a:p>
              <a:p>
                <a:r>
                  <a:rPr lang="en-US" dirty="0"/>
                  <a:t>Quantile sketches are supported in </a:t>
                </a:r>
                <a:r>
                  <a:rPr lang="en-US" dirty="0">
                    <a:hlinkClick r:id="rId4"/>
                  </a:rPr>
                  <a:t>Apache </a:t>
                </a:r>
                <a:r>
                  <a:rPr lang="en-US" dirty="0" err="1">
                    <a:hlinkClick r:id="rId4"/>
                  </a:rPr>
                  <a:t>DataSketches</a:t>
                </a:r>
                <a:r>
                  <a:rPr lang="en-US" dirty="0"/>
                  <a:t> package, and other packages 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223311-05C4-FF58-A3E6-7B83B14B42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20523"/>
              </a:xfrm>
              <a:blipFill>
                <a:blip r:embed="rId5"/>
                <a:stretch>
                  <a:fillRect l="-1217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F19BA3D-989E-917A-1D89-04F66BFDD24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Estimating Quantiles in Streams</a:t>
            </a:r>
          </a:p>
        </p:txBody>
      </p:sp>
    </p:spTree>
    <p:extLst>
      <p:ext uri="{BB962C8B-B14F-4D97-AF65-F5344CB8AC3E}">
        <p14:creationId xmlns:p14="http://schemas.microsoft.com/office/powerpoint/2010/main" val="417892360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638C9-9C40-72F6-5AAE-E1696016C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F5C8CB-388C-BF24-F93E-FFFB49E612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205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REQ algorithm has strong performance bounds with small memory footprint </a:t>
                </a:r>
              </a:p>
              <a:p>
                <a:r>
                  <a:rPr lang="en-US" dirty="0"/>
                  <a:t>Is an improvement on the KLL algorithm, </a:t>
                </a:r>
                <a:r>
                  <a:rPr lang="en-US" dirty="0" err="1">
                    <a:hlinkClick r:id="rId2"/>
                  </a:rPr>
                  <a:t>Karnin</a:t>
                </a:r>
                <a:r>
                  <a:rPr lang="en-US" dirty="0">
                    <a:hlinkClick r:id="rId2"/>
                  </a:rPr>
                  <a:t>, Lang, Liberty, 2016</a:t>
                </a:r>
                <a:endParaRPr lang="en-US" dirty="0"/>
              </a:p>
              <a:p>
                <a:pPr lvl="1"/>
                <a:r>
                  <a:rPr lang="en-US" dirty="0"/>
                  <a:t>KLL algorithm is widely used: see for example, implementations in </a:t>
                </a:r>
                <a:r>
                  <a:rPr lang="en-US" dirty="0">
                    <a:hlinkClick r:id="rId3"/>
                  </a:rPr>
                  <a:t>Google </a:t>
                </a:r>
                <a:r>
                  <a:rPr lang="en-US" dirty="0" err="1">
                    <a:hlinkClick r:id="rId3"/>
                  </a:rPr>
                  <a:t>BigQuery</a:t>
                </a:r>
                <a:r>
                  <a:rPr lang="en-US" dirty="0"/>
                  <a:t> or </a:t>
                </a:r>
                <a:r>
                  <a:rPr lang="en-US" dirty="0">
                    <a:hlinkClick r:id="rId4"/>
                  </a:rPr>
                  <a:t>Apache </a:t>
                </a:r>
                <a:r>
                  <a:rPr lang="en-US" dirty="0" err="1">
                    <a:hlinkClick r:id="rId4"/>
                  </a:rPr>
                  <a:t>DataSketches</a:t>
                </a:r>
                <a:r>
                  <a:rPr lang="en-US" dirty="0">
                    <a:hlinkClick r:id="rId4"/>
                  </a:rPr>
                  <a:t> </a:t>
                </a:r>
                <a:endParaRPr lang="en-US" dirty="0"/>
              </a:p>
              <a:p>
                <a:r>
                  <a:rPr lang="en-US" dirty="0"/>
                  <a:t>The core of the KLL algorithm is a sketch comprising a stack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b="1" dirty="0"/>
                  <a:t> compactors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A compactor down-samples half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buffer values outputting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values, applying a weight of two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F5C8CB-388C-BF24-F93E-FFFB49E612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20523"/>
              </a:xfrm>
              <a:blipFill>
                <a:blip r:embed="rId5"/>
                <a:stretch>
                  <a:fillRect l="-1217" t="-1867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EC307E48-0DC9-07D2-61BC-B0AF75B681E1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Relative Error Quantile in Sketch</a:t>
            </a:r>
          </a:p>
        </p:txBody>
      </p:sp>
    </p:spTree>
    <p:extLst>
      <p:ext uri="{BB962C8B-B14F-4D97-AF65-F5344CB8AC3E}">
        <p14:creationId xmlns:p14="http://schemas.microsoft.com/office/powerpoint/2010/main" val="1775421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C8B4D-9398-458B-899B-096A3F2F7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16722C-25A8-5F1D-5856-CA7A6CCC28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2195594"/>
                <a:ext cx="3606774" cy="35005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compactor down-samples half of the input buffer values, applying a weight of two 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The compactors randomly sample either even or odd values from a buffer of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16722C-25A8-5F1D-5856-CA7A6CCC2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2195594"/>
                <a:ext cx="3606774" cy="3500580"/>
              </a:xfrm>
              <a:blipFill>
                <a:blip r:embed="rId2"/>
                <a:stretch>
                  <a:fillRect l="-3553" t="-2787" r="-2030" b="-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D53C3DAE-DDD9-6666-7BED-02428A39A46D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Relative Error Quantile in Sketch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435C61-DA52-DCD7-B9A2-0722A78FD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129" y="3355277"/>
            <a:ext cx="7206712" cy="332794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099805-B4C9-D437-B152-97BD95466BA7}"/>
              </a:ext>
            </a:extLst>
          </p:cNvPr>
          <p:cNvCxnSpPr>
            <a:cxnSpLocks/>
          </p:cNvCxnSpPr>
          <p:nvPr/>
        </p:nvCxnSpPr>
        <p:spPr>
          <a:xfrm flipV="1">
            <a:off x="4233134" y="4528265"/>
            <a:ext cx="1705087" cy="5762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94E760-1B31-6094-E18E-BA5A19203A0B}"/>
              </a:ext>
            </a:extLst>
          </p:cNvPr>
          <p:cNvCxnSpPr>
            <a:cxnSpLocks/>
          </p:cNvCxnSpPr>
          <p:nvPr/>
        </p:nvCxnSpPr>
        <p:spPr>
          <a:xfrm>
            <a:off x="4270786" y="5104504"/>
            <a:ext cx="1763221" cy="133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4D9E603-65DC-93C8-329B-387DA0CA3A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94042" y="1371601"/>
                <a:ext cx="2346243" cy="17228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dirty="0"/>
                  <a:t>After one compactor,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400" dirty="0"/>
                  <a:t> samples, with weight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4D9E603-65DC-93C8-329B-387DA0CA3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042" y="1371601"/>
                <a:ext cx="2346243" cy="1722894"/>
              </a:xfrm>
              <a:prstGeom prst="rect">
                <a:avLst/>
              </a:prstGeom>
              <a:blipFill>
                <a:blip r:embed="rId4"/>
                <a:stretch>
                  <a:fillRect l="-4156" t="-7067" r="-4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DD9ED457-75DF-6CDE-32DA-D1985D63E5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7499" y="1523718"/>
                <a:ext cx="2762114" cy="14180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400" dirty="0"/>
                  <a:t>After two compactors,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n-US" sz="2400" dirty="0"/>
                  <a:t> samples, with weight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 </a:t>
                </a: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DD9ED457-75DF-6CDE-32DA-D1985D63E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499" y="1523718"/>
                <a:ext cx="2762114" cy="1418093"/>
              </a:xfrm>
              <a:prstGeom prst="rect">
                <a:avLst/>
              </a:prstGeom>
              <a:blipFill>
                <a:blip r:embed="rId5"/>
                <a:stretch>
                  <a:fillRect l="-3532" t="-6438" b="-9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9E4F5733-A2A2-BF49-8D28-E60B691910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46490" y="880820"/>
                <a:ext cx="2762114" cy="14180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400" dirty="0"/>
                  <a:t>After three compactors,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/6</m:t>
                    </m:r>
                  </m:oMath>
                </a14:m>
                <a:r>
                  <a:rPr lang="en-US" sz="2400" dirty="0"/>
                  <a:t> samples, with weight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 </a:t>
                </a: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9E4F5733-A2A2-BF49-8D28-E60B69191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490" y="880820"/>
                <a:ext cx="2762114" cy="1418093"/>
              </a:xfrm>
              <a:prstGeom prst="rect">
                <a:avLst/>
              </a:prstGeom>
              <a:blipFill>
                <a:blip r:embed="rId6"/>
                <a:stretch>
                  <a:fillRect l="-3532" t="-6438" b="-9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C96585-0AC9-9B2E-7523-B90E750CB16B}"/>
              </a:ext>
            </a:extLst>
          </p:cNvPr>
          <p:cNvCxnSpPr>
            <a:cxnSpLocks/>
          </p:cNvCxnSpPr>
          <p:nvPr/>
        </p:nvCxnSpPr>
        <p:spPr>
          <a:xfrm>
            <a:off x="5238427" y="2758698"/>
            <a:ext cx="1999282" cy="7492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C12B110-FD76-90FF-E0D3-92B1A9CCF24C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248556" y="2941811"/>
            <a:ext cx="1174413" cy="207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12E92A-2015-9EE9-E17F-9CC262E3AEE6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10359614" y="2298913"/>
            <a:ext cx="267933" cy="16437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10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D0CB1-3094-1E25-E83C-B331CE249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9BCF8A-B355-2CDA-5B25-5F8FBC4A2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98567"/>
            <a:ext cx="5475643" cy="36549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62FACD-9CEB-0A7F-0789-1921DBCDD6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2195593"/>
                <a:ext cx="3606774" cy="13741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Stack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compactors down-samples input buffer values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62FACD-9CEB-0A7F-0789-1921DBCDD6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2195593"/>
                <a:ext cx="3606774" cy="1374183"/>
              </a:xfrm>
              <a:blipFill>
                <a:blip r:embed="rId3"/>
                <a:stretch>
                  <a:fillRect l="-3553" t="-7080" r="-1015" b="-3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C50A3A5-5A4D-FC99-9AD5-FCAF10D4F5A1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Relative Error Quantile in Sketch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E5DAD4-EDFF-563E-2C20-4AF058C15344}"/>
              </a:ext>
            </a:extLst>
          </p:cNvPr>
          <p:cNvCxnSpPr>
            <a:cxnSpLocks/>
          </p:cNvCxnSpPr>
          <p:nvPr/>
        </p:nvCxnSpPr>
        <p:spPr>
          <a:xfrm flipV="1">
            <a:off x="4432515" y="3802251"/>
            <a:ext cx="1890794" cy="12169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3AB26B3D-CFE1-8844-995D-BDD2DD3DB0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94042" y="1371601"/>
                <a:ext cx="2346243" cy="17228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dirty="0"/>
                  <a:t>After one compactor,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400" dirty="0"/>
                  <a:t> samples, with weight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3AB26B3D-CFE1-8844-995D-BDD2DD3DB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042" y="1371601"/>
                <a:ext cx="2346243" cy="1722894"/>
              </a:xfrm>
              <a:prstGeom prst="rect">
                <a:avLst/>
              </a:prstGeom>
              <a:blipFill>
                <a:blip r:embed="rId4"/>
                <a:stretch>
                  <a:fillRect l="-4156" t="-7067" r="-4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9D7CCAC6-C833-D456-BC99-6A6CA5F829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7499" y="1523718"/>
                <a:ext cx="2762114" cy="14180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400" dirty="0"/>
                  <a:t>After two compactors,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n-US" sz="2400" dirty="0"/>
                  <a:t> samples, with weight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 </a:t>
                </a: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9D7CCAC6-C833-D456-BC99-6A6CA5F82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499" y="1523718"/>
                <a:ext cx="2762114" cy="1418093"/>
              </a:xfrm>
              <a:prstGeom prst="rect">
                <a:avLst/>
              </a:prstGeom>
              <a:blipFill>
                <a:blip r:embed="rId5"/>
                <a:stretch>
                  <a:fillRect l="-3532" t="-6438" b="-9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37487BC0-5FAF-928A-E5B1-410FA089AA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46490" y="880821"/>
                <a:ext cx="2762114" cy="11287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400" dirty="0"/>
                  <a:t>Smallest possible compactor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/>
                  <a:t> values  </a:t>
                </a: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37487BC0-5FAF-928A-E5B1-410FA089A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490" y="880821"/>
                <a:ext cx="2762114" cy="1128794"/>
              </a:xfrm>
              <a:prstGeom prst="rect">
                <a:avLst/>
              </a:prstGeom>
              <a:blipFill>
                <a:blip r:embed="rId6"/>
                <a:stretch>
                  <a:fillRect l="-3532" t="-8065" r="-5740"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EA636B-EA3A-183A-6E29-BD7658FD5F8A}"/>
              </a:ext>
            </a:extLst>
          </p:cNvPr>
          <p:cNvCxnSpPr>
            <a:cxnSpLocks/>
          </p:cNvCxnSpPr>
          <p:nvPr/>
        </p:nvCxnSpPr>
        <p:spPr>
          <a:xfrm>
            <a:off x="5238427" y="2758698"/>
            <a:ext cx="1999282" cy="7492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B65C87-5EEE-5E37-B1BC-B454524E475C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248556" y="2941811"/>
            <a:ext cx="1174413" cy="207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73F1DE-40C7-F78E-FF9E-7AA0E444B30E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8942522" y="2009615"/>
            <a:ext cx="1685025" cy="1844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4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2F45A-8171-D187-DC95-396B3B248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ED62-9E11-AF30-77B6-B2904E457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5220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t-digest is an effective heuristic algorithm</a:t>
            </a:r>
          </a:p>
          <a:p>
            <a:r>
              <a:rPr lang="en-US" dirty="0"/>
              <a:t>The t-digest uses a unique sampling strategy that improves quantile estimates at extremes, e.g. distribution tails</a:t>
            </a:r>
          </a:p>
          <a:p>
            <a:pPr lvl="1"/>
            <a:r>
              <a:rPr lang="en-US" dirty="0"/>
              <a:t>Accuracy improved by interpolation between samples </a:t>
            </a:r>
          </a:p>
          <a:p>
            <a:pPr lvl="1"/>
            <a:r>
              <a:rPr lang="en-US" dirty="0"/>
              <a:t>Effective for anomaly detection and similar situations  </a:t>
            </a:r>
          </a:p>
          <a:p>
            <a:r>
              <a:rPr lang="en-US" dirty="0"/>
              <a:t>There are numerous implementations of the t-digest algorithm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2"/>
              </a:rPr>
              <a:t>Apache </a:t>
            </a:r>
            <a:r>
              <a:rPr lang="en-US" dirty="0" err="1">
                <a:hlinkClick r:id="rId2"/>
              </a:rPr>
              <a:t>DataSketches</a:t>
            </a:r>
            <a:endParaRPr lang="en-US" dirty="0"/>
          </a:p>
          <a:p>
            <a:pPr lvl="1"/>
            <a:r>
              <a:rPr lang="en-US" dirty="0" err="1">
                <a:hlinkClick r:id="rId3"/>
              </a:rPr>
              <a:t>Fastdigest</a:t>
            </a:r>
            <a:r>
              <a:rPr lang="en-US" dirty="0">
                <a:hlinkClick r:id="rId3"/>
              </a:rPr>
              <a:t> package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Tdigest</a:t>
            </a:r>
            <a:r>
              <a:rPr lang="en-US" dirty="0">
                <a:hlinkClick r:id="rId4"/>
              </a:rPr>
              <a:t> package</a:t>
            </a:r>
            <a:endParaRPr lang="en-US" dirty="0"/>
          </a:p>
          <a:p>
            <a:pPr lvl="1"/>
            <a:r>
              <a:rPr lang="en-US" dirty="0"/>
              <a:t>Also see implementations in many languages in </a:t>
            </a:r>
            <a:r>
              <a:rPr lang="en-US" dirty="0">
                <a:hlinkClick r:id="rId5"/>
              </a:rPr>
              <a:t>Ted Dunning’s reference implementation GitHub repository</a:t>
            </a:r>
            <a:r>
              <a:rPr lang="en-US" dirty="0"/>
              <a:t>   </a:t>
            </a:r>
          </a:p>
          <a:p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A864AD-6329-A7B0-5351-19D4ACA6D63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T-Digest Algorithm</a:t>
            </a:r>
          </a:p>
        </p:txBody>
      </p:sp>
    </p:spTree>
    <p:extLst>
      <p:ext uri="{BB962C8B-B14F-4D97-AF65-F5344CB8AC3E}">
        <p14:creationId xmlns:p14="http://schemas.microsoft.com/office/powerpoint/2010/main" val="293433274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CFCEF-FA41-C9D9-00BC-B356519CF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0F9DCC-EF4C-06FA-AF0A-027E5EFBD9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205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t-digest is an effective heuristic algorithm</a:t>
                </a:r>
              </a:p>
              <a:p>
                <a:r>
                  <a:rPr lang="en-US" dirty="0"/>
                  <a:t>The t-digest algorithm computes </a:t>
                </a:r>
                <a:r>
                  <a:rPr lang="en-US" b="1" dirty="0"/>
                  <a:t>representative cluster centroids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Samples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are partitioned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clusters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𝑟𝑖𝑔h𝑡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cluster,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contains as many samples as possible, subject to a size bound   </a:t>
                </a:r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0F9DCC-EF4C-06FA-AF0A-027E5EFBD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20523"/>
              </a:xfrm>
              <a:blipFill>
                <a:blip r:embed="rId2"/>
                <a:stretch>
                  <a:fillRect l="-1217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32050EC1-B3B3-39E2-CE25-C658198298D1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T-Digest Algorithm</a:t>
            </a:r>
          </a:p>
        </p:txBody>
      </p:sp>
    </p:spTree>
    <p:extLst>
      <p:ext uri="{BB962C8B-B14F-4D97-AF65-F5344CB8AC3E}">
        <p14:creationId xmlns:p14="http://schemas.microsoft.com/office/powerpoint/2010/main" val="416012141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51AA6-D4AE-B3B0-F319-389C40BF9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2C2AE4-BBF2-2F03-B52C-FCF927CD04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205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t-digest is an effective heuristic algorithm</a:t>
                </a:r>
              </a:p>
              <a:p>
                <a:r>
                  <a:rPr lang="en-US" dirty="0"/>
                  <a:t>Each cluster,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contains as many samples as possible, subject to a size bound   </a:t>
                </a:r>
              </a:p>
              <a:p>
                <a:r>
                  <a:rPr lang="en-US" dirty="0"/>
                  <a:t>For clusters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centroid is the mean of the partition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Clusters are ordered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Partitions may be </a:t>
                </a:r>
                <a:r>
                  <a:rPr lang="en-US" b="1" dirty="0"/>
                  <a:t>strongly ordered</a:t>
                </a:r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brk m:alnAt="7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 </a:t>
                </a:r>
                <a:r>
                  <a:rPr lang="en-US" b="1" dirty="0"/>
                  <a:t>weakly ordered</a:t>
                </a:r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𝑓𝑜𝑟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Weekly ordered clusters have overlapping partitions </a:t>
                </a:r>
              </a:p>
              <a:p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2C2AE4-BBF2-2F03-B52C-FCF927CD04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20523"/>
              </a:xfrm>
              <a:blipFill>
                <a:blip r:embed="rId2"/>
                <a:stretch>
                  <a:fillRect l="-1217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2B8E16E3-DFAE-A0EE-085B-F0EAACC0CD34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T-Digest Algorithm</a:t>
            </a:r>
          </a:p>
        </p:txBody>
      </p:sp>
    </p:spTree>
    <p:extLst>
      <p:ext uri="{BB962C8B-B14F-4D97-AF65-F5344CB8AC3E}">
        <p14:creationId xmlns:p14="http://schemas.microsoft.com/office/powerpoint/2010/main" val="86000468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164B7-ABAA-81E3-68A9-D831A6CE1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43BD-5401-1A44-DDC9-EDECF74CA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205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t-digest is an effective heuristic algorithm</a:t>
                </a:r>
              </a:p>
              <a:p>
                <a:r>
                  <a:rPr lang="en-US" dirty="0"/>
                  <a:t>Clusters are ordered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r>
                  <a:rPr lang="en-US" sz="3200" dirty="0"/>
                  <a:t>For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the left and right weights are: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43BD-5401-1A44-DDC9-EDECF74CA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20523"/>
              </a:xfrm>
              <a:blipFill>
                <a:blip r:embed="rId2"/>
                <a:stretch>
                  <a:fillRect l="-1333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01DB1A2D-5A68-9606-384D-3BA3F83C957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T-Digest Algorithm</a:t>
            </a:r>
          </a:p>
        </p:txBody>
      </p:sp>
    </p:spTree>
    <p:extLst>
      <p:ext uri="{BB962C8B-B14F-4D97-AF65-F5344CB8AC3E}">
        <p14:creationId xmlns:p14="http://schemas.microsoft.com/office/powerpoint/2010/main" val="82358626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14B35-BC66-B674-075E-19379BBCD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BA67B-1486-8F46-58DE-DF8DC5EF6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2</a:t>
            </a:r>
          </a:p>
        </p:txBody>
      </p:sp>
    </p:spTree>
    <p:extLst>
      <p:ext uri="{BB962C8B-B14F-4D97-AF65-F5344CB8AC3E}">
        <p14:creationId xmlns:p14="http://schemas.microsoft.com/office/powerpoint/2010/main" val="61277651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Goal: provide market and credit risk reports to management and regulators   </a:t>
            </a:r>
          </a:p>
          <a:p>
            <a:r>
              <a:rPr lang="en-US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Model training</a:t>
            </a:r>
          </a:p>
          <a:p>
            <a:r>
              <a:rPr lang="en-US" dirty="0"/>
              <a:t>1000s of risk factors to calibrate </a:t>
            </a:r>
          </a:p>
          <a:p>
            <a:pPr lvl="1"/>
            <a:r>
              <a:rPr lang="en-US" dirty="0"/>
              <a:t>Asset type </a:t>
            </a:r>
          </a:p>
          <a:p>
            <a:pPr lvl="1"/>
            <a:r>
              <a:rPr lang="en-US" dirty="0"/>
              <a:t>Industry exposure</a:t>
            </a:r>
          </a:p>
          <a:p>
            <a:pPr lvl="1"/>
            <a:r>
              <a:rPr lang="en-US" dirty="0"/>
              <a:t>Ratings </a:t>
            </a:r>
          </a:p>
          <a:p>
            <a:pPr lvl="1"/>
            <a:r>
              <a:rPr lang="en-US" dirty="0"/>
              <a:t>FX exposure </a:t>
            </a:r>
          </a:p>
          <a:p>
            <a:pPr lvl="1"/>
            <a:r>
              <a:rPr lang="en-US" dirty="0"/>
              <a:t>Interest rate exposure 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Market conditions change rapidly</a:t>
            </a:r>
            <a:r>
              <a:rPr lang="en-US" sz="3200" dirty="0"/>
              <a:t> </a:t>
            </a:r>
          </a:p>
          <a:p>
            <a:pPr lvl="1"/>
            <a:r>
              <a:rPr lang="en-US" dirty="0"/>
              <a:t>Must down weight older data</a:t>
            </a:r>
          </a:p>
          <a:p>
            <a:pPr lvl="1"/>
            <a:r>
              <a:rPr lang="en-US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dirty="0"/>
              <a:t>Initial calibration is 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r>
              <a:rPr lang="en-US" dirty="0"/>
              <a:t>Archive all raw data per regulatory required retention policy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Push most processing to the periphery of network </a:t>
            </a:r>
            <a:endParaRPr lang="en-US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 idle capacity </a:t>
            </a:r>
          </a:p>
          <a:p>
            <a:pPr lvl="1"/>
            <a:r>
              <a:rPr lang="en-US" dirty="0"/>
              <a:t>Greatly reduce load on networks and central 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47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Key points for this lesson</a:t>
            </a:r>
          </a:p>
          <a:p>
            <a:r>
              <a:rPr lang="en-US" dirty="0"/>
              <a:t>Streaming data often arrives at a massive scale</a:t>
            </a:r>
          </a:p>
          <a:p>
            <a:r>
              <a:rPr lang="en-US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Reservoir sampling 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probabilistic hash algorithms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2F3E4-DE52-444A-7FE0-6E42DA66E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BE1092-1A71-885E-30E5-4F2F6052669F}"/>
              </a:ext>
            </a:extLst>
          </p:cNvPr>
          <p:cNvSpPr txBox="1">
            <a:spLocks/>
          </p:cNvSpPr>
          <p:nvPr/>
        </p:nvSpPr>
        <p:spPr>
          <a:xfrm>
            <a:off x="5686426" y="1609470"/>
            <a:ext cx="6257924" cy="803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Further filtering, sampling and sketching performed as preprocessing for analytics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AC73EE2-72CC-C189-8B84-98FF9FA853F4}"/>
              </a:ext>
            </a:extLst>
          </p:cNvPr>
          <p:cNvSpPr/>
          <p:nvPr/>
        </p:nvSpPr>
        <p:spPr>
          <a:xfrm>
            <a:off x="5843954" y="2543312"/>
            <a:ext cx="5509846" cy="349347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B1087-9773-5D88-C9B6-89178EE02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11828522" cy="472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Reducing stream data volume is key to providing real-time analytics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AEBADD-2E30-CBE6-39E2-44F4E5A18E61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Volume Reduction and Streaming Analytics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08C65E3-FA95-2589-2F2D-F7D7A31FC805}"/>
              </a:ext>
            </a:extLst>
          </p:cNvPr>
          <p:cNvSpPr/>
          <p:nvPr/>
        </p:nvSpPr>
        <p:spPr>
          <a:xfrm>
            <a:off x="256557" y="2634096"/>
            <a:ext cx="1799461" cy="677078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80B060B4-BF4F-19A0-64EC-1D5FB9CD0503}"/>
              </a:ext>
            </a:extLst>
          </p:cNvPr>
          <p:cNvSpPr/>
          <p:nvPr/>
        </p:nvSpPr>
        <p:spPr>
          <a:xfrm>
            <a:off x="256556" y="3481389"/>
            <a:ext cx="1799461" cy="635095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DAA219F3-5C5A-B60B-974E-21BFFDFA1E2D}"/>
              </a:ext>
            </a:extLst>
          </p:cNvPr>
          <p:cNvSpPr/>
          <p:nvPr/>
        </p:nvSpPr>
        <p:spPr>
          <a:xfrm>
            <a:off x="227496" y="4694095"/>
            <a:ext cx="1799461" cy="694114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154615-99F6-8289-543F-B05470A2B5D1}"/>
                  </a:ext>
                </a:extLst>
              </p:cNvPr>
              <p:cNvSpPr txBox="1"/>
              <p:nvPr/>
            </p:nvSpPr>
            <p:spPr>
              <a:xfrm>
                <a:off x="885509" y="4059000"/>
                <a:ext cx="5099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154615-99F6-8289-543F-B05470A2B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09" y="4059000"/>
                <a:ext cx="50995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E0B6054B-B3D7-40EB-8F37-3D339B856202}"/>
              </a:ext>
            </a:extLst>
          </p:cNvPr>
          <p:cNvSpPr/>
          <p:nvPr/>
        </p:nvSpPr>
        <p:spPr>
          <a:xfrm>
            <a:off x="2332892" y="2689851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545352-083A-AB8B-5BA7-F17E0A67D53A}"/>
              </a:ext>
            </a:extLst>
          </p:cNvPr>
          <p:cNvSpPr/>
          <p:nvPr/>
        </p:nvSpPr>
        <p:spPr>
          <a:xfrm>
            <a:off x="2291959" y="4766886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A5C892-1371-D235-070F-D58E6AE553E8}"/>
              </a:ext>
            </a:extLst>
          </p:cNvPr>
          <p:cNvSpPr/>
          <p:nvPr/>
        </p:nvSpPr>
        <p:spPr>
          <a:xfrm>
            <a:off x="2311672" y="3495161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63C0B2A-FAAA-7283-9153-7EE44B280586}"/>
                  </a:ext>
                </a:extLst>
              </p:cNvPr>
              <p:cNvSpPr txBox="1"/>
              <p:nvPr/>
            </p:nvSpPr>
            <p:spPr>
              <a:xfrm>
                <a:off x="2801110" y="4028191"/>
                <a:ext cx="5099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63C0B2A-FAAA-7283-9153-7EE44B280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110" y="4028191"/>
                <a:ext cx="50995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04FF9BF8-F6C2-D905-3F5A-787ACFC4C49F}"/>
              </a:ext>
            </a:extLst>
          </p:cNvPr>
          <p:cNvSpPr/>
          <p:nvPr/>
        </p:nvSpPr>
        <p:spPr>
          <a:xfrm>
            <a:off x="6119741" y="2696612"/>
            <a:ext cx="2513217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25E1F2-D0AC-60EC-98B2-9788D553D193}"/>
              </a:ext>
            </a:extLst>
          </p:cNvPr>
          <p:cNvSpPr/>
          <p:nvPr/>
        </p:nvSpPr>
        <p:spPr>
          <a:xfrm>
            <a:off x="6184219" y="3195319"/>
            <a:ext cx="2448740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314FFD-C2B8-0C24-67B6-EB0C1675A8EE}"/>
              </a:ext>
            </a:extLst>
          </p:cNvPr>
          <p:cNvSpPr/>
          <p:nvPr/>
        </p:nvSpPr>
        <p:spPr>
          <a:xfrm>
            <a:off x="6184219" y="4066156"/>
            <a:ext cx="2513216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B5C444-D8F2-B810-FE62-47D0C2A4F4B1}"/>
                  </a:ext>
                </a:extLst>
              </p:cNvPr>
              <p:cNvSpPr txBox="1"/>
              <p:nvPr/>
            </p:nvSpPr>
            <p:spPr>
              <a:xfrm>
                <a:off x="7209163" y="3369009"/>
                <a:ext cx="5099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B5C444-D8F2-B810-FE62-47D0C2A4F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163" y="3369009"/>
                <a:ext cx="50995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4D86A61-1469-2A66-AC15-4371694EA552}"/>
              </a:ext>
            </a:extLst>
          </p:cNvPr>
          <p:cNvSpPr/>
          <p:nvPr/>
        </p:nvSpPr>
        <p:spPr>
          <a:xfrm>
            <a:off x="3864162" y="2901147"/>
            <a:ext cx="1979791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6B80842-EFA8-DD79-7131-65ACCBCC6D60}"/>
              </a:ext>
            </a:extLst>
          </p:cNvPr>
          <p:cNvSpPr/>
          <p:nvPr/>
        </p:nvSpPr>
        <p:spPr>
          <a:xfrm>
            <a:off x="3821722" y="3693497"/>
            <a:ext cx="2035067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67E0EEA-9610-A113-DB03-A3506FB2B731}"/>
              </a:ext>
            </a:extLst>
          </p:cNvPr>
          <p:cNvSpPr/>
          <p:nvPr/>
        </p:nvSpPr>
        <p:spPr>
          <a:xfrm>
            <a:off x="3787666" y="4977477"/>
            <a:ext cx="2069123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4D2803-1D7E-49FC-1C9B-D9D5FC43C9EF}"/>
              </a:ext>
            </a:extLst>
          </p:cNvPr>
          <p:cNvSpPr/>
          <p:nvPr/>
        </p:nvSpPr>
        <p:spPr>
          <a:xfrm>
            <a:off x="3928352" y="4059000"/>
            <a:ext cx="1878580" cy="668286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Bandwidth limited network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D0B009-016C-EF27-1C61-8A3803F7156B}"/>
              </a:ext>
            </a:extLst>
          </p:cNvPr>
          <p:cNvSpPr/>
          <p:nvPr/>
        </p:nvSpPr>
        <p:spPr>
          <a:xfrm>
            <a:off x="9131897" y="2696612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BF23EE-DA3E-61EE-7D8E-46817A96C090}"/>
              </a:ext>
            </a:extLst>
          </p:cNvPr>
          <p:cNvSpPr/>
          <p:nvPr/>
        </p:nvSpPr>
        <p:spPr>
          <a:xfrm>
            <a:off x="9131897" y="3195319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1F4B83-AA69-71F1-82F6-A8D9EDC0C3A3}"/>
              </a:ext>
            </a:extLst>
          </p:cNvPr>
          <p:cNvSpPr/>
          <p:nvPr/>
        </p:nvSpPr>
        <p:spPr>
          <a:xfrm>
            <a:off x="9131896" y="4066156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E0BB5A-9508-C399-6C07-CA3BCA5BEF02}"/>
              </a:ext>
            </a:extLst>
          </p:cNvPr>
          <p:cNvSpPr/>
          <p:nvPr/>
        </p:nvSpPr>
        <p:spPr>
          <a:xfrm>
            <a:off x="9135199" y="4722881"/>
            <a:ext cx="1868449" cy="86164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Classical supervised and unsupervised 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9B9E79F-B39E-1B4A-AF1A-7D67ACC5D1E1}"/>
                  </a:ext>
                </a:extLst>
              </p:cNvPr>
              <p:cNvSpPr txBox="1"/>
              <p:nvPr/>
            </p:nvSpPr>
            <p:spPr>
              <a:xfrm>
                <a:off x="9811142" y="3451766"/>
                <a:ext cx="5099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9B9E79F-B39E-1B4A-AF1A-7D67ACC5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142" y="3451766"/>
                <a:ext cx="50995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ylinder 45">
            <a:extLst>
              <a:ext uri="{FF2B5EF4-FFF2-40B4-BE49-F238E27FC236}">
                <a16:creationId xmlns:a16="http://schemas.microsoft.com/office/drawing/2014/main" id="{CDF978BC-C8F2-94B1-7C29-0133DC4AF192}"/>
              </a:ext>
            </a:extLst>
          </p:cNvPr>
          <p:cNvSpPr/>
          <p:nvPr/>
        </p:nvSpPr>
        <p:spPr>
          <a:xfrm>
            <a:off x="6204768" y="4722881"/>
            <a:ext cx="2513216" cy="873333"/>
          </a:xfrm>
          <a:prstGeom prst="can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Archival storage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E6CD984-85B0-8F37-B385-7345D979A53A}"/>
              </a:ext>
            </a:extLst>
          </p:cNvPr>
          <p:cNvCxnSpPr>
            <a:cxnSpLocks/>
            <a:stCxn id="5" idx="0"/>
            <a:endCxn id="25" idx="1"/>
          </p:cNvCxnSpPr>
          <p:nvPr/>
        </p:nvCxnSpPr>
        <p:spPr>
          <a:xfrm>
            <a:off x="2054518" y="2972635"/>
            <a:ext cx="278374" cy="2787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9944B8-ABED-7B26-68D0-44366B648F87}"/>
              </a:ext>
            </a:extLst>
          </p:cNvPr>
          <p:cNvCxnSpPr>
            <a:cxnSpLocks/>
            <a:stCxn id="22" idx="0"/>
            <a:endCxn id="27" idx="1"/>
          </p:cNvCxnSpPr>
          <p:nvPr/>
        </p:nvCxnSpPr>
        <p:spPr>
          <a:xfrm>
            <a:off x="2054517" y="3798937"/>
            <a:ext cx="257155" cy="688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8606BE-A306-B934-BD79-5E9C7DA6481D}"/>
              </a:ext>
            </a:extLst>
          </p:cNvPr>
          <p:cNvCxnSpPr>
            <a:cxnSpLocks/>
            <a:stCxn id="23" idx="0"/>
            <a:endCxn id="26" idx="1"/>
          </p:cNvCxnSpPr>
          <p:nvPr/>
        </p:nvCxnSpPr>
        <p:spPr>
          <a:xfrm>
            <a:off x="2025457" y="5041152"/>
            <a:ext cx="266502" cy="3639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4FB844-ED40-04B6-2570-6A6A5FC508F7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837449" y="2874851"/>
            <a:ext cx="282292" cy="17823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EE4A81-CBE7-29E1-D55D-49D1C7F44A49}"/>
              </a:ext>
            </a:extLst>
          </p:cNvPr>
          <p:cNvCxnSpPr>
            <a:cxnSpLocks/>
            <a:stCxn id="37" idx="9"/>
            <a:endCxn id="32" idx="1"/>
          </p:cNvCxnSpPr>
          <p:nvPr/>
        </p:nvCxnSpPr>
        <p:spPr>
          <a:xfrm flipV="1">
            <a:off x="5835123" y="3373558"/>
            <a:ext cx="349096" cy="52235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A328CA-E4E2-4B43-F8E3-AA18DEA0BC96}"/>
              </a:ext>
            </a:extLst>
          </p:cNvPr>
          <p:cNvCxnSpPr>
            <a:cxnSpLocks/>
            <a:stCxn id="38" idx="9"/>
            <a:endCxn id="33" idx="1"/>
          </p:cNvCxnSpPr>
          <p:nvPr/>
        </p:nvCxnSpPr>
        <p:spPr>
          <a:xfrm flipV="1">
            <a:off x="5834760" y="4244395"/>
            <a:ext cx="349459" cy="93549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EDF4FFC-737C-903D-2C61-349F07E7ECE7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>
            <a:off x="7440827" y="4422633"/>
            <a:ext cx="20549" cy="51858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1EEA6A-4597-5BA2-8BCA-B696A5EAB575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697435" y="4244395"/>
            <a:ext cx="389875" cy="875057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2AFA939-04F6-F92A-F820-A6CDEF64D2C6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632959" y="3373558"/>
            <a:ext cx="426376" cy="1632160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3B243B4-D5B2-DC11-F953-D169B494B3CC}"/>
              </a:ext>
            </a:extLst>
          </p:cNvPr>
          <p:cNvCxnSpPr>
            <a:cxnSpLocks/>
            <a:stCxn id="31" idx="3"/>
            <a:endCxn id="44" idx="1"/>
          </p:cNvCxnSpPr>
          <p:nvPr/>
        </p:nvCxnSpPr>
        <p:spPr>
          <a:xfrm>
            <a:off x="8632958" y="2874851"/>
            <a:ext cx="502241" cy="2278853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98F13EE-CB94-EC0B-53B5-C991F40723BA}"/>
              </a:ext>
            </a:extLst>
          </p:cNvPr>
          <p:cNvCxnSpPr>
            <a:cxnSpLocks/>
            <a:stCxn id="46" idx="4"/>
            <a:endCxn id="44" idx="1"/>
          </p:cNvCxnSpPr>
          <p:nvPr/>
        </p:nvCxnSpPr>
        <p:spPr>
          <a:xfrm flipV="1">
            <a:off x="8717984" y="5153704"/>
            <a:ext cx="417215" cy="5844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E8CD1AA-1D45-2E81-7D69-E9BD754201B4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>
            <a:off x="8632958" y="2874851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E50A4B-8F47-1E9B-39C3-072AE216BA27}"/>
              </a:ext>
            </a:extLst>
          </p:cNvPr>
          <p:cNvCxnSpPr>
            <a:cxnSpLocks/>
          </p:cNvCxnSpPr>
          <p:nvPr/>
        </p:nvCxnSpPr>
        <p:spPr>
          <a:xfrm>
            <a:off x="8632957" y="3373557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655501-AD19-9833-7201-58FAD6968082}"/>
              </a:ext>
            </a:extLst>
          </p:cNvPr>
          <p:cNvCxnSpPr>
            <a:cxnSpLocks/>
          </p:cNvCxnSpPr>
          <p:nvPr/>
        </p:nvCxnSpPr>
        <p:spPr>
          <a:xfrm>
            <a:off x="8677121" y="4277288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3404CD1-9C27-EDB9-2329-5EF91AF8AE6E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10066121" y="4422633"/>
            <a:ext cx="3303" cy="3002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687BF4D-0707-985D-0247-8911C6CD9336}"/>
              </a:ext>
            </a:extLst>
          </p:cNvPr>
          <p:cNvSpPr txBox="1">
            <a:spLocks/>
          </p:cNvSpPr>
          <p:nvPr/>
        </p:nvSpPr>
        <p:spPr>
          <a:xfrm>
            <a:off x="427654" y="1671281"/>
            <a:ext cx="3768035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Streams can be filtered and sampled near the source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D32634-28A6-85EC-0932-3F091D114DDE}"/>
              </a:ext>
            </a:extLst>
          </p:cNvPr>
          <p:cNvSpPr txBox="1">
            <a:spLocks/>
          </p:cNvSpPr>
          <p:nvPr/>
        </p:nvSpPr>
        <p:spPr>
          <a:xfrm>
            <a:off x="1540950" y="5827194"/>
            <a:ext cx="3768035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Minimum (filtered) data and analytics archived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93D8A0-B707-ED17-06A8-37109F5B55DE}"/>
              </a:ext>
            </a:extLst>
          </p:cNvPr>
          <p:cNvSpPr txBox="1">
            <a:spLocks/>
          </p:cNvSpPr>
          <p:nvPr/>
        </p:nvSpPr>
        <p:spPr>
          <a:xfrm>
            <a:off x="7051729" y="6107624"/>
            <a:ext cx="4370522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Filtered streams and sketches used as input to classical ML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1FDDEF-45D4-A1CC-0F3F-1508A39E9BA3}"/>
              </a:ext>
            </a:extLst>
          </p:cNvPr>
          <p:cNvCxnSpPr>
            <a:cxnSpLocks/>
          </p:cNvCxnSpPr>
          <p:nvPr/>
        </p:nvCxnSpPr>
        <p:spPr>
          <a:xfrm>
            <a:off x="2407403" y="2295711"/>
            <a:ext cx="460458" cy="328615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3DEFCC-5A7D-A134-E88A-93EDBFAA9CE1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5221521" y="5159548"/>
            <a:ext cx="983247" cy="776218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750C04-2EFD-14F6-9469-9C192060F4B7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9481399" y="5584527"/>
            <a:ext cx="588025" cy="582557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E60D200-A8A4-A7B5-FF6B-B63C497B21ED}"/>
              </a:ext>
            </a:extLst>
          </p:cNvPr>
          <p:cNvCxnSpPr>
            <a:cxnSpLocks/>
          </p:cNvCxnSpPr>
          <p:nvPr/>
        </p:nvCxnSpPr>
        <p:spPr>
          <a:xfrm flipH="1">
            <a:off x="7496124" y="2295711"/>
            <a:ext cx="1221860" cy="400901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2F86D8C-E4A1-0FE7-CC71-C5BCDE898394}"/>
              </a:ext>
            </a:extLst>
          </p:cNvPr>
          <p:cNvSpPr/>
          <p:nvPr/>
        </p:nvSpPr>
        <p:spPr>
          <a:xfrm>
            <a:off x="7496123" y="5661834"/>
            <a:ext cx="2043953" cy="356477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Server/Cloud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F1C2C0-68A7-40C1-938A-8BACDDDED0CF}"/>
              </a:ext>
            </a:extLst>
          </p:cNvPr>
          <p:cNvCxnSpPr>
            <a:cxnSpLocks/>
          </p:cNvCxnSpPr>
          <p:nvPr/>
        </p:nvCxnSpPr>
        <p:spPr>
          <a:xfrm flipH="1">
            <a:off x="8697435" y="2972635"/>
            <a:ext cx="434461" cy="200484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CC96DB-55AC-CD18-65DD-E1D12D8A128F}"/>
              </a:ext>
            </a:extLst>
          </p:cNvPr>
          <p:cNvCxnSpPr>
            <a:cxnSpLocks/>
          </p:cNvCxnSpPr>
          <p:nvPr/>
        </p:nvCxnSpPr>
        <p:spPr>
          <a:xfrm flipH="1">
            <a:off x="8717984" y="3551796"/>
            <a:ext cx="502216" cy="1425681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C4BEE90-4F8E-6F71-1223-A54C51B8B79C}"/>
              </a:ext>
            </a:extLst>
          </p:cNvPr>
          <p:cNvCxnSpPr>
            <a:cxnSpLocks/>
          </p:cNvCxnSpPr>
          <p:nvPr/>
        </p:nvCxnSpPr>
        <p:spPr>
          <a:xfrm flipH="1">
            <a:off x="8717984" y="4422633"/>
            <a:ext cx="502216" cy="518581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6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" grpId="0" animBg="1"/>
      <p:bldP spid="5" grpId="0" animBg="1"/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/>
      <p:bldP spid="31" grpId="0" animBg="1"/>
      <p:bldP spid="32" grpId="0" animBg="1"/>
      <p:bldP spid="33" grpId="0" animBg="1"/>
      <p:bldP spid="34" grpId="0"/>
      <p:bldP spid="36" grpId="0" animBg="1"/>
      <p:bldP spid="37" grpId="0" animBg="1"/>
      <p:bldP spid="38" grpId="0" animBg="1"/>
      <p:bldP spid="39" grpId="0"/>
      <p:bldP spid="40" grpId="0" animBg="1"/>
      <p:bldP spid="42" grpId="0" animBg="1"/>
      <p:bldP spid="43" grpId="0" animBg="1"/>
      <p:bldP spid="44" grpId="0" animBg="1"/>
      <p:bldP spid="45" grpId="0"/>
      <p:bldP spid="46" grpId="0" animBg="1"/>
      <p:bldP spid="2" grpId="0"/>
      <p:bldP spid="9" grpId="0"/>
      <p:bldP spid="10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37D8-D9D7-CAF2-C7D0-710F2C88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Study 1</a:t>
            </a:r>
          </a:p>
        </p:txBody>
      </p:sp>
    </p:spTree>
    <p:extLst>
      <p:ext uri="{BB962C8B-B14F-4D97-AF65-F5344CB8AC3E}">
        <p14:creationId xmlns:p14="http://schemas.microsoft.com/office/powerpoint/2010/main" val="3254235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Goal: terminate calls from fraudulent accounts in real-time</a:t>
            </a:r>
          </a:p>
          <a:p>
            <a:r>
              <a:rPr lang="en-US" dirty="0"/>
              <a:t>Features  </a:t>
            </a:r>
          </a:p>
          <a:p>
            <a:pPr lvl="1"/>
            <a:r>
              <a:rPr lang="en-US" dirty="0"/>
              <a:t>Call history </a:t>
            </a:r>
          </a:p>
          <a:p>
            <a:pPr lvl="1"/>
            <a:r>
              <a:rPr lang="en-US" dirty="0"/>
              <a:t>Phone characteristics</a:t>
            </a:r>
          </a:p>
          <a:p>
            <a:pPr lvl="1"/>
            <a:r>
              <a:rPr lang="en-US" dirty="0"/>
              <a:t>Payment history  </a:t>
            </a:r>
          </a:p>
          <a:p>
            <a:pPr lvl="1"/>
            <a:r>
              <a:rPr lang="en-US" dirty="0"/>
              <a:t>Account types; individual, family, small business, corporate….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Fraud detection algorithm</a:t>
            </a:r>
          </a:p>
          <a:p>
            <a:pPr lvl="1"/>
            <a:r>
              <a:rPr lang="en-US" dirty="0"/>
              <a:t>Train in batch</a:t>
            </a:r>
          </a:p>
          <a:p>
            <a:pPr lvl="1"/>
            <a:r>
              <a:rPr lang="en-US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Model training</a:t>
            </a:r>
          </a:p>
          <a:p>
            <a:r>
              <a:rPr lang="en-US" dirty="0"/>
              <a:t>Ground truth is not known for 90-120 days  </a:t>
            </a:r>
          </a:p>
          <a:p>
            <a:pPr lvl="1"/>
            <a:r>
              <a:rPr lang="en-US" dirty="0"/>
              <a:t>Must use delayed training data</a:t>
            </a:r>
          </a:p>
          <a:p>
            <a:r>
              <a:rPr lang="en-US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Scaling </a:t>
            </a:r>
          </a:p>
          <a:p>
            <a:r>
              <a:rPr lang="en-US" dirty="0"/>
              <a:t>Training performed in batch – not time critical   </a:t>
            </a:r>
          </a:p>
          <a:p>
            <a:pPr lvl="1"/>
            <a:r>
              <a:rPr lang="en-US" dirty="0"/>
              <a:t>Data size often larger than core memory</a:t>
            </a:r>
          </a:p>
          <a:p>
            <a:r>
              <a:rPr lang="en-US" dirty="0"/>
              <a:t>Realtime fraud detection   </a:t>
            </a:r>
          </a:p>
          <a:p>
            <a:pPr lvl="1"/>
            <a:r>
              <a:rPr lang="en-US" dirty="0"/>
              <a:t>Move processing to edge – intercept communication between switch and billing system  </a:t>
            </a:r>
          </a:p>
          <a:p>
            <a:pPr lvl="1"/>
            <a:r>
              <a:rPr lang="en-US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EF84-B806-8957-0755-373D1D3B1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Sampling and Filtering</a:t>
            </a:r>
          </a:p>
        </p:txBody>
      </p:sp>
    </p:spTree>
    <p:extLst>
      <p:ext uri="{BB962C8B-B14F-4D97-AF65-F5344CB8AC3E}">
        <p14:creationId xmlns:p14="http://schemas.microsoft.com/office/powerpoint/2010/main" val="1307330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12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Memory requirements for stream analytics     </a:t>
            </a:r>
            <a:endParaRPr lang="en-US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infinite streams will fill any disk array!  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b="1" dirty="0"/>
              <a:t>Delta coding</a:t>
            </a:r>
            <a:r>
              <a:rPr lang="en-US" dirty="0"/>
              <a:t>: Only update when there is substantial change  </a:t>
            </a:r>
          </a:p>
          <a:p>
            <a:pPr lvl="1"/>
            <a:r>
              <a:rPr lang="en-US" b="1" dirty="0"/>
              <a:t>Moving window</a:t>
            </a:r>
            <a:r>
              <a:rPr lang="en-US" dirty="0"/>
              <a:t>: Compute statistic for each window position </a:t>
            </a:r>
          </a:p>
          <a:p>
            <a:pPr lvl="1"/>
            <a:r>
              <a:rPr lang="en-US" b="1" dirty="0"/>
              <a:t>Decay window</a:t>
            </a:r>
            <a:r>
              <a:rPr lang="en-US" dirty="0"/>
              <a:t>: compute statistic down-weighting older event values</a:t>
            </a:r>
          </a:p>
          <a:p>
            <a:pPr lvl="1"/>
            <a:r>
              <a:rPr lang="en-US" b="1" dirty="0"/>
              <a:t>Reservoir sampling</a:t>
            </a:r>
            <a:r>
              <a:rPr lang="en-US" dirty="0"/>
              <a:t>: compute statistic from a random sample of the stream </a:t>
            </a:r>
          </a:p>
          <a:p>
            <a:pPr lvl="1"/>
            <a:r>
              <a:rPr lang="en-US" b="1" dirty="0"/>
              <a:t>Bloom filter</a:t>
            </a:r>
            <a:r>
              <a:rPr lang="en-US" dirty="0"/>
              <a:t>: uses hash to represent occurrence of events</a:t>
            </a:r>
          </a:p>
          <a:p>
            <a:pPr lvl="1"/>
            <a:r>
              <a:rPr lang="en-US" b="1" dirty="0"/>
              <a:t>Probabilistic sketch algorithms</a:t>
            </a:r>
            <a:r>
              <a:rPr lang="en-US" dirty="0"/>
              <a:t>: use hashes to approximate counts, cardinality, quantiles, etc.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54220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Are analytics always computed in batch?   </a:t>
            </a:r>
            <a:endParaRPr lang="en-US" sz="3000" b="1" dirty="0"/>
          </a:p>
          <a:p>
            <a:r>
              <a:rPr lang="en-US" sz="3000" dirty="0"/>
              <a:t>No!    </a:t>
            </a:r>
          </a:p>
          <a:p>
            <a:r>
              <a:rPr lang="en-US" sz="3000" dirty="0"/>
              <a:t>Data often arrives in </a:t>
            </a:r>
            <a:r>
              <a:rPr lang="en-US" sz="3000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click streams and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Internet packet streams for cybersecurity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sz="3000" dirty="0"/>
              <a:t>Analytics must be updated as data samples arrives</a:t>
            </a:r>
          </a:p>
          <a:p>
            <a:r>
              <a:rPr lang="en-US" sz="3000" dirty="0"/>
              <a:t>We call these </a:t>
            </a:r>
            <a:r>
              <a:rPr lang="en-US" sz="3000" b="1" dirty="0"/>
              <a:t>online analytic algorithms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Delta coding only transmits and processes values with significant differences </a:t>
            </a:r>
          </a:p>
          <a:p>
            <a:r>
              <a:rPr lang="en-US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Delta coding moves filtering and initial processing to periphery of network</a:t>
            </a:r>
          </a:p>
          <a:p>
            <a:r>
              <a:rPr lang="en-US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Can reduce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samples in a window </a:t>
            </a:r>
          </a:p>
          <a:p>
            <a:r>
              <a:rPr lang="en-US" dirty="0"/>
              <a:t>Move window by a stride, number of samples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observations to the end of window</a:t>
            </a:r>
          </a:p>
          <a:p>
            <a:pPr lvl="1"/>
            <a:r>
              <a:rPr lang="en-US" dirty="0"/>
              <a:t>Remove old observations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Algorithm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 and store summary statistics from moving window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Exponential decay </a:t>
            </a:r>
            <a:endParaRPr lang="en-US" b="1" dirty="0"/>
          </a:p>
          <a:p>
            <a:r>
              <a:rPr lang="en-US" dirty="0"/>
              <a:t>Moving window updates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observations!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Family of exponential smoothing algorithms</a:t>
            </a:r>
            <a:endParaRPr lang="en-US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C5BB9-657A-C9EC-F92E-391283A8F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E2A7-82F7-8BA8-21F5-5322A8D71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3961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Are analytics always computed in batch?   </a:t>
            </a:r>
            <a:endParaRPr lang="en-US" sz="3000" b="1" dirty="0"/>
          </a:p>
          <a:p>
            <a:r>
              <a:rPr lang="en-US" sz="3000" dirty="0"/>
              <a:t>No!    </a:t>
            </a:r>
          </a:p>
          <a:p>
            <a:r>
              <a:rPr lang="en-US" sz="3000" dirty="0"/>
              <a:t>Data often arrives in </a:t>
            </a:r>
            <a:r>
              <a:rPr lang="en-US" sz="3000" b="1" dirty="0"/>
              <a:t>streams   </a:t>
            </a:r>
          </a:p>
          <a:p>
            <a:pPr lvl="1"/>
            <a:r>
              <a:rPr lang="en-US" dirty="0"/>
              <a:t>IOT/Sensor data – many applications, e.g. anomaly detection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click streams and purchases  </a:t>
            </a:r>
          </a:p>
          <a:p>
            <a:pPr lvl="1"/>
            <a:r>
              <a:rPr lang="en-US" dirty="0"/>
              <a:t>Network and data center monitoring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Internet packet streams for cybersecurity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sz="3000" dirty="0"/>
              <a:t>Analytics must be updated as data samples arrives</a:t>
            </a:r>
          </a:p>
          <a:p>
            <a:r>
              <a:rPr lang="en-US" sz="3000" dirty="0"/>
              <a:t>We call these </a:t>
            </a:r>
            <a:r>
              <a:rPr lang="en-US" sz="3000" b="1" dirty="0"/>
              <a:t>online analytic algorithms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138625-1FD8-B51B-C429-CD62A140B38A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02136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D3837-985B-A320-3040-762131EE6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A2FC9-23BB-9475-6ACE-7E252670F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3142152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25A34-09D0-9863-8B8E-2A7877E4E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8D6D-C896-057F-1876-31F8FE480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3001"/>
            <a:ext cx="10515600" cy="5448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How can we randomly sample from infinite streams to compute an analytic?    </a:t>
            </a:r>
          </a:p>
          <a:p>
            <a:r>
              <a:rPr lang="en-US" dirty="0"/>
              <a:t>Why do we need random samples or </a:t>
            </a:r>
            <a:r>
              <a:rPr lang="en-US" b="1" dirty="0"/>
              <a:t>probabilistic sampling algorithms</a:t>
            </a:r>
            <a:r>
              <a:rPr lang="en-US" dirty="0"/>
              <a:t>? </a:t>
            </a:r>
          </a:p>
          <a:p>
            <a:r>
              <a:rPr lang="en-US" dirty="0"/>
              <a:t>Moving window samples only hold information for a finite time </a:t>
            </a:r>
          </a:p>
          <a:p>
            <a:pPr lvl="1"/>
            <a:r>
              <a:rPr lang="en-US" dirty="0"/>
              <a:t>Loose history  </a:t>
            </a:r>
          </a:p>
          <a:p>
            <a:r>
              <a:rPr lang="en-US" dirty="0"/>
              <a:t>Exponential smoothing methods only works for certain statistics  </a:t>
            </a:r>
          </a:p>
          <a:p>
            <a:pPr lvl="1"/>
            <a:r>
              <a:rPr lang="en-US" dirty="0"/>
              <a:t>We cannot derive closed form recursions for many statistics, e.g. median   </a:t>
            </a:r>
          </a:p>
          <a:p>
            <a:r>
              <a:rPr lang="en-US" dirty="0"/>
              <a:t>Idea, use a random sample of the observations   </a:t>
            </a:r>
          </a:p>
          <a:p>
            <a:pPr lvl="1"/>
            <a:r>
              <a:rPr lang="en-US" dirty="0"/>
              <a:t>A random sample is representative of the full stream</a:t>
            </a:r>
          </a:p>
          <a:p>
            <a:pPr lvl="1"/>
            <a:r>
              <a:rPr lang="en-US" dirty="0"/>
              <a:t>Must updated random sample as new observations arrive</a:t>
            </a:r>
          </a:p>
          <a:p>
            <a:pPr lvl="1"/>
            <a:r>
              <a:rPr lang="en-US" dirty="0"/>
              <a:t>The stream has infinite length</a:t>
            </a:r>
          </a:p>
          <a:p>
            <a:pPr marL="0" indent="0">
              <a:buNone/>
            </a:pPr>
            <a:r>
              <a:rPr lang="en-US" sz="2000" i="1" dirty="0"/>
              <a:t>Note: Reservoir sampling is implemented in the </a:t>
            </a:r>
            <a:r>
              <a:rPr lang="en-US" sz="2000" i="1" dirty="0">
                <a:hlinkClick r:id="rId2"/>
              </a:rPr>
              <a:t>Apache </a:t>
            </a:r>
            <a:r>
              <a:rPr lang="en-US" sz="2000" i="1" dirty="0" err="1">
                <a:hlinkClick r:id="rId2"/>
              </a:rPr>
              <a:t>DataSketches</a:t>
            </a:r>
            <a:r>
              <a:rPr lang="en-US" sz="2000" i="1" dirty="0">
                <a:hlinkClick r:id="rId2"/>
              </a:rPr>
              <a:t> package </a:t>
            </a:r>
            <a:endParaRPr lang="en-US" sz="2000" i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29D0E8-589E-DBAF-C137-3E98400762B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41310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F6DA2-7018-3355-EDD0-6051A0CC9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11E44-AA94-5A14-44CB-A8FA2A74C8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 to compute an analytic?    </a:t>
                </a:r>
              </a:p>
              <a:p>
                <a:r>
                  <a:rPr lang="en-US" dirty="0"/>
                  <a:t>Could we Poisson sample from the stream? </a:t>
                </a:r>
              </a:p>
              <a:p>
                <a:r>
                  <a:rPr lang="en-US" dirty="0"/>
                  <a:t>Consider the required memory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, the sampling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number of sample seen from the stream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size of the Poisson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memory required for a Poisson sample is </a:t>
                </a:r>
                <a:r>
                  <a:rPr lang="en-US" b="1" dirty="0"/>
                  <a:t>unbounded for an infinite stream!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11E44-AA94-5A14-44CB-A8FA2A74C8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0F111B46-A4F4-7899-E8FF-1492C12715B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58054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BE7E5-D8F8-29D4-50B2-123A6858F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The reservoir sampling algorithm maintains a random sample </a:t>
                </a:r>
                <a:r>
                  <a:rPr lang="en-US" b="1" dirty="0"/>
                  <a:t>within fixed memory</a:t>
                </a:r>
              </a:p>
              <a:p>
                <a:r>
                  <a:rPr lang="en-US" dirty="0"/>
                  <a:t>Reservoir sampling is massively scalable for large number of streams</a:t>
                </a:r>
              </a:p>
              <a:p>
                <a:r>
                  <a:rPr lang="en-US" dirty="0"/>
                  <a:t>Apply sampling with fixed reservoir length,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Define reservoir,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Random sample </a:t>
                </a:r>
                <a:r>
                  <a:rPr lang="en-US" i="1" dirty="0"/>
                  <a:t>n</a:t>
                </a:r>
                <a:r>
                  <a:rPr lang="en-US" dirty="0"/>
                  <a:t>th observation </a:t>
                </a:r>
              </a:p>
              <a:p>
                <a:pPr marL="914400" lvl="2" indent="0">
                  <a:buNone/>
                </a:pPr>
                <a:r>
                  <a:rPr lang="en-US" dirty="0"/>
                  <a:t>draw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marL="914400" lvl="2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Repeat step 2 indefinitely for each new observation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Find details for reservoir sampling in </a:t>
                </a:r>
                <a:r>
                  <a:rPr lang="en-US" dirty="0">
                    <a:hlinkClick r:id="rId2"/>
                  </a:rPr>
                  <a:t>Algorithms and Structures for Massive Data Sets, </a:t>
                </a:r>
                <a:r>
                  <a:rPr lang="en-US" dirty="0" err="1">
                    <a:hlinkClick r:id="rId2"/>
                  </a:rPr>
                  <a:t>Medjodovic</a:t>
                </a:r>
                <a:r>
                  <a:rPr lang="en-US" dirty="0">
                    <a:hlinkClick r:id="rId2"/>
                  </a:rPr>
                  <a:t>, et al., 2022, Manning</a:t>
                </a:r>
                <a:r>
                  <a:rPr lang="en-US" dirty="0"/>
                  <a:t>  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3"/>
                <a:stretch>
                  <a:fillRect l="-1217" t="-1904" b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BC0191A-EC6B-467A-4BD5-3EEECD14F2B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01417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2B159-F634-7F0E-2C68-E0B921B2D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Why does reservoir sampling algorithm produce a random sample?   </a:t>
                </a:r>
              </a:p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samples are included in the reservoir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added to the reservoir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resides in the reservoir just before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is replaced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still in the reservoir after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probability of including a new sample is the same as the probability of retaining that sample when a new sample arrives, e.g. random sampling!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043" t="-1792" r="-116" b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81022D6F-3193-3ECF-F840-DF813D9DE99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80362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4D776-E7E8-2269-454F-ECD4B8847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7AC4AC-0E58-CD34-15F6-EFB09EAFEF43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234D6-3429-19CF-D83D-7A71768A1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599" y="614629"/>
            <a:ext cx="3591426" cy="310558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BD6D28-1CE2-DEEE-20F3-772692DC8AD3}"/>
              </a:ext>
            </a:extLst>
          </p:cNvPr>
          <p:cNvSpPr txBox="1">
            <a:spLocks/>
          </p:cNvSpPr>
          <p:nvPr/>
        </p:nvSpPr>
        <p:spPr>
          <a:xfrm>
            <a:off x="787264" y="2102631"/>
            <a:ext cx="6606174" cy="381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Compare reservoir sampling to Poisson sampling    </a:t>
            </a:r>
          </a:p>
          <a:p>
            <a:r>
              <a:rPr lang="en-US" sz="2400" dirty="0"/>
              <a:t>A Poisson sample grows linearly, whereas the reservoir sample is constant</a:t>
            </a:r>
          </a:p>
          <a:p>
            <a:r>
              <a:rPr lang="en-US" sz="2400" dirty="0"/>
              <a:t>The probability of a sample residing in a Poisson sample is constant, whereas the  probability declines for reservoir sampling   </a:t>
            </a:r>
          </a:p>
          <a:p>
            <a:endParaRPr lang="en-US" sz="2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8BF40B-1E30-7A3A-9025-F1E825ECE14E}"/>
              </a:ext>
            </a:extLst>
          </p:cNvPr>
          <p:cNvCxnSpPr/>
          <p:nvPr/>
        </p:nvCxnSpPr>
        <p:spPr>
          <a:xfrm flipV="1">
            <a:off x="6767538" y="2704081"/>
            <a:ext cx="1378935" cy="572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F7E5D-B997-1F69-F474-51730F40DE06}"/>
              </a:ext>
            </a:extLst>
          </p:cNvPr>
          <p:cNvCxnSpPr>
            <a:cxnSpLocks/>
          </p:cNvCxnSpPr>
          <p:nvPr/>
        </p:nvCxnSpPr>
        <p:spPr>
          <a:xfrm>
            <a:off x="6875114" y="4303059"/>
            <a:ext cx="1188069" cy="611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7006358-7A7B-88C9-1E21-8211D8755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883" y="3720212"/>
            <a:ext cx="3534268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7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7A012-CF26-CB0B-B0C0-00CA15677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The simple algorithm requires generating a random integer for each arriving sample   </a:t>
                </a:r>
              </a:p>
              <a:p>
                <a:pPr lvl="1"/>
                <a:r>
                  <a:rPr lang="en-US" dirty="0"/>
                  <a:t>Random number generation is computationally intensive   </a:t>
                </a:r>
              </a:p>
              <a:p>
                <a:pPr lvl="1"/>
                <a:r>
                  <a:rPr lang="en-US" dirty="0"/>
                  <a:t>Computational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 arrivals 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ADEB1F33-F9C7-CEE6-290E-4B3E24E0CCC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334213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03B4B-DD1E-A67E-CBA9-34A33CBDC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Consider a uniformly distributed 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indices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values,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are uniformly distributed random numbers, with the largest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a new random sample arrives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maintaining the set as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random values </a:t>
                </a:r>
              </a:p>
              <a:p>
                <a:r>
                  <a:rPr lang="en-US" dirty="0"/>
                  <a:t>We can avoid testing each new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dirty="0"/>
                  <a:t>,… if we take draws from a </a:t>
                </a:r>
                <a:r>
                  <a:rPr lang="en-US" b="1" dirty="0"/>
                  <a:t>geometric distribution </a:t>
                </a:r>
                <a:r>
                  <a:rPr lang="en-US" dirty="0"/>
                  <a:t>of the interval,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, until the next accepted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since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5CA1E99-E416-A055-7BD8-3DA8B33F291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6051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728E8-4C5F-CE4C-1035-20A2CC59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Geometric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First take a random draw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𝑈𝑛𝑖𝑓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draw an index for the next sample to include in the reservoir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𝑛𝑒𝑥𝑡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𝑈𝑛𝑖𝑓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Draw a random index from the reservoir to determine which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, to replace,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three random draws need only be done when a sample is </a:t>
                </a:r>
                <a:r>
                  <a:rPr lang="en-US" b="1" dirty="0"/>
                  <a:t>accepted</a:t>
                </a:r>
                <a:r>
                  <a:rPr lang="en-US" dirty="0"/>
                  <a:t> into the reservoir</a:t>
                </a:r>
              </a:p>
              <a:p>
                <a:pPr lvl="1"/>
                <a:r>
                  <a:rPr lang="en-US" dirty="0"/>
                  <a:t>Computational complexity is 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928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165DAAEA-C9FF-6AD5-5C04-B414ABDEEB3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72980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38E46-6DA7-5973-6D5F-F08C23232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82F9-095B-074B-E20C-5B02CD5A4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3" y="1735893"/>
            <a:ext cx="2692263" cy="4855407"/>
          </a:xfrm>
        </p:spPr>
        <p:txBody>
          <a:bodyPr>
            <a:normAutofit/>
          </a:bodyPr>
          <a:lstStyle/>
          <a:p>
            <a:r>
              <a:rPr lang="en-US" dirty="0"/>
              <a:t>Take an initial random draw</a:t>
            </a:r>
          </a:p>
          <a:p>
            <a:r>
              <a:rPr lang="en-US" dirty="0"/>
              <a:t>Compute index of next sample to expect</a:t>
            </a:r>
          </a:p>
          <a:p>
            <a:r>
              <a:rPr lang="en-US" dirty="0"/>
              <a:t>Add sample to random location in reservoir buffer</a:t>
            </a:r>
          </a:p>
          <a:p>
            <a:r>
              <a:rPr lang="en-US" dirty="0"/>
              <a:t>Update random value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0D59AB-D34D-218F-6EA3-E2E64FCCEF4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C47AE66-7C97-801C-417A-BF719471842B}"/>
              </a:ext>
            </a:extLst>
          </p:cNvPr>
          <p:cNvSpPr txBox="1">
            <a:spLocks/>
          </p:cNvSpPr>
          <p:nvPr/>
        </p:nvSpPr>
        <p:spPr>
          <a:xfrm>
            <a:off x="750183" y="1101004"/>
            <a:ext cx="11181841" cy="4478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How can we scale reservoir sampling?  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715753-ABAE-FC1B-108B-57FF26E768FC}"/>
              </a:ext>
            </a:extLst>
          </p:cNvPr>
          <p:cNvSpPr txBox="1">
            <a:spLocks/>
          </p:cNvSpPr>
          <p:nvPr/>
        </p:nvSpPr>
        <p:spPr>
          <a:xfrm>
            <a:off x="4151475" y="1662547"/>
            <a:ext cx="7911760" cy="5060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W = </a:t>
            </a:r>
            <a:r>
              <a:rPr lang="en-US" sz="2600" dirty="0" err="1"/>
              <a:t>math.exp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())/k)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## Loop over the </a:t>
            </a:r>
            <a:r>
              <a:rPr lang="en-US" sz="2600" dirty="0" err="1"/>
              <a:t>remianing</a:t>
            </a:r>
            <a:r>
              <a:rPr lang="en-US" sz="2600" dirty="0"/>
              <a:t> samples in the stream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while </a:t>
            </a:r>
            <a:r>
              <a:rPr lang="en-US" sz="2600" dirty="0" err="1"/>
              <a:t>i</a:t>
            </a:r>
            <a:r>
              <a:rPr lang="en-US" sz="2600" dirty="0"/>
              <a:t> &lt; n: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</a:t>
            </a:r>
            <a:r>
              <a:rPr lang="en-US" sz="2600" dirty="0" err="1"/>
              <a:t>i</a:t>
            </a:r>
            <a:r>
              <a:rPr lang="en-US" sz="2600" dirty="0"/>
              <a:t> = </a:t>
            </a:r>
            <a:r>
              <a:rPr lang="en-US" sz="2600" dirty="0" err="1"/>
              <a:t>i</a:t>
            </a:r>
            <a:r>
              <a:rPr lang="en-US" sz="2600" dirty="0"/>
              <a:t> + </a:t>
            </a:r>
            <a:r>
              <a:rPr lang="en-US" sz="2600" dirty="0" err="1"/>
              <a:t>math.floor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())/math.log(1 - W))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if </a:t>
            </a:r>
            <a:r>
              <a:rPr lang="en-US" sz="2600" dirty="0" err="1"/>
              <a:t>i</a:t>
            </a:r>
            <a:r>
              <a:rPr lang="en-US" sz="2600" dirty="0"/>
              <a:t> &lt; n: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</a:t>
            </a:r>
            <a:r>
              <a:rPr lang="en-US" sz="2600" dirty="0" err="1"/>
              <a:t>indx</a:t>
            </a:r>
            <a:r>
              <a:rPr lang="en-US" sz="2600" dirty="0"/>
              <a:t> = </a:t>
            </a:r>
            <a:r>
              <a:rPr lang="en-US" sz="2600" dirty="0" err="1"/>
              <a:t>random.randint</a:t>
            </a:r>
            <a:r>
              <a:rPr lang="en-US" sz="2600" dirty="0"/>
              <a:t>(1, k) -1 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</a:t>
            </a:r>
            <a:r>
              <a:rPr lang="en-US" sz="2600" dirty="0" err="1"/>
              <a:t>reservoir_buffer</a:t>
            </a:r>
            <a:r>
              <a:rPr lang="en-US" sz="2600" dirty="0"/>
              <a:t>[</a:t>
            </a:r>
            <a:r>
              <a:rPr lang="en-US" sz="2600" dirty="0" err="1"/>
              <a:t>indx</a:t>
            </a:r>
            <a:r>
              <a:rPr lang="en-US" sz="2600" dirty="0"/>
              <a:t>] = stream[</a:t>
            </a:r>
            <a:r>
              <a:rPr lang="en-US" sz="2600" dirty="0" err="1"/>
              <a:t>i</a:t>
            </a:r>
            <a:r>
              <a:rPr lang="en-US" sz="2600" dirty="0"/>
              <a:t>]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 W = W * </a:t>
            </a:r>
            <a:r>
              <a:rPr lang="en-US" sz="2600" dirty="0" err="1"/>
              <a:t>math.exp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())/k)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8B29A3-F261-6616-2B77-6E95DDF4F231}"/>
              </a:ext>
            </a:extLst>
          </p:cNvPr>
          <p:cNvCxnSpPr/>
          <p:nvPr/>
        </p:nvCxnSpPr>
        <p:spPr>
          <a:xfrm flipV="1">
            <a:off x="3080599" y="1907037"/>
            <a:ext cx="1070876" cy="229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0A8C5A-155F-4EB5-0EE6-B8A3400BA3B7}"/>
              </a:ext>
            </a:extLst>
          </p:cNvPr>
          <p:cNvCxnSpPr>
            <a:cxnSpLocks/>
          </p:cNvCxnSpPr>
          <p:nvPr/>
        </p:nvCxnSpPr>
        <p:spPr>
          <a:xfrm flipV="1">
            <a:off x="3314007" y="3225338"/>
            <a:ext cx="908858" cy="66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3FA9B3-C0DC-A747-5820-00567FFC22A8}"/>
              </a:ext>
            </a:extLst>
          </p:cNvPr>
          <p:cNvCxnSpPr>
            <a:cxnSpLocks/>
          </p:cNvCxnSpPr>
          <p:nvPr/>
        </p:nvCxnSpPr>
        <p:spPr>
          <a:xfrm flipV="1">
            <a:off x="2715491" y="4508432"/>
            <a:ext cx="1964085" cy="174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BFED9F-FB06-8761-1ED2-CB393AE88153}"/>
              </a:ext>
            </a:extLst>
          </p:cNvPr>
          <p:cNvCxnSpPr>
            <a:cxnSpLocks/>
          </p:cNvCxnSpPr>
          <p:nvPr/>
        </p:nvCxnSpPr>
        <p:spPr>
          <a:xfrm flipV="1">
            <a:off x="3424844" y="5007196"/>
            <a:ext cx="1484555" cy="80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6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84E7B-58C6-2524-FED0-02D4C2999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4B34-96A4-9D43-4C47-88522BB81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 we always apply online analytics to real-time data?   </a:t>
            </a:r>
            <a:endParaRPr lang="en-US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We can use these algorithms for analytics on beyond core memory size</a:t>
            </a:r>
          </a:p>
          <a:p>
            <a:r>
              <a:rPr lang="en-US" dirty="0"/>
              <a:t>Data is processed in ‘chunks’  </a:t>
            </a:r>
          </a:p>
          <a:p>
            <a:pPr lvl="1"/>
            <a:r>
              <a:rPr lang="en-US" dirty="0"/>
              <a:t>Example, read files one or a few lines at a time </a:t>
            </a:r>
          </a:p>
          <a:p>
            <a:pPr lvl="1"/>
            <a:r>
              <a:rPr lang="en-US" dirty="0"/>
              <a:t>Example, use a series of limited data base queries </a:t>
            </a:r>
          </a:p>
          <a:p>
            <a:r>
              <a:rPr lang="en-US" dirty="0"/>
              <a:t>Analytics updated for each chuck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BE5BEF-12CD-C3DA-4799-663F58D1EE7D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77664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7B91D-A415-5792-855E-06CC3401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A2D-5230-DA9A-25FA-B5E69536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00381"/>
            <a:ext cx="10515600" cy="555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evaluate the effect of filtering and decimation of time series? </a:t>
            </a:r>
          </a:p>
          <a:p>
            <a:r>
              <a:rPr lang="en-US" dirty="0"/>
              <a:t>Evaluated the differences between original series and the filtered/decimated series  </a:t>
            </a:r>
          </a:p>
          <a:p>
            <a:r>
              <a:rPr lang="en-US" dirty="0"/>
              <a:t>What does the difference series look like  </a:t>
            </a:r>
          </a:p>
          <a:p>
            <a:pPr lvl="1"/>
            <a:r>
              <a:rPr lang="en-US" dirty="0"/>
              <a:t>How does the magnitude of the errors compare to original values?  </a:t>
            </a:r>
          </a:p>
          <a:p>
            <a:pPr lvl="1"/>
            <a:r>
              <a:rPr lang="en-US" dirty="0"/>
              <a:t>Are the errors fairly uniformly distributed?   </a:t>
            </a:r>
          </a:p>
          <a:p>
            <a:r>
              <a:rPr lang="en-US" dirty="0"/>
              <a:t>Error metrics</a:t>
            </a:r>
          </a:p>
          <a:p>
            <a:pPr lvl="1"/>
            <a:r>
              <a:rPr lang="en-US" dirty="0"/>
              <a:t>RMSE  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/>
              <a:t>Max deviation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6E439-EF53-994E-9510-D7CDD6B5037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Evaluating Stream Filtering</a:t>
            </a:r>
          </a:p>
        </p:txBody>
      </p:sp>
    </p:spTree>
    <p:extLst>
      <p:ext uri="{BB962C8B-B14F-4D97-AF65-F5344CB8AC3E}">
        <p14:creationId xmlns:p14="http://schemas.microsoft.com/office/powerpoint/2010/main" val="211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82986-DD84-0A7E-C97A-7B899004D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73F5-9C84-DD36-420B-3526B5367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Discrete Streaming Events</a:t>
            </a:r>
          </a:p>
        </p:txBody>
      </p:sp>
    </p:spTree>
    <p:extLst>
      <p:ext uri="{BB962C8B-B14F-4D97-AF65-F5344CB8AC3E}">
        <p14:creationId xmlns:p14="http://schemas.microsoft.com/office/powerpoint/2010/main" val="2942788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Counts of Key-value lookups</a:t>
            </a:r>
          </a:p>
          <a:p>
            <a:r>
              <a:rPr lang="en-US" dirty="0"/>
              <a:t>Counts of IP address pairs in internet traffic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Vehicles 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94A83-9B70-C234-DC87-4E63A66AA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679190-61F1-C2FB-CC47-74902A30C25D}"/>
              </a:ext>
            </a:extLst>
          </p:cNvPr>
          <p:cNvSpPr txBox="1">
            <a:spLocks/>
          </p:cNvSpPr>
          <p:nvPr/>
        </p:nvSpPr>
        <p:spPr>
          <a:xfrm>
            <a:off x="5686426" y="1609470"/>
            <a:ext cx="6257924" cy="803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Further filtering, sampling and sketching performed as preprocessing for analytics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32C4DCF-C628-BC73-BC77-CA5F86DC172B}"/>
              </a:ext>
            </a:extLst>
          </p:cNvPr>
          <p:cNvSpPr/>
          <p:nvPr/>
        </p:nvSpPr>
        <p:spPr>
          <a:xfrm>
            <a:off x="5843954" y="2543312"/>
            <a:ext cx="5509846" cy="349347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91BCB-CCBB-D4C8-7E3E-66769A0A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11828522" cy="472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Event stream algorithms are both filters and analytics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3FB0F1-D082-B4BC-E48F-DF59A7CCD27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Volume Reduction and Streaming Analytics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9004E1FA-C9EC-9ED5-34B6-8AD2C830C08D}"/>
              </a:ext>
            </a:extLst>
          </p:cNvPr>
          <p:cNvSpPr/>
          <p:nvPr/>
        </p:nvSpPr>
        <p:spPr>
          <a:xfrm>
            <a:off x="256557" y="2634096"/>
            <a:ext cx="1799461" cy="677078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8F608DD3-04F7-5A5F-1DCC-7A22A0DDEBF6}"/>
              </a:ext>
            </a:extLst>
          </p:cNvPr>
          <p:cNvSpPr/>
          <p:nvPr/>
        </p:nvSpPr>
        <p:spPr>
          <a:xfrm>
            <a:off x="256556" y="3481389"/>
            <a:ext cx="1799461" cy="635095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6138E06F-B4BA-B824-9F92-5BC3DDF3F403}"/>
              </a:ext>
            </a:extLst>
          </p:cNvPr>
          <p:cNvSpPr/>
          <p:nvPr/>
        </p:nvSpPr>
        <p:spPr>
          <a:xfrm>
            <a:off x="227496" y="4694095"/>
            <a:ext cx="1799461" cy="694114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6D5264A-68F4-10AE-60D9-D8C1F850E5E4}"/>
                  </a:ext>
                </a:extLst>
              </p:cNvPr>
              <p:cNvSpPr txBox="1"/>
              <p:nvPr/>
            </p:nvSpPr>
            <p:spPr>
              <a:xfrm>
                <a:off x="885509" y="4059000"/>
                <a:ext cx="5099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154615-99F6-8289-543F-B05470A2B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09" y="4059000"/>
                <a:ext cx="50995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FF122301-7082-0EE8-2E9E-D02A5E822CB6}"/>
              </a:ext>
            </a:extLst>
          </p:cNvPr>
          <p:cNvSpPr/>
          <p:nvPr/>
        </p:nvSpPr>
        <p:spPr>
          <a:xfrm>
            <a:off x="2332892" y="2689851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6BAAC3-C331-E648-6F6A-F71842702B4E}"/>
              </a:ext>
            </a:extLst>
          </p:cNvPr>
          <p:cNvSpPr/>
          <p:nvPr/>
        </p:nvSpPr>
        <p:spPr>
          <a:xfrm>
            <a:off x="2291959" y="4766886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C69664-7DE2-332C-36E7-6A7C3CA08A7C}"/>
              </a:ext>
            </a:extLst>
          </p:cNvPr>
          <p:cNvSpPr/>
          <p:nvPr/>
        </p:nvSpPr>
        <p:spPr>
          <a:xfrm>
            <a:off x="2311672" y="3495161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563E6B9-CA39-FE2C-3C1E-360BA44E7B1A}"/>
                  </a:ext>
                </a:extLst>
              </p:cNvPr>
              <p:cNvSpPr txBox="1"/>
              <p:nvPr/>
            </p:nvSpPr>
            <p:spPr>
              <a:xfrm>
                <a:off x="2801110" y="4028191"/>
                <a:ext cx="5099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63C0B2A-FAAA-7283-9153-7EE44B280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110" y="4028191"/>
                <a:ext cx="50995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4CCC4547-536E-FBFC-5456-26D923CA937E}"/>
              </a:ext>
            </a:extLst>
          </p:cNvPr>
          <p:cNvSpPr/>
          <p:nvPr/>
        </p:nvSpPr>
        <p:spPr>
          <a:xfrm>
            <a:off x="6119741" y="2696612"/>
            <a:ext cx="2513217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FDA4DA-3150-2DCB-C97E-1A19BAD59C9B}"/>
              </a:ext>
            </a:extLst>
          </p:cNvPr>
          <p:cNvSpPr/>
          <p:nvPr/>
        </p:nvSpPr>
        <p:spPr>
          <a:xfrm>
            <a:off x="6184219" y="3195319"/>
            <a:ext cx="2448740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8D2837-E311-4A6C-4A4E-B5C90D411065}"/>
              </a:ext>
            </a:extLst>
          </p:cNvPr>
          <p:cNvSpPr/>
          <p:nvPr/>
        </p:nvSpPr>
        <p:spPr>
          <a:xfrm>
            <a:off x="6184219" y="4066156"/>
            <a:ext cx="2513216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0AD40E-87A9-7FF6-D14E-08122B2A4A7C}"/>
                  </a:ext>
                </a:extLst>
              </p:cNvPr>
              <p:cNvSpPr txBox="1"/>
              <p:nvPr/>
            </p:nvSpPr>
            <p:spPr>
              <a:xfrm>
                <a:off x="7209163" y="3369009"/>
                <a:ext cx="5099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B5C444-D8F2-B810-FE62-47D0C2A4F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163" y="3369009"/>
                <a:ext cx="50995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892B51E-FB68-290A-0155-34CC67833495}"/>
              </a:ext>
            </a:extLst>
          </p:cNvPr>
          <p:cNvSpPr/>
          <p:nvPr/>
        </p:nvSpPr>
        <p:spPr>
          <a:xfrm>
            <a:off x="3864162" y="2901147"/>
            <a:ext cx="1979791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64059C4-7C30-35C8-02B7-A8B1B72FC785}"/>
              </a:ext>
            </a:extLst>
          </p:cNvPr>
          <p:cNvSpPr/>
          <p:nvPr/>
        </p:nvSpPr>
        <p:spPr>
          <a:xfrm>
            <a:off x="3821722" y="3693497"/>
            <a:ext cx="2035067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9F76824-595F-2195-CB69-13235EB388FD}"/>
              </a:ext>
            </a:extLst>
          </p:cNvPr>
          <p:cNvSpPr/>
          <p:nvPr/>
        </p:nvSpPr>
        <p:spPr>
          <a:xfrm>
            <a:off x="3787666" y="4977477"/>
            <a:ext cx="2069123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3DA5A2-0287-A68D-B225-697F2F814412}"/>
              </a:ext>
            </a:extLst>
          </p:cNvPr>
          <p:cNvSpPr/>
          <p:nvPr/>
        </p:nvSpPr>
        <p:spPr>
          <a:xfrm>
            <a:off x="3928352" y="4059000"/>
            <a:ext cx="1878580" cy="668286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Bandwidth limited network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BB146B-EB4D-D8BD-44C8-398C7FEFE394}"/>
              </a:ext>
            </a:extLst>
          </p:cNvPr>
          <p:cNvSpPr/>
          <p:nvPr/>
        </p:nvSpPr>
        <p:spPr>
          <a:xfrm>
            <a:off x="9131897" y="2696612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D5F3A4-A98B-BD53-450C-645553A20041}"/>
              </a:ext>
            </a:extLst>
          </p:cNvPr>
          <p:cNvSpPr/>
          <p:nvPr/>
        </p:nvSpPr>
        <p:spPr>
          <a:xfrm>
            <a:off x="9131897" y="3195319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D48F12-AA8A-FBAF-8B39-9141702F6478}"/>
              </a:ext>
            </a:extLst>
          </p:cNvPr>
          <p:cNvSpPr/>
          <p:nvPr/>
        </p:nvSpPr>
        <p:spPr>
          <a:xfrm>
            <a:off x="9131896" y="4066156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684CFEA-9CC4-5F5C-6E47-E69EE8A0ED2B}"/>
              </a:ext>
            </a:extLst>
          </p:cNvPr>
          <p:cNvSpPr/>
          <p:nvPr/>
        </p:nvSpPr>
        <p:spPr>
          <a:xfrm>
            <a:off x="9135199" y="4722881"/>
            <a:ext cx="1868449" cy="86164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Classical supervised and unsupervised 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1B585B-A368-8378-88A0-3C00C4614A82}"/>
                  </a:ext>
                </a:extLst>
              </p:cNvPr>
              <p:cNvSpPr txBox="1"/>
              <p:nvPr/>
            </p:nvSpPr>
            <p:spPr>
              <a:xfrm>
                <a:off x="9811142" y="3451766"/>
                <a:ext cx="5099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9B9E79F-B39E-1B4A-AF1A-7D67ACC5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142" y="3451766"/>
                <a:ext cx="50995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ylinder 45">
            <a:extLst>
              <a:ext uri="{FF2B5EF4-FFF2-40B4-BE49-F238E27FC236}">
                <a16:creationId xmlns:a16="http://schemas.microsoft.com/office/drawing/2014/main" id="{DF6BAAFB-BBC2-2562-F96A-52EA1DD94ED4}"/>
              </a:ext>
            </a:extLst>
          </p:cNvPr>
          <p:cNvSpPr/>
          <p:nvPr/>
        </p:nvSpPr>
        <p:spPr>
          <a:xfrm>
            <a:off x="6204768" y="4722881"/>
            <a:ext cx="2513216" cy="873333"/>
          </a:xfrm>
          <a:prstGeom prst="can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Archival storage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4F2617-189E-4686-A7DA-62B6BFB37D4E}"/>
              </a:ext>
            </a:extLst>
          </p:cNvPr>
          <p:cNvCxnSpPr>
            <a:cxnSpLocks/>
            <a:stCxn id="5" idx="0"/>
            <a:endCxn id="25" idx="1"/>
          </p:cNvCxnSpPr>
          <p:nvPr/>
        </p:nvCxnSpPr>
        <p:spPr>
          <a:xfrm>
            <a:off x="2054518" y="2972635"/>
            <a:ext cx="278374" cy="2787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1D7EC6-A182-5BEB-02DA-8B9533DD6E53}"/>
              </a:ext>
            </a:extLst>
          </p:cNvPr>
          <p:cNvCxnSpPr>
            <a:cxnSpLocks/>
            <a:stCxn id="22" idx="0"/>
            <a:endCxn id="27" idx="1"/>
          </p:cNvCxnSpPr>
          <p:nvPr/>
        </p:nvCxnSpPr>
        <p:spPr>
          <a:xfrm>
            <a:off x="2054517" y="3798937"/>
            <a:ext cx="257155" cy="688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4268FA-6BAD-8689-4654-C3C4C34377F5}"/>
              </a:ext>
            </a:extLst>
          </p:cNvPr>
          <p:cNvCxnSpPr>
            <a:cxnSpLocks/>
            <a:stCxn id="23" idx="0"/>
            <a:endCxn id="26" idx="1"/>
          </p:cNvCxnSpPr>
          <p:nvPr/>
        </p:nvCxnSpPr>
        <p:spPr>
          <a:xfrm>
            <a:off x="2025457" y="5041152"/>
            <a:ext cx="266502" cy="3639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430D7C-5BD3-E932-0846-53371E8DB6D8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837449" y="2874851"/>
            <a:ext cx="282292" cy="17823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BB2EDB-F9C1-7080-10E1-C0EFF0D93FE0}"/>
              </a:ext>
            </a:extLst>
          </p:cNvPr>
          <p:cNvCxnSpPr>
            <a:cxnSpLocks/>
            <a:stCxn id="37" idx="9"/>
            <a:endCxn id="32" idx="1"/>
          </p:cNvCxnSpPr>
          <p:nvPr/>
        </p:nvCxnSpPr>
        <p:spPr>
          <a:xfrm flipV="1">
            <a:off x="5835123" y="3373558"/>
            <a:ext cx="349096" cy="52235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F2D996-8078-1642-7B77-A5D9E05D4451}"/>
              </a:ext>
            </a:extLst>
          </p:cNvPr>
          <p:cNvCxnSpPr>
            <a:cxnSpLocks/>
            <a:stCxn id="38" idx="9"/>
            <a:endCxn id="33" idx="1"/>
          </p:cNvCxnSpPr>
          <p:nvPr/>
        </p:nvCxnSpPr>
        <p:spPr>
          <a:xfrm flipV="1">
            <a:off x="5834760" y="4244395"/>
            <a:ext cx="349459" cy="93549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C70FF3-5337-FDEA-24F6-09CE911950FB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>
            <a:off x="7440827" y="4422633"/>
            <a:ext cx="20549" cy="51858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44A73FF-2C92-1C54-199E-189EAE25AB87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697435" y="4244395"/>
            <a:ext cx="389875" cy="875057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F2027A-8D29-8E84-2604-A0DAA441AA0A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632959" y="3373558"/>
            <a:ext cx="426376" cy="1632160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185896-4B79-D643-FFCD-4F31C86CEF30}"/>
              </a:ext>
            </a:extLst>
          </p:cNvPr>
          <p:cNvCxnSpPr>
            <a:cxnSpLocks/>
            <a:stCxn id="31" idx="3"/>
            <a:endCxn id="44" idx="1"/>
          </p:cNvCxnSpPr>
          <p:nvPr/>
        </p:nvCxnSpPr>
        <p:spPr>
          <a:xfrm>
            <a:off x="8632958" y="2874851"/>
            <a:ext cx="502241" cy="2278853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42A22C4-5EAC-09C8-F5A7-E28C3BCFBC69}"/>
              </a:ext>
            </a:extLst>
          </p:cNvPr>
          <p:cNvCxnSpPr>
            <a:cxnSpLocks/>
            <a:stCxn id="46" idx="4"/>
            <a:endCxn id="44" idx="1"/>
          </p:cNvCxnSpPr>
          <p:nvPr/>
        </p:nvCxnSpPr>
        <p:spPr>
          <a:xfrm flipV="1">
            <a:off x="8717984" y="5153704"/>
            <a:ext cx="417215" cy="5844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B382B60-E33F-E438-32E5-8F81C71467DA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>
            <a:off x="8632958" y="2874851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3871910-E72D-AF6D-5BD7-AA9850736722}"/>
              </a:ext>
            </a:extLst>
          </p:cNvPr>
          <p:cNvCxnSpPr>
            <a:cxnSpLocks/>
          </p:cNvCxnSpPr>
          <p:nvPr/>
        </p:nvCxnSpPr>
        <p:spPr>
          <a:xfrm>
            <a:off x="8632957" y="3373557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7ABBBBE-A4C2-0A87-D2B8-BC0D5AE2902E}"/>
              </a:ext>
            </a:extLst>
          </p:cNvPr>
          <p:cNvCxnSpPr>
            <a:cxnSpLocks/>
          </p:cNvCxnSpPr>
          <p:nvPr/>
        </p:nvCxnSpPr>
        <p:spPr>
          <a:xfrm>
            <a:off x="8677121" y="4277288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8D77110-CB86-5F75-6AB0-A6BB22F744C1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10066121" y="4422633"/>
            <a:ext cx="3303" cy="3002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125474E-3B66-FE0B-C996-320B6636C694}"/>
              </a:ext>
            </a:extLst>
          </p:cNvPr>
          <p:cNvSpPr txBox="1">
            <a:spLocks/>
          </p:cNvSpPr>
          <p:nvPr/>
        </p:nvSpPr>
        <p:spPr>
          <a:xfrm>
            <a:off x="427654" y="1671281"/>
            <a:ext cx="3768035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Streams can be filtered and sampled near the source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C68D70-A99A-DBEE-8A83-11AA89F556D5}"/>
              </a:ext>
            </a:extLst>
          </p:cNvPr>
          <p:cNvSpPr txBox="1">
            <a:spLocks/>
          </p:cNvSpPr>
          <p:nvPr/>
        </p:nvSpPr>
        <p:spPr>
          <a:xfrm>
            <a:off x="1540950" y="5827194"/>
            <a:ext cx="3768035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Minimum (filtered) data and analytics archived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35737-1962-EE41-0F12-3FEC1F71194E}"/>
              </a:ext>
            </a:extLst>
          </p:cNvPr>
          <p:cNvSpPr txBox="1">
            <a:spLocks/>
          </p:cNvSpPr>
          <p:nvPr/>
        </p:nvSpPr>
        <p:spPr>
          <a:xfrm>
            <a:off x="7051729" y="6107624"/>
            <a:ext cx="4370522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Filtered streams and sketches used as input to classical ML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23759A-F48C-3139-A47F-E92B2A909F1E}"/>
              </a:ext>
            </a:extLst>
          </p:cNvPr>
          <p:cNvCxnSpPr>
            <a:cxnSpLocks/>
          </p:cNvCxnSpPr>
          <p:nvPr/>
        </p:nvCxnSpPr>
        <p:spPr>
          <a:xfrm>
            <a:off x="2407403" y="2295711"/>
            <a:ext cx="460458" cy="328615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FA1978-F257-772F-7CD3-852E9884CE38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5221521" y="5159548"/>
            <a:ext cx="983247" cy="776218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E43180-9DA6-5771-80ED-08BDCC675973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9481399" y="5584527"/>
            <a:ext cx="588025" cy="582557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A803CE-E76C-656E-FA15-BFB6300053F8}"/>
              </a:ext>
            </a:extLst>
          </p:cNvPr>
          <p:cNvCxnSpPr>
            <a:cxnSpLocks/>
          </p:cNvCxnSpPr>
          <p:nvPr/>
        </p:nvCxnSpPr>
        <p:spPr>
          <a:xfrm flipH="1">
            <a:off x="7496124" y="2295711"/>
            <a:ext cx="1221860" cy="400901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55AB11B-0690-D1B5-6816-F0A2FB824A4E}"/>
              </a:ext>
            </a:extLst>
          </p:cNvPr>
          <p:cNvSpPr/>
          <p:nvPr/>
        </p:nvSpPr>
        <p:spPr>
          <a:xfrm>
            <a:off x="7496123" y="5661834"/>
            <a:ext cx="2043953" cy="356477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Server/Cloud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45DEB5-F128-5180-F826-DC6122D686E4}"/>
              </a:ext>
            </a:extLst>
          </p:cNvPr>
          <p:cNvCxnSpPr>
            <a:cxnSpLocks/>
          </p:cNvCxnSpPr>
          <p:nvPr/>
        </p:nvCxnSpPr>
        <p:spPr>
          <a:xfrm flipH="1">
            <a:off x="8697435" y="2972635"/>
            <a:ext cx="434461" cy="200484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B17028-E764-B0F7-159E-A0B9A191927B}"/>
              </a:ext>
            </a:extLst>
          </p:cNvPr>
          <p:cNvCxnSpPr>
            <a:cxnSpLocks/>
          </p:cNvCxnSpPr>
          <p:nvPr/>
        </p:nvCxnSpPr>
        <p:spPr>
          <a:xfrm flipH="1">
            <a:off x="8717984" y="3551796"/>
            <a:ext cx="502216" cy="1425681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1B7597B-E49D-0590-95FF-DF9500CB2B60}"/>
              </a:ext>
            </a:extLst>
          </p:cNvPr>
          <p:cNvCxnSpPr>
            <a:cxnSpLocks/>
          </p:cNvCxnSpPr>
          <p:nvPr/>
        </p:nvCxnSpPr>
        <p:spPr>
          <a:xfrm flipH="1">
            <a:off x="8717984" y="4422633"/>
            <a:ext cx="502216" cy="518581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0874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 or in a reservoir sample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1709"/>
            <a:ext cx="10515600" cy="54089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b="1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streams, approximations generally converge toward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Bloom filter and quotient filter for event history</a:t>
            </a:r>
          </a:p>
          <a:p>
            <a:pPr lvl="1"/>
            <a:r>
              <a:rPr lang="en-US" dirty="0"/>
              <a:t>Count-min-sketch algorithm for event counts</a:t>
            </a:r>
          </a:p>
          <a:p>
            <a:pPr lvl="1"/>
            <a:r>
              <a:rPr lang="en-US" dirty="0" err="1"/>
              <a:t>Flajolet</a:t>
            </a:r>
            <a:r>
              <a:rPr lang="en-US" dirty="0"/>
              <a:t>-Martin and hyper-log-log algorithms for cardinality 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These algorithms can be applied in batch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AF8B1-B41F-1221-8C47-11CF8B21E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39A6-30D0-07F9-7BC2-17EE7C5B6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Filtering Discrete Events</a:t>
            </a:r>
          </a:p>
        </p:txBody>
      </p:sp>
    </p:spTree>
    <p:extLst>
      <p:ext uri="{BB962C8B-B14F-4D97-AF65-F5344CB8AC3E}">
        <p14:creationId xmlns:p14="http://schemas.microsoft.com/office/powerpoint/2010/main" val="4462366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Has an event already occurred previously?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The majority of traffic is often filtered in stream processing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913" y="1324928"/>
            <a:ext cx="10515600" cy="49585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pPr lvl="1"/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approximate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i="1" dirty="0"/>
              <a:t>Note: The Bloom filter and quotient filter algorithms are implemented in the </a:t>
            </a:r>
            <a:r>
              <a:rPr lang="en-US" sz="2200" i="1" dirty="0" err="1">
                <a:hlinkClick r:id="rId3"/>
              </a:rPr>
              <a:t>PyProbables</a:t>
            </a:r>
            <a:r>
              <a:rPr lang="en-US" sz="2200" i="1" dirty="0">
                <a:hlinkClick r:id="rId3"/>
              </a:rPr>
              <a:t> package</a:t>
            </a:r>
            <a:endParaRPr lang="en-US" sz="2200" i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EE339-66BA-BCD8-4B59-9C1D3A181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A13EF-E093-09C1-6BA3-6C1E6B3CF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222460"/>
            <a:ext cx="10775169" cy="5060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are the key points to learn in this lesson?   </a:t>
            </a:r>
            <a:endParaRPr lang="en-US" b="1" dirty="0"/>
          </a:p>
          <a:p>
            <a:r>
              <a:rPr lang="en-US" dirty="0"/>
              <a:t>Measures must be taken to reduce the massive volume of infinite stream data </a:t>
            </a:r>
          </a:p>
          <a:p>
            <a:r>
              <a:rPr lang="en-US" dirty="0"/>
              <a:t>Real-valued stream data can be sampled and filtered to reduce volume</a:t>
            </a:r>
          </a:p>
          <a:p>
            <a:r>
              <a:rPr lang="en-US" dirty="0"/>
              <a:t>Hash methods can be used to filter discrete event streams</a:t>
            </a:r>
          </a:p>
          <a:p>
            <a:r>
              <a:rPr lang="en-US" dirty="0"/>
              <a:t>Sketches (hashes) are used to perform streaming analytics within computation and memory requirements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71B3C9-4F14-C72D-6AF7-B2CCD0704D2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26887379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flip hash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are the properties of a Bloom filter? </a:t>
                </a:r>
                <a:endParaRPr lang="en-US" b="1" dirty="0"/>
              </a:p>
              <a:p>
                <a:r>
                  <a:rPr lang="en-US" dirty="0"/>
                  <a:t>Probability of false negative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</a:t>
                </a:r>
                <a:r>
                  <a:rPr lang="en-US" b="1" dirty="0"/>
                  <a:t>Type I Error</a:t>
                </a:r>
                <a:r>
                  <a:rPr lang="en-US" dirty="0"/>
                  <a:t>, false positive?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2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21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deleted, a count is decremented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 </a:t>
            </a:r>
          </a:p>
          <a:p>
            <a:pPr lvl="1"/>
            <a:r>
              <a:rPr lang="en-US" dirty="0"/>
              <a:t>Memory efficient     </a:t>
            </a:r>
          </a:p>
          <a:p>
            <a:pPr lvl="1"/>
            <a:r>
              <a:rPr lang="en-US" dirty="0"/>
              <a:t>Generally lower false positive rate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Better use of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Quotient filter is based on a binary hash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n bit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Divide the hash into a quotient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bits and a remainder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  <a:blipFill>
                <a:blip r:embed="rId3"/>
                <a:stretch>
                  <a:fillRect l="-2793" t="-2358" r="-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1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4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005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A2ED5-7137-E3B3-7B38-B32CF29A670F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6C91A-4CB9-AACD-04C5-986072932429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7089B98-C466-A9BF-F229-9C1D30667252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16362-217E-AF7F-21CD-915F8D515D43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BCA582-5571-F9C0-080D-242BB9368D06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0D569-3207-94ED-A8A6-D0C7C7F6C588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38200" y="2108747"/>
            <a:ext cx="4584405" cy="439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quotient</a:t>
            </a:r>
            <a:r>
              <a:rPr lang="en-US" dirty="0"/>
              <a:t> defines a hash bucket</a:t>
            </a:r>
          </a:p>
          <a:p>
            <a:r>
              <a:rPr lang="en-US" dirty="0"/>
              <a:t>The </a:t>
            </a:r>
            <a:r>
              <a:rPr lang="en-US" b="1" dirty="0"/>
              <a:t>remainder</a:t>
            </a:r>
            <a:r>
              <a:rPr lang="en-US" dirty="0"/>
              <a:t> is the value </a:t>
            </a:r>
          </a:p>
          <a:p>
            <a:r>
              <a:rPr lang="en-US" dirty="0"/>
              <a:t>Notice the </a:t>
            </a:r>
            <a:r>
              <a:rPr lang="en-US" b="1" dirty="0"/>
              <a:t>hash collision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D66A78-8121-2A8B-4F8C-6E12C4E60EA9}"/>
              </a:ext>
            </a:extLst>
          </p:cNvPr>
          <p:cNvCxnSpPr>
            <a:cxnSpLocks/>
          </p:cNvCxnSpPr>
          <p:nvPr/>
        </p:nvCxnSpPr>
        <p:spPr>
          <a:xfrm>
            <a:off x="4864395" y="3816908"/>
            <a:ext cx="821297" cy="7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732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</a:p>
          <a:p>
            <a:r>
              <a:rPr lang="en-US" dirty="0"/>
              <a:t>Two key concepts used to manage hash collisions in quotient filters</a:t>
            </a:r>
          </a:p>
          <a:p>
            <a:r>
              <a:rPr lang="en-US" dirty="0"/>
              <a:t>A </a:t>
            </a:r>
            <a:r>
              <a:rPr lang="en-US" b="1" dirty="0"/>
              <a:t>run</a:t>
            </a:r>
            <a:r>
              <a:rPr lang="en-US" dirty="0"/>
              <a:t> is a consecutive sequence of slots occupied with remainders with the same quotient</a:t>
            </a:r>
          </a:p>
          <a:p>
            <a:r>
              <a:rPr lang="en-US" dirty="0"/>
              <a:t>A  </a:t>
            </a:r>
            <a:r>
              <a:rPr lang="en-US" b="1" dirty="0"/>
              <a:t>cluster</a:t>
            </a:r>
            <a:r>
              <a:rPr lang="en-US" dirty="0"/>
              <a:t> is a continuous sequence of one or more runs </a:t>
            </a:r>
          </a:p>
          <a:p>
            <a:pPr lvl="1"/>
            <a:r>
              <a:rPr lang="en-US" dirty="0"/>
              <a:t>Performance of quotient filter relies on the empirical evidence for the prevalence of short clusters    </a:t>
            </a:r>
          </a:p>
          <a:p>
            <a:r>
              <a:rPr lang="en-US" b="1" dirty="0"/>
              <a:t>Linear probing </a:t>
            </a:r>
            <a:r>
              <a:rPr lang="en-US" dirty="0"/>
              <a:t>is used to find open slots   </a:t>
            </a:r>
          </a:p>
          <a:p>
            <a:pPr lvl="1"/>
            <a:r>
              <a:rPr lang="en-US" dirty="0"/>
              <a:t>Remainders with the same quotient are stored consecutively  </a:t>
            </a:r>
          </a:p>
          <a:p>
            <a:pPr lvl="1"/>
            <a:r>
              <a:rPr lang="en-US" dirty="0"/>
              <a:t>Remainders with same quotient are stored in sort order to improve search efficiency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9124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00986" y="1716837"/>
            <a:ext cx="7027336" cy="496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Quotient filters use three bits to manage linear probing to resolve hash collisions</a:t>
            </a:r>
          </a:p>
          <a:p>
            <a:r>
              <a:rPr lang="en-US" b="1" dirty="0"/>
              <a:t>Run Continued </a:t>
            </a:r>
            <a:r>
              <a:rPr lang="en-US" dirty="0"/>
              <a:t>bit is set when the slot is occupied but not the first element of the run   </a:t>
            </a:r>
          </a:p>
          <a:p>
            <a:r>
              <a:rPr lang="en-US" b="1" dirty="0"/>
              <a:t>Is Occupied</a:t>
            </a:r>
            <a:r>
              <a:rPr lang="en-US" dirty="0"/>
              <a:t> bit is set when the slot is occupied by some other hash from another location   </a:t>
            </a:r>
          </a:p>
          <a:p>
            <a:r>
              <a:rPr lang="en-US" b="1" dirty="0"/>
              <a:t>Is Shifted </a:t>
            </a:r>
            <a:r>
              <a:rPr lang="en-US" dirty="0"/>
              <a:t>bit is set to indicate the value in the slot is from another bucket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/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230471-0A69-E963-8702-CB79BF6C2699}"/>
              </a:ext>
            </a:extLst>
          </p:cNvPr>
          <p:cNvSpPr txBox="1"/>
          <p:nvPr/>
        </p:nvSpPr>
        <p:spPr>
          <a:xfrm rot="5400000">
            <a:off x="7410666" y="2735298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Bucket Occupied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CBEC5-BF46-5AC2-8E58-F27735CC7316}"/>
              </a:ext>
            </a:extLst>
          </p:cNvPr>
          <p:cNvSpPr txBox="1"/>
          <p:nvPr/>
        </p:nvSpPr>
        <p:spPr>
          <a:xfrm rot="5400000">
            <a:off x="7028203" y="2913631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Continued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1E5A3-F557-7642-DFF2-C8DF2CCB676B}"/>
              </a:ext>
            </a:extLst>
          </p:cNvPr>
          <p:cNvSpPr txBox="1"/>
          <p:nvPr/>
        </p:nvSpPr>
        <p:spPr>
          <a:xfrm rot="5400000">
            <a:off x="8238740" y="3151919"/>
            <a:ext cx="145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Is Shifted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7F0162-A5E3-662F-F3CE-88BDFCD09CFA}"/>
              </a:ext>
            </a:extLst>
          </p:cNvPr>
          <p:cNvSpPr/>
          <p:nvPr/>
        </p:nvSpPr>
        <p:spPr>
          <a:xfrm>
            <a:off x="9241781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75C2D-116A-B744-97CC-6AAFE2083577}"/>
              </a:ext>
            </a:extLst>
          </p:cNvPr>
          <p:cNvSpPr/>
          <p:nvPr/>
        </p:nvSpPr>
        <p:spPr>
          <a:xfrm>
            <a:off x="9227417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/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/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D9B76409-1D02-CB61-6B1C-FBD3E9F074BC}"/>
              </a:ext>
            </a:extLst>
          </p:cNvPr>
          <p:cNvSpPr/>
          <p:nvPr/>
        </p:nvSpPr>
        <p:spPr>
          <a:xfrm>
            <a:off x="10500095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78C94E-6974-B282-16DE-A26B9A7C97F4}"/>
              </a:ext>
            </a:extLst>
          </p:cNvPr>
          <p:cNvSpPr/>
          <p:nvPr/>
        </p:nvSpPr>
        <p:spPr>
          <a:xfrm>
            <a:off x="10485731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/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/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/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/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/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/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/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/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/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/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C270471-41AC-D380-9C65-6FEB6768F342}"/>
              </a:ext>
            </a:extLst>
          </p:cNvPr>
          <p:cNvSpPr txBox="1"/>
          <p:nvPr/>
        </p:nvSpPr>
        <p:spPr>
          <a:xfrm>
            <a:off x="9039009" y="3731203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D334D-3199-9B7A-0D2D-3837E7BF2690}"/>
              </a:ext>
            </a:extLst>
          </p:cNvPr>
          <p:cNvSpPr txBox="1"/>
          <p:nvPr/>
        </p:nvSpPr>
        <p:spPr>
          <a:xfrm>
            <a:off x="10506464" y="3748859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/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/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/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/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/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/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blipFill>
                <a:blip r:embed="rId21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/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blipFill>
                <a:blip r:embed="rId22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/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/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blipFill>
                <a:blip r:embed="rId2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/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blipFill>
                <a:blip r:embed="rId2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/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blipFill>
                <a:blip r:embed="rId2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/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/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blipFill>
                <a:blip r:embed="rId2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/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blipFill>
                <a:blip r:embed="rId29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/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blipFill>
                <a:blip r:embed="rId30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/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blipFill>
                <a:blip r:embed="rId3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/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/>
      <p:bldP spid="12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623" y="1462670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Example of linear probing for quotient filter </a:t>
                </a:r>
              </a:p>
              <a:p>
                <a:r>
                  <a:rPr lang="en-US" sz="2400" b="1" dirty="0"/>
                  <a:t>State 1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en-US" sz="2400" dirty="0"/>
                  <a:t>to quotient filter </a:t>
                </a:r>
              </a:p>
              <a:p>
                <a:r>
                  <a:rPr lang="en-US" sz="2400" dirty="0"/>
                  <a:t>3 elements in </a:t>
                </a:r>
                <a:r>
                  <a:rPr lang="en-US" sz="2400" b="1" dirty="0"/>
                  <a:t>3 runs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3 clusters   </a:t>
                </a:r>
              </a:p>
              <a:p>
                <a:r>
                  <a:rPr lang="en-US" sz="2400" dirty="0"/>
                  <a:t>Set </a:t>
                </a:r>
                <a:r>
                  <a:rPr lang="en-US" sz="2400" b="1" dirty="0"/>
                  <a:t>is occupied </a:t>
                </a:r>
                <a:r>
                  <a:rPr lang="en-US" sz="2400" dirty="0"/>
                  <a:t>bit for each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6" t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A5811E2-369D-6B60-DF95-0B2652ADC6E5}"/>
              </a:ext>
            </a:extLst>
          </p:cNvPr>
          <p:cNvSpPr/>
          <p:nvPr/>
        </p:nvSpPr>
        <p:spPr>
          <a:xfrm>
            <a:off x="6001623" y="2892446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519F0F-A68C-484D-7582-7E244D106940}"/>
              </a:ext>
            </a:extLst>
          </p:cNvPr>
          <p:cNvSpPr txBox="1"/>
          <p:nvPr/>
        </p:nvSpPr>
        <p:spPr>
          <a:xfrm>
            <a:off x="6729098" y="6457473"/>
            <a:ext cx="469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Illustration from Wikipedia quotient filter 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62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Useful book on massive scale streaming analytics </a:t>
            </a:r>
          </a:p>
          <a:p>
            <a:r>
              <a:rPr lang="en-US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</a:t>
            </a:r>
            <a:r>
              <a:rPr lang="en-US" dirty="0"/>
              <a:t>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CB872A-0082-D237-24D3-5BDD4534D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955" y="1444766"/>
            <a:ext cx="5996398" cy="51230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5100" dirty="0"/>
                  <a:t>Example of linear probing for quotient filter </a:t>
                </a:r>
              </a:p>
              <a:p>
                <a:r>
                  <a:rPr lang="en-US" sz="5100" b="1" dirty="0"/>
                  <a:t>State 2</a:t>
                </a:r>
                <a:r>
                  <a:rPr lang="en-US" sz="51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with different quotient, creating </a:t>
                </a:r>
                <a:r>
                  <a:rPr lang="en-US" sz="5100" b="1" dirty="0"/>
                  <a:t>hash collisions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has </a:t>
                </a:r>
                <a:r>
                  <a:rPr lang="en-US" sz="5100" b="1" dirty="0"/>
                  <a:t>is occupied </a:t>
                </a:r>
                <a:r>
                  <a:rPr lang="en-US" sz="5100" dirty="0"/>
                  <a:t>set, so prob one position to right to find slot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:r>
                  <a:rPr lang="en-US" sz="5100" b="1" dirty="0"/>
                  <a:t>continues run </a:t>
                </a:r>
                <a:r>
                  <a:rPr lang="en-US" sz="5100" dirty="0"/>
                  <a:t>so set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</a:t>
                </a:r>
                <a:r>
                  <a:rPr lang="en-US" sz="5100" b="1" dirty="0"/>
                  <a:t>is continuation </a:t>
                </a:r>
                <a:r>
                  <a:rPr lang="en-US" sz="5100" dirty="0"/>
                  <a:t>and </a:t>
                </a:r>
                <a:r>
                  <a:rPr lang="en-US" sz="5100" b="1" dirty="0"/>
                  <a:t>is shifted</a:t>
                </a:r>
                <a:r>
                  <a:rPr lang="en-US" sz="5100" dirty="0"/>
                  <a:t> bits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slot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by previous run, so probe one position to right, start </a:t>
                </a:r>
                <a:r>
                  <a:rPr lang="en-US" sz="5100" b="1" dirty="0"/>
                  <a:t>new run in cluster</a:t>
                </a:r>
                <a:r>
                  <a:rPr lang="en-US" sz="5100" dirty="0"/>
                  <a:t> and set </a:t>
                </a:r>
                <a:r>
                  <a:rPr lang="en-US" sz="5100" b="1" dirty="0"/>
                  <a:t>is shifted </a:t>
                </a:r>
                <a:r>
                  <a:rPr lang="en-US" sz="5100" dirty="0"/>
                  <a:t>bit</a:t>
                </a:r>
                <a:endParaRPr lang="en-US" sz="51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4" t="-3138" r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009D14F-5F80-7326-684F-9755610B5CE2}"/>
              </a:ext>
            </a:extLst>
          </p:cNvPr>
          <p:cNvSpPr/>
          <p:nvPr/>
        </p:nvSpPr>
        <p:spPr>
          <a:xfrm>
            <a:off x="5961145" y="4006313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28A344-2FDA-4552-3C8B-B5104B4B98A4}"/>
              </a:ext>
            </a:extLst>
          </p:cNvPr>
          <p:cNvSpPr txBox="1"/>
          <p:nvPr/>
        </p:nvSpPr>
        <p:spPr>
          <a:xfrm>
            <a:off x="6729098" y="6457473"/>
            <a:ext cx="469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Illustration from Wikipedia quotient filter 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654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D71823-806F-92F0-A526-D5945355F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623" y="1462670"/>
            <a:ext cx="5996398" cy="51230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Example of linear probing for quotient filter </a:t>
                </a:r>
              </a:p>
              <a:p>
                <a:r>
                  <a:rPr lang="en-US" b="1" dirty="0"/>
                  <a:t>State 3</a:t>
                </a:r>
                <a:r>
                  <a:rPr lang="en-US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first run </a:t>
                </a:r>
              </a:p>
              <a:p>
                <a:pPr lvl="1"/>
                <a:r>
                  <a:rPr lang="en-US" dirty="0"/>
                  <a:t>Is occupied bit is unset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Recursive linear probing </a:t>
                </a:r>
                <a:r>
                  <a:rPr lang="en-US" dirty="0"/>
                  <a:t>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right, and all are now in </a:t>
                </a:r>
                <a:r>
                  <a:rPr lang="en-US" b="1" dirty="0"/>
                  <a:t>same cluster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is now in </a:t>
                </a:r>
                <a:r>
                  <a:rPr lang="en-US" b="1" dirty="0"/>
                  <a:t>first of cluster and run </a:t>
                </a:r>
                <a:r>
                  <a:rPr lang="en-US" dirty="0"/>
                  <a:t>with </a:t>
                </a:r>
                <a:r>
                  <a:rPr lang="en-US" b="1" dirty="0"/>
                  <a:t>is occupied </a:t>
                </a:r>
                <a:r>
                  <a:rPr lang="en-US" dirty="0"/>
                  <a:t>bit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one run</a:t>
                </a:r>
              </a:p>
              <a:p>
                <a:pPr lvl="1"/>
                <a:r>
                  <a:rPr lang="en-US" dirty="0"/>
                  <a:t>Set status bits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  <a:blipFill>
                <a:blip r:embed="rId4"/>
                <a:stretch>
                  <a:fillRect l="-2203" t="-2071" r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C014049-B347-5630-86DF-BD1FBFF834C1}"/>
              </a:ext>
            </a:extLst>
          </p:cNvPr>
          <p:cNvSpPr/>
          <p:nvPr/>
        </p:nvSpPr>
        <p:spPr>
          <a:xfrm>
            <a:off x="5989809" y="5156097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D9A79-5BA3-E778-D1FC-7B84AC69FE62}"/>
              </a:ext>
            </a:extLst>
          </p:cNvPr>
          <p:cNvSpPr txBox="1"/>
          <p:nvPr/>
        </p:nvSpPr>
        <p:spPr>
          <a:xfrm>
            <a:off x="6729098" y="6457473"/>
            <a:ext cx="469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Illustration from Wikipedia quotient filter 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02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Merging</a:t>
            </a:r>
            <a:r>
              <a:rPr lang="en-US" dirty="0"/>
              <a:t> and </a:t>
            </a:r>
            <a:r>
              <a:rPr lang="en-US" b="1" dirty="0"/>
              <a:t>resizing</a:t>
            </a:r>
            <a:r>
              <a:rPr lang="en-US" dirty="0"/>
              <a:t> the quotient filter</a:t>
            </a:r>
          </a:p>
          <a:p>
            <a:r>
              <a:rPr lang="en-US" dirty="0"/>
              <a:t>Quotient filters can be merged by adding remainders of one filter to the bins defined by the quotients of another filter </a:t>
            </a:r>
          </a:p>
          <a:p>
            <a:pPr lvl="1"/>
            <a:r>
              <a:rPr lang="en-US" dirty="0"/>
              <a:t>Merging filters allows simple aggregation    </a:t>
            </a:r>
          </a:p>
          <a:p>
            <a:pPr lvl="1"/>
            <a:r>
              <a:rPr lang="en-US" dirty="0"/>
              <a:t>Quotients must have same number of bits, or can resize, so quotients match</a:t>
            </a:r>
          </a:p>
          <a:p>
            <a:pPr lvl="1"/>
            <a:r>
              <a:rPr lang="en-US" dirty="0"/>
              <a:t>Need to ensure table is large enough to prevent quotient (hash) collisions.    </a:t>
            </a:r>
          </a:p>
          <a:p>
            <a:r>
              <a:rPr lang="en-US" dirty="0"/>
              <a:t>Merging filters is useful for aggregation over multiple time periods </a:t>
            </a:r>
          </a:p>
          <a:p>
            <a:r>
              <a:rPr lang="en-US" dirty="0"/>
              <a:t>Can easily double the size of a quotient filter   </a:t>
            </a:r>
          </a:p>
          <a:p>
            <a:pPr lvl="1"/>
            <a:r>
              <a:rPr lang="en-US" dirty="0"/>
              <a:t>Most significant bit of reminder becomes least significant bit of quotient</a:t>
            </a:r>
          </a:p>
          <a:p>
            <a:pPr lvl="1"/>
            <a:r>
              <a:rPr lang="en-US" dirty="0"/>
              <a:t>Adding a bit to the quotient doubles the size of the filter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4426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CB873-6452-3E12-8DDE-DC1C3E32E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BA00-C360-948D-43F5-D09B93CD3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 Discrete Events</a:t>
            </a:r>
          </a:p>
        </p:txBody>
      </p:sp>
    </p:spTree>
    <p:extLst>
      <p:ext uri="{BB962C8B-B14F-4D97-AF65-F5344CB8AC3E}">
        <p14:creationId xmlns:p14="http://schemas.microsoft.com/office/powerpoint/2010/main" val="34492118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47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large-scale event counting</a:t>
            </a:r>
          </a:p>
          <a:p>
            <a:r>
              <a:rPr lang="en-US" dirty="0"/>
              <a:t>Events can be counted offline or online </a:t>
            </a:r>
          </a:p>
          <a:p>
            <a:pPr lvl="1"/>
            <a:r>
              <a:rPr lang="en-US" dirty="0"/>
              <a:t>Counting events by scanning massive databases offline   </a:t>
            </a:r>
          </a:p>
          <a:p>
            <a:pPr lvl="1"/>
            <a:r>
              <a:rPr lang="en-US" dirty="0"/>
              <a:t>Counting events in streams in time windows – our focus here</a:t>
            </a:r>
          </a:p>
          <a:p>
            <a:r>
              <a:rPr lang="en-US" dirty="0"/>
              <a:t>Applications   </a:t>
            </a:r>
          </a:p>
          <a:p>
            <a:pPr lvl="1"/>
            <a:r>
              <a:rPr lang="en-US" dirty="0"/>
              <a:t>Count vehicles in highway sensors    </a:t>
            </a:r>
          </a:p>
          <a:p>
            <a:pPr lvl="1"/>
            <a:r>
              <a:rPr lang="en-US" dirty="0"/>
              <a:t>Count trade volume in capital markets </a:t>
            </a:r>
          </a:p>
          <a:p>
            <a:pPr lvl="1"/>
            <a:r>
              <a:rPr lang="en-US" dirty="0"/>
              <a:t>Counts of packets to find suspicious activity in networks </a:t>
            </a:r>
          </a:p>
          <a:p>
            <a:pPr lvl="1"/>
            <a:r>
              <a:rPr lang="en-US" dirty="0"/>
              <a:t>Counts of transactions to find fraudulent activity   </a:t>
            </a:r>
          </a:p>
          <a:p>
            <a:pPr lvl="1"/>
            <a:r>
              <a:rPr lang="en-US" dirty="0"/>
              <a:t>Counts from wearable technology</a:t>
            </a:r>
          </a:p>
          <a:p>
            <a:pPr lvl="1"/>
            <a:r>
              <a:rPr lang="en-US" dirty="0"/>
              <a:t>……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2212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full count table needs an entry for every possible event identifier   </a:t>
            </a:r>
          </a:p>
          <a:p>
            <a:pPr lvl="1"/>
            <a:r>
              <a:rPr lang="en-US" dirty="0"/>
              <a:t>Size is unbounded</a:t>
            </a:r>
          </a:p>
          <a:p>
            <a:pPr lvl="1"/>
            <a:r>
              <a:rPr lang="en-US" dirty="0"/>
              <a:t>Unmanageable for large event set</a:t>
            </a:r>
          </a:p>
          <a:p>
            <a:r>
              <a:rPr lang="en-US" dirty="0"/>
              <a:t>We need a better approach!    </a:t>
            </a:r>
          </a:p>
          <a:p>
            <a:r>
              <a:rPr lang="en-US" dirty="0"/>
              <a:t>A </a:t>
            </a:r>
            <a:r>
              <a:rPr lang="en-US" b="1" dirty="0"/>
              <a:t>sketch</a:t>
            </a:r>
            <a:r>
              <a:rPr lang="en-US" dirty="0"/>
              <a:t> is a minimal (approximate) representation of a data structure   </a:t>
            </a:r>
          </a:p>
          <a:p>
            <a:r>
              <a:rPr lang="en-US" dirty="0"/>
              <a:t>Create a </a:t>
            </a:r>
            <a:r>
              <a:rPr lang="en-US" b="1" dirty="0"/>
              <a:t>sketch</a:t>
            </a:r>
            <a:r>
              <a:rPr lang="en-US" dirty="0"/>
              <a:t> of the counts using hash functions    </a:t>
            </a:r>
          </a:p>
          <a:p>
            <a:pPr lvl="1"/>
            <a:r>
              <a:rPr lang="en-US" b="1" dirty="0"/>
              <a:t>Count is approximated </a:t>
            </a:r>
            <a:r>
              <a:rPr lang="en-US" dirty="0"/>
              <a:t>by the sketch   </a:t>
            </a:r>
          </a:p>
          <a:p>
            <a:pPr lvl="1"/>
            <a:r>
              <a:rPr lang="en-US" dirty="0"/>
              <a:t>Data structure is of </a:t>
            </a:r>
            <a:r>
              <a:rPr lang="en-US" b="1" dirty="0"/>
              <a:t>fixed compact size</a:t>
            </a:r>
            <a:r>
              <a:rPr lang="en-US" dirty="0"/>
              <a:t>!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870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1437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compact 2-dimensional data structure</a:t>
            </a:r>
          </a:p>
          <a:p>
            <a:r>
              <a:rPr lang="en-US" dirty="0"/>
              <a:t>Depth, </a:t>
            </a:r>
            <a:r>
              <a:rPr lang="en-US" i="1" dirty="0"/>
              <a:t>d</a:t>
            </a:r>
            <a:r>
              <a:rPr lang="en-US" dirty="0"/>
              <a:t>, hash functions, typically 10s </a:t>
            </a:r>
          </a:p>
          <a:p>
            <a:r>
              <a:rPr lang="en-US" dirty="0"/>
              <a:t>Width, </a:t>
            </a:r>
            <a:r>
              <a:rPr lang="en-US" i="1" dirty="0"/>
              <a:t>w</a:t>
            </a:r>
            <a:r>
              <a:rPr lang="en-US" dirty="0"/>
              <a:t>, buckets, typically 1000s   </a:t>
            </a:r>
            <a:endParaRPr lang="en-US" b="1" dirty="0"/>
          </a:p>
          <a:p>
            <a:r>
              <a:rPr lang="en-US" dirty="0"/>
              <a:t>Compact data structure size leads to hash collisions  </a:t>
            </a:r>
          </a:p>
          <a:p>
            <a:pPr lvl="1"/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blipFill>
                <a:blip r:embed="rId2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blipFill>
                <a:blip r:embed="rId3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blipFill>
                <a:blip r:embed="rId4"/>
                <a:stretch>
                  <a:fillRect l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blipFill>
                <a:blip r:embed="rId5"/>
                <a:stretch>
                  <a:fillRect l="-179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43086"/>
              </p:ext>
            </p:extLst>
          </p:nvPr>
        </p:nvGraphicFramePr>
        <p:xfrm>
          <a:off x="3770514" y="4082544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FA28E64-333A-4387-E5FC-A77C30999DFB}"/>
              </a:ext>
            </a:extLst>
          </p:cNvPr>
          <p:cNvSpPr txBox="1"/>
          <p:nvPr/>
        </p:nvSpPr>
        <p:spPr>
          <a:xfrm>
            <a:off x="357144" y="5000643"/>
            <a:ext cx="198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Depth, </a:t>
            </a:r>
            <a:r>
              <a:rPr lang="en-US" sz="2400" i="1" dirty="0"/>
              <a:t>d</a:t>
            </a:r>
            <a:r>
              <a:rPr lang="en-US" sz="2400" dirty="0"/>
              <a:t>, hash functions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DA85E0-978C-52BE-6CB8-1A7D33E9ABF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350675" y="4456796"/>
            <a:ext cx="0" cy="5438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B0DD11-C18A-F999-3D58-7F2EDEBFBFE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350675" y="5831640"/>
            <a:ext cx="6351" cy="5369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F213C9-E40A-FC07-2914-3F1523E740F4}"/>
              </a:ext>
            </a:extLst>
          </p:cNvPr>
          <p:cNvSpPr txBox="1"/>
          <p:nvPr/>
        </p:nvSpPr>
        <p:spPr>
          <a:xfrm>
            <a:off x="6565979" y="3544791"/>
            <a:ext cx="253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Width, </a:t>
            </a:r>
            <a:r>
              <a:rPr lang="en-US" sz="2400" i="1" dirty="0"/>
              <a:t>w</a:t>
            </a:r>
            <a:r>
              <a:rPr lang="en-US" sz="2400" dirty="0"/>
              <a:t>, buckets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A2D7EF-2029-3900-DF49-6F0BF05A8D0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103048" y="3775624"/>
            <a:ext cx="2795466" cy="12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F951D2-E896-1262-1904-D73C4F8B6DB2}"/>
              </a:ext>
            </a:extLst>
          </p:cNvPr>
          <p:cNvCxnSpPr>
            <a:cxnSpLocks/>
          </p:cNvCxnSpPr>
          <p:nvPr/>
        </p:nvCxnSpPr>
        <p:spPr>
          <a:xfrm flipH="1" flipV="1">
            <a:off x="3770514" y="3775623"/>
            <a:ext cx="2676769" cy="61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5" grpId="0"/>
      <p:bldP spid="2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sketch is a minimal (approximate) representation of a data structure   </a:t>
            </a:r>
          </a:p>
          <a:p>
            <a:r>
              <a:rPr lang="en-US" dirty="0"/>
              <a:t>The count-min-sketch algorithm uses </a:t>
            </a:r>
            <a:r>
              <a:rPr lang="en-US" b="1" dirty="0"/>
              <a:t>probabilistic sampling  </a:t>
            </a:r>
          </a:p>
          <a:p>
            <a:r>
              <a:rPr lang="en-US" dirty="0"/>
              <a:t>Counts of events are added to the hash buckets in the sketch data structure</a:t>
            </a:r>
          </a:p>
          <a:p>
            <a:r>
              <a:rPr lang="en-US" dirty="0"/>
              <a:t>If no hash collisions, event counts in buckets for event identifier are exact</a:t>
            </a:r>
          </a:p>
          <a:p>
            <a:r>
              <a:rPr lang="en-US" dirty="0"/>
              <a:t>With inevitable </a:t>
            </a:r>
            <a:r>
              <a:rPr lang="en-US" b="1" dirty="0"/>
              <a:t>hash collisions use minimum count </a:t>
            </a:r>
            <a:r>
              <a:rPr lang="en-US" dirty="0"/>
              <a:t>in the hash buckets for the event identifier  </a:t>
            </a:r>
          </a:p>
          <a:p>
            <a:pPr lvl="1"/>
            <a:r>
              <a:rPr lang="en-US" dirty="0"/>
              <a:t>Never get an under-count</a:t>
            </a:r>
          </a:p>
          <a:p>
            <a:pPr lvl="1"/>
            <a:r>
              <a:rPr lang="en-US" dirty="0"/>
              <a:t>Get over-count with some probability 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267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</a:t>
            </a:r>
            <a:r>
              <a:rPr lang="en-US" i="1" dirty="0"/>
              <a:t>(identifier, occurrences) </a:t>
            </a:r>
          </a:p>
          <a:p>
            <a:r>
              <a:rPr lang="en-US" b="1" dirty="0"/>
              <a:t>Event </a:t>
            </a:r>
            <a:r>
              <a:rPr lang="en-US" b="1" i="1" dirty="0"/>
              <a:t>(u,1)</a:t>
            </a:r>
            <a:r>
              <a:rPr lang="en-US" dirty="0"/>
              <a:t>, add 1 to buckets indexed by hash functions for key </a:t>
            </a:r>
            <a:r>
              <a:rPr lang="en-US" i="1" dirty="0"/>
              <a:t>u</a:t>
            </a:r>
            <a:r>
              <a:rPr lang="en-US" dirty="0"/>
              <a:t> 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12917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216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(v,2)</a:t>
            </a:r>
            <a:r>
              <a:rPr lang="en-US" dirty="0"/>
              <a:t>, add 2 to buckets indexed by hash functions, hash collision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93742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77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Difficulties with streaming analytics      </a:t>
            </a:r>
            <a:endParaRPr lang="en-US" b="1" dirty="0"/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gauges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gauge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</a:t>
            </a:r>
            <a:r>
              <a:rPr lang="en-US" b="1" dirty="0"/>
              <a:t>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(w,1)</a:t>
            </a:r>
            <a:r>
              <a:rPr lang="en-US" dirty="0"/>
              <a:t>, add 1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72519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763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(x,3)</a:t>
            </a:r>
            <a:r>
              <a:rPr lang="en-US" dirty="0"/>
              <a:t>, add 3 to buckets, multiple hash collisions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19368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459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(y,2)</a:t>
            </a:r>
            <a:r>
              <a:rPr lang="en-US" dirty="0"/>
              <a:t>, add 2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41995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517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723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Best estimate of count is </a:t>
            </a:r>
            <a:r>
              <a:rPr lang="en-US" b="1" dirty="0"/>
              <a:t>minimum of counts in buckets </a:t>
            </a:r>
            <a:r>
              <a:rPr lang="en-US" dirty="0"/>
              <a:t>of sketch data structure </a:t>
            </a:r>
          </a:p>
          <a:p>
            <a:r>
              <a:rPr lang="en-US" dirty="0"/>
              <a:t>Count-min-sketch algorithm finds upper bound on count</a:t>
            </a:r>
          </a:p>
          <a:p>
            <a:r>
              <a:rPr lang="en-US" b="1" dirty="0"/>
              <a:t>Actual count may be less than estimate</a:t>
            </a:r>
            <a:r>
              <a:rPr lang="en-US" dirty="0"/>
              <a:t>, </a:t>
            </a:r>
            <a:r>
              <a:rPr lang="en-US" b="1" dirty="0"/>
              <a:t>never greater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blipFill>
                <a:blip r:embed="rId2"/>
                <a:stretch>
                  <a:fillRect l="-119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blipFill>
                <a:blip r:embed="rId3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blipFill>
                <a:blip r:embed="rId4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blipFill>
                <a:blip r:embed="rId5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51747"/>
              </p:ext>
            </p:extLst>
          </p:nvPr>
        </p:nvGraphicFramePr>
        <p:xfrm>
          <a:off x="3823677" y="3200401"/>
          <a:ext cx="5080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399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970E8-543D-D81B-8ECB-BEA426900423}"/>
              </a:ext>
            </a:extLst>
          </p:cNvPr>
          <p:cNvSpPr txBox="1"/>
          <p:nvPr/>
        </p:nvSpPr>
        <p:spPr>
          <a:xfrm>
            <a:off x="1869831" y="5457218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Min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8E08C-C114-CB33-0776-3D29E4A68C5F}"/>
              </a:ext>
            </a:extLst>
          </p:cNvPr>
          <p:cNvSpPr txBox="1"/>
          <p:nvPr/>
        </p:nvSpPr>
        <p:spPr>
          <a:xfrm>
            <a:off x="1869831" y="5939044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Actual count</a:t>
            </a:r>
          </a:p>
        </p:txBody>
      </p:sp>
    </p:spTree>
    <p:extLst>
      <p:ext uri="{BB962C8B-B14F-4D97-AF65-F5344CB8AC3E}">
        <p14:creationId xmlns:p14="http://schemas.microsoft.com/office/powerpoint/2010/main" val="40079273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r>
                  <a:rPr lang="en-US" dirty="0"/>
                  <a:t>Over time window,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stream is comprised of event tuples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total sum of frequencies in the stream, 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29341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400" dirty="0"/>
                  <a:t>Note, </a:t>
                </a:r>
                <a:r>
                  <a:rPr lang="en-US" sz="1400" dirty="0" err="1"/>
                  <a:t>Medjedovic</a:t>
                </a:r>
                <a:r>
                  <a:rPr lang="en-US" sz="1400" dirty="0"/>
                  <a:t>, et. al., 2022, appear to have these formulas reversed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7643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Count-min-sketch has a trade-off between error and space requirement</a:t>
                </a:r>
              </a:p>
              <a:p>
                <a:r>
                  <a:rPr lang="en-US" dirty="0"/>
                  <a:t>For required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 data structure requires memory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2444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14832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  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the upper bound on error is the product of the sum of total counts,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and the error fraction,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bound is probabilistic </a:t>
                </a:r>
              </a:p>
              <a:p>
                <a:pPr lvl="1"/>
                <a:r>
                  <a:rPr lang="en-US" dirty="0"/>
                  <a:t>Bound can be exceeded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The worst-case error is unbonded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16758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F380E-E433-B8CE-6EDE-9509FF13A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679B3-2D60-349C-FC06-53C57EA3C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95" y="1207969"/>
            <a:ext cx="10515600" cy="5485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</a:t>
            </a:r>
            <a:r>
              <a:rPr lang="en-US" b="1" dirty="0"/>
              <a:t>merge </a:t>
            </a:r>
            <a:r>
              <a:rPr lang="en-US" dirty="0"/>
              <a:t>the sketches   </a:t>
            </a:r>
          </a:p>
          <a:p>
            <a:r>
              <a:rPr lang="en-US" b="1" dirty="0"/>
              <a:t>Mergeability</a:t>
            </a:r>
            <a:r>
              <a:rPr lang="en-US" dirty="0"/>
              <a:t> is a key property of sketches   </a:t>
            </a:r>
          </a:p>
          <a:p>
            <a:r>
              <a:rPr lang="en-US" dirty="0"/>
              <a:t>Examples of merging count min sketches: </a:t>
            </a:r>
          </a:p>
          <a:p>
            <a:pPr lvl="1"/>
            <a:r>
              <a:rPr lang="en-US" dirty="0"/>
              <a:t>Merge multiple sketches to represent longer time periods   </a:t>
            </a:r>
          </a:p>
          <a:p>
            <a:pPr lvl="1"/>
            <a:r>
              <a:rPr lang="en-US" dirty="0"/>
              <a:t>Merge sketches from several independent streams </a:t>
            </a:r>
          </a:p>
          <a:p>
            <a:r>
              <a:rPr lang="en-US" dirty="0"/>
              <a:t>Mergeable sketches allows parallel processing  </a:t>
            </a:r>
          </a:p>
          <a:p>
            <a:pPr lvl="1"/>
            <a:r>
              <a:rPr lang="en-US" dirty="0"/>
              <a:t>Process each stream independently</a:t>
            </a:r>
          </a:p>
          <a:p>
            <a:pPr lvl="1"/>
            <a:r>
              <a:rPr lang="en-US" dirty="0"/>
              <a:t>Process multiple sub-queries from a database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0C7F496-08FA-6EFC-A18D-E845B7FAE3F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45743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FA25F-502C-9D20-786C-95DB8487D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67316-178B-FAD9-A499-7145C1E54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95" y="1207970"/>
            <a:ext cx="10515600" cy="1679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</a:t>
            </a:r>
            <a:r>
              <a:rPr lang="en-US" b="1" dirty="0"/>
              <a:t>merge </a:t>
            </a:r>
            <a:r>
              <a:rPr lang="en-US" dirty="0"/>
              <a:t>the sketches   </a:t>
            </a:r>
          </a:p>
          <a:p>
            <a:r>
              <a:rPr lang="en-US" b="1" dirty="0"/>
              <a:t>Mergeability</a:t>
            </a:r>
            <a:r>
              <a:rPr lang="en-US" dirty="0"/>
              <a:t> is a key property of sketches   </a:t>
            </a:r>
          </a:p>
          <a:p>
            <a:r>
              <a:rPr lang="en-US" dirty="0"/>
              <a:t>Sketches of same dimensions merged by </a:t>
            </a:r>
            <a:r>
              <a:rPr lang="en-US" b="1" dirty="0"/>
              <a:t>summing elementwise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5618A6-30C9-3D7C-C714-D0E4136AB0E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56BEFA-9E19-6A81-2A18-182321086A6D}"/>
                  </a:ext>
                </a:extLst>
              </p:cNvPr>
              <p:cNvSpPr txBox="1"/>
              <p:nvPr/>
            </p:nvSpPr>
            <p:spPr>
              <a:xfrm>
                <a:off x="161679" y="3407169"/>
                <a:ext cx="509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56BEFA-9E19-6A81-2A18-182321086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79" y="3407169"/>
                <a:ext cx="509954" cy="461665"/>
              </a:xfrm>
              <a:prstGeom prst="rect">
                <a:avLst/>
              </a:prstGeom>
              <a:blipFill>
                <a:blip r:embed="rId2"/>
                <a:stretch>
                  <a:fillRect l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2ED05B-F9ED-9495-331B-616FB42FA90E}"/>
                  </a:ext>
                </a:extLst>
              </p:cNvPr>
              <p:cNvSpPr txBox="1"/>
              <p:nvPr/>
            </p:nvSpPr>
            <p:spPr>
              <a:xfrm>
                <a:off x="161678" y="3857454"/>
                <a:ext cx="5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2ED05B-F9ED-9495-331B-616FB42FA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78" y="3857454"/>
                <a:ext cx="509955" cy="461665"/>
              </a:xfrm>
              <a:prstGeom prst="rect">
                <a:avLst/>
              </a:prstGeom>
              <a:blipFill>
                <a:blip r:embed="rId3"/>
                <a:stretch>
                  <a:fillRect l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DA9F82-FDA9-7604-DD87-5CD9DC5002C3}"/>
                  </a:ext>
                </a:extLst>
              </p:cNvPr>
              <p:cNvSpPr txBox="1"/>
              <p:nvPr/>
            </p:nvSpPr>
            <p:spPr>
              <a:xfrm>
                <a:off x="161677" y="4307739"/>
                <a:ext cx="509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DA9F82-FDA9-7604-DD87-5CD9DC500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77" y="4307739"/>
                <a:ext cx="509956" cy="461665"/>
              </a:xfrm>
              <a:prstGeom prst="rect">
                <a:avLst/>
              </a:prstGeom>
              <a:blipFill>
                <a:blip r:embed="rId4"/>
                <a:stretch>
                  <a:fillRect l="-2410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F106D5-E26B-8C84-07C0-D739726FD3A5}"/>
                  </a:ext>
                </a:extLst>
              </p:cNvPr>
              <p:cNvSpPr txBox="1"/>
              <p:nvPr/>
            </p:nvSpPr>
            <p:spPr>
              <a:xfrm>
                <a:off x="161676" y="4758024"/>
                <a:ext cx="50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F106D5-E26B-8C84-07C0-D739726FD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76" y="4758024"/>
                <a:ext cx="509957" cy="461665"/>
              </a:xfrm>
              <a:prstGeom prst="rect">
                <a:avLst/>
              </a:prstGeom>
              <a:blipFill>
                <a:blip r:embed="rId5"/>
                <a:stretch>
                  <a:fillRect l="-2410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2CFAAB2-6379-AFAE-055C-791B02589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963526"/>
              </p:ext>
            </p:extLst>
          </p:nvPr>
        </p:nvGraphicFramePr>
        <p:xfrm>
          <a:off x="779095" y="3020308"/>
          <a:ext cx="273727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454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547454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547454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547454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547454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FA2508D-6E64-8ED8-6DDD-2425BB21E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104522"/>
              </p:ext>
            </p:extLst>
          </p:nvPr>
        </p:nvGraphicFramePr>
        <p:xfrm>
          <a:off x="9333326" y="3020308"/>
          <a:ext cx="273727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454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547454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547454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547454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547454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399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141129-73B7-9EEE-3D58-A757A6DCAA6A}"/>
                  </a:ext>
                </a:extLst>
              </p:cNvPr>
              <p:cNvSpPr txBox="1"/>
              <p:nvPr/>
            </p:nvSpPr>
            <p:spPr>
              <a:xfrm>
                <a:off x="8721076" y="3429000"/>
                <a:ext cx="509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141129-73B7-9EEE-3D58-A757A6DCA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076" y="3429000"/>
                <a:ext cx="509954" cy="461665"/>
              </a:xfrm>
              <a:prstGeom prst="rect">
                <a:avLst/>
              </a:prstGeom>
              <a:blipFill>
                <a:blip r:embed="rId6"/>
                <a:stretch>
                  <a:fillRect l="-1205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E52075-C6D7-110B-0AAE-7C0D683C64DB}"/>
                  </a:ext>
                </a:extLst>
              </p:cNvPr>
              <p:cNvSpPr txBox="1"/>
              <p:nvPr/>
            </p:nvSpPr>
            <p:spPr>
              <a:xfrm>
                <a:off x="8721075" y="3879285"/>
                <a:ext cx="5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E52075-C6D7-110B-0AAE-7C0D683C6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075" y="3879285"/>
                <a:ext cx="509955" cy="461665"/>
              </a:xfrm>
              <a:prstGeom prst="rect">
                <a:avLst/>
              </a:prstGeom>
              <a:blipFill>
                <a:blip r:embed="rId7"/>
                <a:stretch>
                  <a:fillRect l="-241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96A772-E071-C8B5-F029-CFEFF5AC5AA9}"/>
                  </a:ext>
                </a:extLst>
              </p:cNvPr>
              <p:cNvSpPr txBox="1"/>
              <p:nvPr/>
            </p:nvSpPr>
            <p:spPr>
              <a:xfrm>
                <a:off x="8721074" y="4329570"/>
                <a:ext cx="509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96A772-E071-C8B5-F029-CFEFF5AC5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074" y="4329570"/>
                <a:ext cx="509956" cy="461665"/>
              </a:xfrm>
              <a:prstGeom prst="rect">
                <a:avLst/>
              </a:prstGeom>
              <a:blipFill>
                <a:blip r:embed="rId8"/>
                <a:stretch>
                  <a:fillRect l="-241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04B0EC-D2BB-DFC5-DEF1-7E55A7BC0DEF}"/>
                  </a:ext>
                </a:extLst>
              </p:cNvPr>
              <p:cNvSpPr txBox="1"/>
              <p:nvPr/>
            </p:nvSpPr>
            <p:spPr>
              <a:xfrm>
                <a:off x="8721073" y="4779855"/>
                <a:ext cx="50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04B0EC-D2BB-DFC5-DEF1-7E55A7BC0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073" y="4779855"/>
                <a:ext cx="509957" cy="461665"/>
              </a:xfrm>
              <a:prstGeom prst="rect">
                <a:avLst/>
              </a:prstGeom>
              <a:blipFill>
                <a:blip r:embed="rId9"/>
                <a:stretch>
                  <a:fillRect l="-241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002AAEF-CDA8-09E8-59DD-A3CF3E11282B}"/>
              </a:ext>
            </a:extLst>
          </p:cNvPr>
          <p:cNvSpPr txBox="1"/>
          <p:nvPr/>
        </p:nvSpPr>
        <p:spPr>
          <a:xfrm>
            <a:off x="7384645" y="5298956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Min count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09D9AE-82C6-BABB-4006-BB4D786D1A74}"/>
              </a:ext>
            </a:extLst>
          </p:cNvPr>
          <p:cNvSpPr txBox="1"/>
          <p:nvPr/>
        </p:nvSpPr>
        <p:spPr>
          <a:xfrm>
            <a:off x="7384645" y="5780782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Actual count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B5F119E-F135-DDA4-8A8C-8A31229CC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862809"/>
              </p:ext>
            </p:extLst>
          </p:nvPr>
        </p:nvGraphicFramePr>
        <p:xfrm>
          <a:off x="4281940" y="3020308"/>
          <a:ext cx="273727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454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547454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547454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547454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547454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2ED1BC-9D06-ABEE-40D2-6D6B43BCB0A4}"/>
                  </a:ext>
                </a:extLst>
              </p:cNvPr>
              <p:cNvSpPr txBox="1"/>
              <p:nvPr/>
            </p:nvSpPr>
            <p:spPr>
              <a:xfrm>
                <a:off x="3644175" y="3807542"/>
                <a:ext cx="50995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2ED1BC-9D06-ABEE-40D2-6D6B43BCB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175" y="3807542"/>
                <a:ext cx="509954" cy="7694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83BAE6-0291-71A5-0BA5-BE02AFFB22CF}"/>
                  </a:ext>
                </a:extLst>
              </p:cNvPr>
              <p:cNvSpPr txBox="1"/>
              <p:nvPr/>
            </p:nvSpPr>
            <p:spPr>
              <a:xfrm>
                <a:off x="7615164" y="3807542"/>
                <a:ext cx="50995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83BAE6-0291-71A5-0BA5-BE02AFFB2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164" y="3807542"/>
                <a:ext cx="509954" cy="7694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61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  <p:bldP spid="12" grpId="0"/>
      <p:bldP spid="13" grpId="0"/>
      <p:bldP spid="14" grpId="0"/>
      <p:bldP spid="15" grpId="0"/>
      <p:bldP spid="16" grpId="0" animBg="1"/>
      <p:bldP spid="17" grpId="0" animBg="1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Difficulties with streaming analytics      </a:t>
            </a:r>
            <a:endParaRPr lang="en-US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drops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drop  </a:t>
            </a:r>
          </a:p>
          <a:p>
            <a:pPr lvl="1"/>
            <a:r>
              <a:rPr lang="en-US" dirty="0"/>
              <a:t>34,560 bytes per drop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8DB8D-519A-2397-A518-46295B462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B0482-A529-6730-3DD3-B6CDE8F9D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95" y="1207969"/>
            <a:ext cx="10515600" cy="5485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Count-min-sketch is implemented in several Python packages</a:t>
            </a:r>
          </a:p>
          <a:p>
            <a:r>
              <a:rPr lang="en-US" dirty="0"/>
              <a:t>The </a:t>
            </a:r>
            <a:r>
              <a:rPr lang="en-US" dirty="0" err="1">
                <a:hlinkClick r:id="rId2"/>
              </a:rPr>
              <a:t>PyProbables</a:t>
            </a:r>
            <a:r>
              <a:rPr lang="en-US" dirty="0">
                <a:hlinkClick r:id="rId2"/>
              </a:rPr>
              <a:t> package </a:t>
            </a:r>
            <a:r>
              <a:rPr lang="en-US" dirty="0"/>
              <a:t>implements both count-min-sketch and the heavy-hitters algorithms</a:t>
            </a:r>
          </a:p>
          <a:p>
            <a:r>
              <a:rPr lang="en-US" dirty="0"/>
              <a:t>The </a:t>
            </a:r>
            <a:r>
              <a:rPr lang="en-US" dirty="0">
                <a:hlinkClick r:id="rId3"/>
              </a:rPr>
              <a:t>Apache </a:t>
            </a:r>
            <a:r>
              <a:rPr lang="en-US" dirty="0" err="1">
                <a:hlinkClick r:id="rId3"/>
              </a:rPr>
              <a:t>DataSketches</a:t>
            </a:r>
            <a:r>
              <a:rPr lang="en-US" dirty="0">
                <a:hlinkClick r:id="rId3"/>
              </a:rPr>
              <a:t> </a:t>
            </a:r>
            <a:r>
              <a:rPr lang="en-US" dirty="0"/>
              <a:t>package implements count-min-sketch and frequent item sketch (aka heavy hitters)  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C33464C-9FFB-E6B9-7CF5-3DB75B3C30C3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23099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DEA9F-5659-B1AB-77E4-63543268F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A36C-B7B7-DD7B-1863-F0520B6024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13957300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Applications of cardinality – counting distinct events</a:t>
                </a:r>
                <a:endParaRPr lang="en-US" b="1" dirty="0"/>
              </a:p>
              <a:p>
                <a:r>
                  <a:rPr lang="en-US" dirty="0"/>
                  <a:t>Unique IP address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=1.6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Number of Facebook friend links assuming an average of 50 friends per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Number of unique inventory items processed – hundreds of millions  </a:t>
                </a:r>
              </a:p>
              <a:p>
                <a:r>
                  <a:rPr lang="en-US" dirty="0"/>
                  <a:t>Etc.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approach!</a:t>
            </a:r>
          </a:p>
          <a:p>
            <a:r>
              <a:rPr lang="en-US" dirty="0"/>
              <a:t>Accept approximate results using a </a:t>
            </a:r>
            <a:r>
              <a:rPr lang="en-US" b="1" dirty="0"/>
              <a:t>sketch</a:t>
            </a:r>
            <a:r>
              <a:rPr lang="en-US" dirty="0"/>
              <a:t>, or hash summary, of full data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Approximate counting algorithms used for streaming data</a:t>
            </a:r>
          </a:p>
          <a:p>
            <a:r>
              <a:rPr lang="en-US" dirty="0"/>
              <a:t>Sketch algorithms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Improvement: </a:t>
            </a:r>
            <a:r>
              <a:rPr lang="en-US" dirty="0" err="1"/>
              <a:t>LogLog</a:t>
            </a:r>
            <a:r>
              <a:rPr lang="en-US" dirty="0"/>
              <a:t> algorithm, </a:t>
            </a:r>
            <a:r>
              <a:rPr lang="en-US" dirty="0">
                <a:hlinkClick r:id="rId2"/>
              </a:rPr>
              <a:t>Durand and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, 2003 </a:t>
            </a:r>
            <a:endParaRPr lang="en-US" dirty="0"/>
          </a:p>
          <a:p>
            <a:pPr lvl="1"/>
            <a:r>
              <a:rPr lang="en-US" dirty="0"/>
              <a:t>Improvement: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 </a:t>
            </a:r>
            <a:r>
              <a:rPr lang="en-US" dirty="0"/>
              <a:t>more accurate, 2007</a:t>
            </a:r>
          </a:p>
          <a:p>
            <a:pPr lvl="1"/>
            <a:r>
              <a:rPr lang="en-US" dirty="0" err="1"/>
              <a:t>Refinment</a:t>
            </a:r>
            <a:r>
              <a:rPr lang="en-US" dirty="0"/>
              <a:t>: </a:t>
            </a:r>
            <a:r>
              <a:rPr lang="en-US" dirty="0" err="1"/>
              <a:t>HyperLogLog</a:t>
            </a:r>
            <a:r>
              <a:rPr lang="en-US" dirty="0"/>
              <a:t>++, </a:t>
            </a:r>
            <a:r>
              <a:rPr lang="en-US" dirty="0" err="1">
                <a:hlinkClick r:id="rId4"/>
              </a:rPr>
              <a:t>Heule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For a review of many variations discrete events for large-scale streams see Chapter 5 of </a:t>
            </a:r>
            <a:r>
              <a:rPr lang="en-US" sz="1800" dirty="0">
                <a:hlinkClick r:id="rId5"/>
              </a:rPr>
              <a:t>Algorithms and Structures for Massive Data Sets, </a:t>
            </a:r>
            <a:r>
              <a:rPr lang="en-US" sz="1800" dirty="0" err="1">
                <a:hlinkClick r:id="rId5"/>
              </a:rPr>
              <a:t>Medjodovic</a:t>
            </a:r>
            <a:r>
              <a:rPr lang="en-US" sz="1800" dirty="0">
                <a:hlinkClick r:id="rId5"/>
              </a:rPr>
              <a:t>, et al., 2022, Manning</a:t>
            </a:r>
            <a:r>
              <a:rPr lang="en-US" sz="1800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Flajolet-Martin algorithm for cardinality </a:t>
                </a:r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event type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cardinality 3: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1, then add 1 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these hashes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=5.2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217" t="-183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Flajolet-Martin algorithm for cardinality </a:t>
                </a:r>
              </a:p>
              <a:p>
                <a:r>
                  <a:rPr lang="en-US" dirty="0"/>
                  <a:t>Why do the least significant 0 bits approximate log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has probabilities like a sequence of fair coin tosses: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one trailing zero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assume uniform distribution of binary hash values  </a:t>
                </a:r>
              </a:p>
              <a:p>
                <a:pPr lvl="1"/>
                <a:r>
                  <a:rPr lang="en-US" dirty="0"/>
                  <a:t>For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1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2 significant bits,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  <a:p>
                <a:pPr lvl="1"/>
                <a:r>
                  <a:rPr lang="en-US" dirty="0"/>
                  <a:t>Another </a:t>
                </a:r>
                <a:r>
                  <a:rPr lang="en-US" b="1" dirty="0">
                    <a:hlinkClick r:id="rId2"/>
                  </a:rPr>
                  <a:t>Geometric distribution!</a:t>
                </a:r>
                <a:endParaRPr lang="en-US" b="1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  <a:blipFill>
                <a:blip r:embed="rId3"/>
                <a:stretch>
                  <a:fillRect l="-1217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4F5F2-3FB5-15A7-F606-163B7BCE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hlinkClick r:id="rId2"/>
                  </a:rPr>
                  <a:t>Flajolet-Martin</a:t>
                </a:r>
                <a:r>
                  <a:rPr lang="en-US" dirty="0"/>
                  <a:t> algorithm for cardinality </a:t>
                </a:r>
                <a:endParaRPr lang="en-US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217" t="-1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3A305B4-DB56-0457-D7EE-6987988BA60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689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B9DE4-61F4-EFDF-EFA5-DD6A84A0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hlinkClick r:id="rId2"/>
                  </a:rPr>
                  <a:t>Flajolet-Martin</a:t>
                </a:r>
                <a:r>
                  <a:rPr lang="en-US" dirty="0"/>
                  <a:t> algorithm for cardinality </a:t>
                </a:r>
                <a:endParaRPr lang="en-US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217" t="-1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F6F3E9-01BD-D2B7-F4A7-ADF4479B635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1361836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33B5-B869-0855-D8E6-461A18F78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hlinkClick r:id="rId2"/>
                  </a:rPr>
                  <a:t>Flajolet-Martin</a:t>
                </a:r>
                <a:r>
                  <a:rPr lang="en-US" dirty="0"/>
                  <a:t> algorithm for cardinality </a:t>
                </a:r>
                <a:endParaRPr lang="en-US" b="1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a uniform distribution of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217" t="-1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6870A41-DB6E-516A-0641-9FC8658E57F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029616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Difficulties with streaming analytics      </a:t>
            </a:r>
            <a:endParaRPr lang="en-US" b="1" dirty="0"/>
          </a:p>
          <a:p>
            <a:r>
              <a:rPr lang="en-US" dirty="0"/>
              <a:t>Streams are </a:t>
            </a:r>
            <a:r>
              <a:rPr lang="en-US" b="1" dirty="0"/>
              <a:t>infinite </a:t>
            </a:r>
            <a:r>
              <a:rPr lang="en-US" dirty="0"/>
              <a:t>with unlimited data volume</a:t>
            </a:r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Flajolet-Martin algorithm for cardinality </a:t>
                </a:r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 with 5-bit hash: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Flajolet-Martin algorithm for set of events M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stream: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217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Improving accuracy of </a:t>
                </a:r>
                <a:r>
                  <a:rPr lang="en-US" dirty="0" err="1"/>
                  <a:t>Flajolet</a:t>
                </a:r>
                <a:r>
                  <a:rPr lang="en-US" dirty="0"/>
                  <a:t>-Martin algorithm</a:t>
                </a:r>
              </a:p>
              <a:p>
                <a:r>
                  <a:rPr lang="en-US" dirty="0"/>
                  <a:t>Accuracy of single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hyperloglog</a:t>
                </a:r>
                <a:r>
                  <a:rPr lang="en-US" dirty="0">
                    <a:hlinkClick r:id="rId2"/>
                  </a:rPr>
                  <a:t> algorithm of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et. al, 2007</a:t>
                </a:r>
                <a:endParaRPr lang="en-US" dirty="0"/>
              </a:p>
              <a:p>
                <a:pPr lvl="1"/>
                <a:r>
                  <a:rPr lang="en-US" dirty="0"/>
                  <a:t>Split hash function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 values</a:t>
                </a:r>
              </a:p>
              <a:p>
                <a:pPr lvl="1"/>
                <a:r>
                  <a:rPr lang="en-US" dirty="0"/>
                  <a:t>Take </a:t>
                </a:r>
                <a:r>
                  <a:rPr lang="en-US" dirty="0">
                    <a:hlinkClick r:id="rId3"/>
                  </a:rPr>
                  <a:t>harmonic mean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maximums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4"/>
                <a:stretch>
                  <a:fillRect l="-1217" t="-1966" b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to generate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independent samples </a:t>
                </a:r>
                <a:r>
                  <a:rPr lang="en-US" dirty="0"/>
                  <a:t>for stochastic averaging </a:t>
                </a:r>
              </a:p>
              <a:p>
                <a:r>
                  <a:rPr lang="en-US" dirty="0"/>
                  <a:t>Idea;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hash functions   </a:t>
                </a:r>
              </a:p>
              <a:p>
                <a:pPr lvl="1"/>
                <a:r>
                  <a:rPr lang="en-US" dirty="0"/>
                  <a:t>Slow to compute multiple hash functions </a:t>
                </a:r>
              </a:p>
              <a:p>
                <a:pPr lvl="1"/>
                <a:r>
                  <a:rPr lang="en-US" dirty="0"/>
                  <a:t>Storing hash table for each hash function uses too much memory   </a:t>
                </a:r>
              </a:p>
              <a:p>
                <a:r>
                  <a:rPr lang="en-US" dirty="0"/>
                  <a:t>Solution; 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of binary hash function to create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buckets</a:t>
                </a:r>
              </a:p>
              <a:p>
                <a:pPr lvl="1"/>
                <a:r>
                  <a:rPr lang="en-US" dirty="0"/>
                  <a:t>Store least significant bits in bucket</a:t>
                </a:r>
              </a:p>
              <a:p>
                <a:r>
                  <a:rPr lang="en-US" dirty="0"/>
                  <a:t>Data structure is another example of a </a:t>
                </a:r>
                <a:r>
                  <a:rPr lang="en-US" b="1" dirty="0"/>
                  <a:t>sketch</a:t>
                </a:r>
                <a:r>
                  <a:rPr lang="en-US" dirty="0"/>
                  <a:t>, an approximate representation of the exact result from full dataset  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920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for hash bucket</a:t>
                </a:r>
              </a:p>
              <a:p>
                <a:pPr lvl="1"/>
                <a:r>
                  <a:rPr lang="en-US" dirty="0"/>
                  <a:t>Use first </a:t>
                </a:r>
                <a:r>
                  <a:rPr lang="en-US" dirty="0">
                    <a:latin typeface="Cambria Math" panose="02040503050406030204" pitchFamily="18" charset="0"/>
                  </a:rPr>
                  <a:t>𝑏</a:t>
                </a:r>
                <a:r>
                  <a:rPr lang="en-US" dirty="0"/>
                  <a:t> bits to address </a:t>
                </a:r>
                <a:r>
                  <a:rPr lang="en-US" dirty="0">
                    <a:latin typeface="Cambria Math" panose="02040503050406030204" pitchFamily="18" charset="0"/>
                  </a:rPr>
                  <a:t>𝑚</a:t>
                </a:r>
                <a:r>
                  <a:rPr lang="en-US" dirty="0"/>
                  <a:t> buckets, 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≥16=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Sampling is noisy with </a:t>
                </a:r>
                <a:r>
                  <a:rPr lang="en-US" b="1" dirty="0">
                    <a:solidFill>
                      <a:srgbClr val="FF0000"/>
                    </a:solidFill>
                  </a:rPr>
                  <a:t>outliers</a:t>
                </a:r>
                <a:r>
                  <a:rPr lang="en-US" dirty="0"/>
                  <a:t>, high and low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026" t="-2080" r="-426" b="-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t="-23077" b="-46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=10010100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𝟏𝟏𝟏𝟏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𝟎𝟎𝟎𝟎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t="-25490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10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 animBg="1"/>
      <p:bldP spid="55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a stochastic averaging algorithm insensitive to outliers from probabilistic sampling    </a:t>
                </a:r>
              </a:p>
              <a:p>
                <a:r>
                  <a:rPr lang="en-US" dirty="0"/>
                  <a:t>Originally used arithmetic mean, but too susceptible to outliers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 uses </a:t>
                </a:r>
                <a:r>
                  <a:rPr lang="en-US" b="1" dirty="0"/>
                  <a:t>geometric mean</a:t>
                </a:r>
                <a:r>
                  <a:rPr lang="en-US" dirty="0"/>
                  <a:t>, an improvement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uses </a:t>
                </a:r>
                <a:r>
                  <a:rPr lang="en-US" b="1" dirty="0"/>
                  <a:t>harmonic mean</a:t>
                </a:r>
              </a:p>
              <a:p>
                <a:pPr lvl="1"/>
                <a:r>
                  <a:rPr lang="en-US" dirty="0"/>
                  <a:t>Harmonic mean is suitable for heavy-tailed distributions, e.g. outliers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2930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bias adjusted harmonic mean over all buckets is then 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𝑙𝑜𝑔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043" t="-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212177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The bias adjusted harmonic mean over all buckets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dirty="0" err="1"/>
                  <a:t>Flajolet</a:t>
                </a:r>
                <a:r>
                  <a:rPr lang="en-US" dirty="0"/>
                  <a:t> et. al., 2007, recommend the following bias adjustments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=0.697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=0.709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0.723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1.079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≥128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ea typeface="Cambria Math" panose="02040503050406030204" pitchFamily="18" charset="0"/>
                    <a:hlinkClick r:id="rId2"/>
                  </a:rPr>
                  <a:t>Heule</a:t>
                </a:r>
                <a:r>
                  <a:rPr lang="en-US" dirty="0">
                    <a:ea typeface="Cambria Math" panose="02040503050406030204" pitchFamily="18" charset="0"/>
                    <a:hlinkClick r:id="rId2"/>
                  </a:rPr>
                  <a:t>, et. al., 2013</a:t>
                </a:r>
                <a:r>
                  <a:rPr lang="en-US" dirty="0">
                    <a:ea typeface="Cambria Math" panose="02040503050406030204" pitchFamily="18" charset="0"/>
                  </a:rPr>
                  <a:t>, recommend slightly different bias adjustments the </a:t>
                </a:r>
                <a:r>
                  <a:rPr lang="en-US" dirty="0" err="1">
                    <a:ea typeface="Cambria Math" panose="02040503050406030204" pitchFamily="18" charset="0"/>
                  </a:rPr>
                  <a:t>HyperLogLog</a:t>
                </a:r>
                <a:r>
                  <a:rPr lang="en-US" dirty="0">
                    <a:ea typeface="Cambria Math" panose="02040503050406030204" pitchFamily="18" charset="0"/>
                  </a:rPr>
                  <a:t>++ algorithm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  <a:blipFill>
                <a:blip r:embed="rId3"/>
                <a:stretch>
                  <a:fillRect l="-928" t="-2611" b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93100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algorithm, </a:t>
                </a:r>
                <a:r>
                  <a:rPr lang="en-US" dirty="0">
                    <a:hlinkClick r:id="rId2"/>
                  </a:rPr>
                  <a:t>Durand and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2003</a:t>
                </a:r>
                <a:r>
                  <a:rPr lang="en-US" dirty="0"/>
                  <a:t>, is highly space efficient</a:t>
                </a:r>
              </a:p>
              <a:p>
                <a:r>
                  <a:rPr lang="en-US" dirty="0"/>
                  <a:t>Example;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 8-byte integers counters, required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8=16384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𝐾𝐵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do better than this! </a:t>
                </a:r>
              </a:p>
              <a:p>
                <a:r>
                  <a:rPr lang="en-US" dirty="0"/>
                  <a:t>If we only need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cardinality, then only need counter of length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total storage requirement is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53652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that the </a:t>
                </a:r>
                <a:r>
                  <a:rPr lang="en-US" b="1" dirty="0"/>
                  <a:t>empirical error </a:t>
                </a:r>
                <a:r>
                  <a:rPr lang="en-US" dirty="0"/>
                  <a:t>of 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1.04/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an empirical comparison of algorithms 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  <a:blipFill>
                <a:blip r:embed="rId2"/>
                <a:stretch>
                  <a:fillRect l="-3246" t="-2520" r="-3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AA765-2D33-B6AA-F57D-B9C41379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25" y="1324929"/>
            <a:ext cx="7373149" cy="2036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83843-FAFE-6C7F-2150-6D6BB3583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779" y="3432678"/>
            <a:ext cx="6907696" cy="33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3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28046</TotalTime>
  <Words>8497</Words>
  <Application>Microsoft Office PowerPoint</Application>
  <PresentationFormat>Widescreen</PresentationFormat>
  <Paragraphs>1727</Paragraphs>
  <Slides>120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6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Streaming Pipelines</vt:lpstr>
      <vt:lpstr>PowerPoint Presentation</vt:lpstr>
      <vt:lpstr>PowerPoint Presentation</vt:lpstr>
      <vt:lpstr>PowerPoint Presentation</vt:lpstr>
      <vt:lpstr>Case Study 1</vt:lpstr>
      <vt:lpstr>PowerPoint Presentation</vt:lpstr>
      <vt:lpstr>PowerPoint Presentation</vt:lpstr>
      <vt:lpstr>PowerPoint Presentation</vt:lpstr>
      <vt:lpstr>Basic Sampling and Filtering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Reservoir Sampling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Discrete Streaming Events</vt:lpstr>
      <vt:lpstr>PowerPoint Presentation</vt:lpstr>
      <vt:lpstr>PowerPoint Presentation</vt:lpstr>
      <vt:lpstr>PowerPoint Presentation</vt:lpstr>
      <vt:lpstr>PowerPoint Presentation</vt:lpstr>
      <vt:lpstr>Filtering Discrete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Counting Discrete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Counting Events - Cardinality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Estimating Quantiles in Streams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Study 2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668</cp:revision>
  <cp:lastPrinted>2019-09-03T23:18:19Z</cp:lastPrinted>
  <dcterms:created xsi:type="dcterms:W3CDTF">2019-08-02T23:14:29Z</dcterms:created>
  <dcterms:modified xsi:type="dcterms:W3CDTF">2025-08-25T19:03:04Z</dcterms:modified>
</cp:coreProperties>
</file>