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32" r:id="rId10"/>
    <p:sldId id="452" r:id="rId11"/>
    <p:sldId id="724" r:id="rId12"/>
    <p:sldId id="397" r:id="rId13"/>
    <p:sldId id="723" r:id="rId14"/>
    <p:sldId id="718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725" r:id="rId25"/>
    <p:sldId id="401" r:id="rId26"/>
    <p:sldId id="713" r:id="rId27"/>
    <p:sldId id="387" r:id="rId28"/>
    <p:sldId id="720" r:id="rId29"/>
    <p:sldId id="382" r:id="rId30"/>
    <p:sldId id="357" r:id="rId31"/>
    <p:sldId id="385" r:id="rId32"/>
    <p:sldId id="359" r:id="rId33"/>
    <p:sldId id="727" r:id="rId34"/>
    <p:sldId id="386" r:id="rId35"/>
    <p:sldId id="714" r:id="rId36"/>
    <p:sldId id="360" r:id="rId37"/>
    <p:sldId id="731" r:id="rId38"/>
    <p:sldId id="374" r:id="rId39"/>
    <p:sldId id="375" r:id="rId40"/>
    <p:sldId id="376" r:id="rId41"/>
    <p:sldId id="728" r:id="rId42"/>
    <p:sldId id="377" r:id="rId43"/>
    <p:sldId id="729" r:id="rId44"/>
    <p:sldId id="730" r:id="rId45"/>
    <p:sldId id="378" r:id="rId46"/>
    <p:sldId id="379" r:id="rId47"/>
    <p:sldId id="380" r:id="rId48"/>
    <p:sldId id="715" r:id="rId49"/>
    <p:sldId id="362" r:id="rId50"/>
    <p:sldId id="364" r:id="rId51"/>
    <p:sldId id="366" r:id="rId52"/>
    <p:sldId id="365" r:id="rId53"/>
    <p:sldId id="726" r:id="rId54"/>
    <p:sldId id="363" r:id="rId55"/>
    <p:sldId id="372" r:id="rId56"/>
    <p:sldId id="716" r:id="rId57"/>
    <p:sldId id="361" r:id="rId58"/>
    <p:sldId id="368" r:id="rId59"/>
    <p:sldId id="390" r:id="rId60"/>
    <p:sldId id="391" r:id="rId61"/>
    <p:sldId id="392" r:id="rId62"/>
    <p:sldId id="393" r:id="rId63"/>
    <p:sldId id="394" r:id="rId64"/>
    <p:sldId id="717" r:id="rId65"/>
    <p:sldId id="371" r:id="rId66"/>
    <p:sldId id="369" r:id="rId67"/>
    <p:sldId id="373" r:id="rId68"/>
    <p:sldId id="399" r:id="rId69"/>
    <p:sldId id="370" r:id="rId70"/>
    <p:sldId id="398" r:id="rId71"/>
    <p:sldId id="384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97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collision" TargetMode="External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Hash_table#Separate_ch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ash_table" TargetMode="Externa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probing" TargetMode="External"/><Relationship Id="rId2" Type="http://schemas.openxmlformats.org/officeDocument/2006/relationships/hyperlink" Target="https://en.wikipedia.org/wiki/Open_addres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Hash_table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>
                <a:solidFill>
                  <a:srgbClr val="000000"/>
                </a:solidFill>
                <a:effectLst/>
                <a:latin typeface="+mn-lt"/>
              </a:rPr>
              <a:t>About your TA: </a:t>
            </a:r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32-5699-EC1B-3B03-D92EF1BF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C85-07BA-B000-8199-63349C0E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overarching objective is giving you a deep understand of the algorithms forming the backbone of todays massive scale analytics </a:t>
            </a:r>
            <a:r>
              <a:rPr lang="en-US" b="1" dirty="0"/>
              <a:t> </a:t>
            </a:r>
          </a:p>
          <a:p>
            <a:r>
              <a:rPr lang="en-US" dirty="0"/>
              <a:t>Lean how to work with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Good algorithms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Understand algorithm performance analysis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A2B2D-64B5-7A2E-1C31-A4059D780EA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can you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9351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Use algorithms with massive scalability </a:t>
            </a:r>
          </a:p>
          <a:p>
            <a:pPr lvl="1"/>
            <a:r>
              <a:rPr lang="en-US" dirty="0"/>
              <a:t>Key-value management and hashing algorithms </a:t>
            </a:r>
          </a:p>
          <a:p>
            <a:pPr lvl="1"/>
            <a:r>
              <a:rPr lang="en-US" dirty="0"/>
              <a:t>Scalable approximate algorithms analytic algorithms </a:t>
            </a:r>
          </a:p>
          <a:p>
            <a:r>
              <a:rPr lang="en-US" dirty="0"/>
              <a:t>Focus on unsupervised learning</a:t>
            </a:r>
          </a:p>
          <a:p>
            <a:pPr lvl="1"/>
            <a:r>
              <a:rPr lang="en-US" dirty="0"/>
              <a:t>Approximate similarity search algorithms are massively scalable</a:t>
            </a:r>
          </a:p>
          <a:p>
            <a:pPr lvl="1"/>
            <a:r>
              <a:rPr lang="en-US" dirty="0"/>
              <a:t>Ranking for recommenders, web search, RAG algorithms, etc. </a:t>
            </a:r>
          </a:p>
          <a:p>
            <a:pPr lvl="1"/>
            <a:r>
              <a:rPr lang="en-US" dirty="0"/>
              <a:t>Clustering models for exploration of complex data sets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Dimensionality reduction algorithms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Hashing and K-V pair management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Taks </a:t>
            </a:r>
            <a:r>
              <a:rPr lang="en-US" sz="2000"/>
              <a:t>Speific </a:t>
            </a:r>
            <a:r>
              <a:rPr lang="en-US" sz="20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Most deep learning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Mondays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class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Assignments are being revised!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not start assignments before they are posted in Canvas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a pull on the GitHub repository to get updated notebooks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endParaRPr lang="en-US" b="0" i="0" dirty="0">
              <a:solidFill>
                <a:srgbClr val="5E5E5E"/>
              </a:solidFill>
              <a:effectLst/>
              <a:latin typeface="Google Sans"/>
            </a:endParaRP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563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AI (LLMs) is becoming a standard tool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1"/>
            <a:r>
              <a:rPr lang="en-US" dirty="0"/>
              <a:t>An exception message is a valid prompt 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Mastering tools for working with and performing inference on massive and complex of data is a core goal for this course</a:t>
            </a:r>
          </a:p>
          <a:p>
            <a:r>
              <a:rPr lang="en-US" dirty="0"/>
              <a:t>Massive size requires efficient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dirty="0"/>
              <a:t>We apply hashing and ‘sketches’ in future lessons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or identifier for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average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3470-78F3-E979-6FC2-66938DBE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0CC498F-4DB2-C68E-EFA7-021A6C9BE0A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2616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function is a deterministic map from key to a memory address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hash function used for insertions, look-ups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56253-7795-52CD-DC89-671E47B62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3064-C916-6D77-2E17-FC76AE5B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13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Generally speaking, there are two major types of hash functions </a:t>
            </a:r>
          </a:p>
          <a:p>
            <a:r>
              <a:rPr lang="en-US" b="1" dirty="0"/>
              <a:t>Cryptographic hash functions </a:t>
            </a:r>
            <a:r>
              <a:rPr lang="en-US" dirty="0"/>
              <a:t>are investable encodings used to prevent unauthorized access. </a:t>
            </a:r>
          </a:p>
          <a:p>
            <a:r>
              <a:rPr lang="en-US" b="1" dirty="0"/>
              <a:t>Address hash functions </a:t>
            </a:r>
            <a:r>
              <a:rPr lang="en-US" dirty="0"/>
              <a:t>compute a sequence of address values for access </a:t>
            </a:r>
            <a:r>
              <a:rPr lang="en-US"/>
              <a:t>to buckets of </a:t>
            </a:r>
            <a:r>
              <a:rPr lang="en-US" dirty="0"/>
              <a:t>data tables. </a:t>
            </a:r>
          </a:p>
          <a:p>
            <a:r>
              <a:rPr lang="en-US" dirty="0"/>
              <a:t>There is a body of theory underlying both types of hashes   </a:t>
            </a:r>
          </a:p>
          <a:p>
            <a:r>
              <a:rPr lang="en-US" dirty="0"/>
              <a:t>For data mining we apply address hashes to manage massive datasets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66018C-A4DB-87C6-4869-5EAC4E86211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586682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buckets addressed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 address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length hash table probability of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</a:t>
                </a:r>
                <a:r>
                  <a:rPr lang="en-US" b="1" dirty="0"/>
                  <a:t>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method for inevitable hash collisions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966D-4FEB-4376-ED9A-7E24B5D5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13D0-5220-5B90-B085-A26344BE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properties of a good hash function?  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Appropriate for the table</a:t>
            </a:r>
          </a:p>
          <a:p>
            <a:pPr lvl="1"/>
            <a:r>
              <a:rPr lang="en-US" dirty="0"/>
              <a:t>Hash functions produce limited range of hash values   </a:t>
            </a:r>
          </a:p>
          <a:p>
            <a:pPr lvl="1"/>
            <a:r>
              <a:rPr lang="en-US" dirty="0"/>
              <a:t>Too large wastes space</a:t>
            </a:r>
          </a:p>
          <a:p>
            <a:pPr lvl="1"/>
            <a:r>
              <a:rPr lang="en-US" dirty="0"/>
              <a:t>Too small leads to collisions</a:t>
            </a:r>
          </a:p>
          <a:p>
            <a:pPr lvl="1"/>
            <a:r>
              <a:rPr lang="en-US" dirty="0"/>
              <a:t>Ideally make hash table resizable - Half or double as needed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Ability to merge hash tables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499FEE-81C5-CA87-ABD6-FE7C5C870E5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9139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49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Commonly used </a:t>
            </a:r>
            <a:r>
              <a:rPr lang="en-US" sz="3200" b="1" dirty="0"/>
              <a:t>hash functions</a:t>
            </a:r>
            <a:r>
              <a:rPr lang="en-US" sz="3200" dirty="0"/>
              <a:t>  </a:t>
            </a:r>
          </a:p>
          <a:p>
            <a:r>
              <a:rPr lang="en-US" sz="3000" dirty="0"/>
              <a:t>A great many hash functions are used in practice   </a:t>
            </a:r>
          </a:p>
          <a:p>
            <a:r>
              <a:rPr lang="en-US" sz="3000" dirty="0"/>
              <a:t>Simple hash functions operate on numeric keys  </a:t>
            </a:r>
          </a:p>
          <a:p>
            <a:pPr lvl="1"/>
            <a:r>
              <a:rPr lang="en-US" sz="2600" dirty="0"/>
              <a:t>Binary or integer </a:t>
            </a:r>
          </a:p>
          <a:p>
            <a:pPr lvl="1"/>
            <a:r>
              <a:rPr lang="en-US" sz="2600" dirty="0"/>
              <a:t>Binary representation of strings, e.g. Unicode  </a:t>
            </a:r>
            <a:endParaRPr lang="en-US" sz="1600" dirty="0"/>
          </a:p>
          <a:p>
            <a:r>
              <a:rPr lang="en-US" sz="3000" dirty="0"/>
              <a:t>Hash a binary representation of a string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ACE2-7EE6-1471-3563-CA26754E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b="1" dirty="0">
                    <a:hlinkClick r:id="rId2"/>
                  </a:rPr>
                  <a:t>Universal hash function</a:t>
                </a:r>
                <a:r>
                  <a:rPr lang="en-US" sz="3000" b="1" dirty="0"/>
                  <a:t> </a:t>
                </a:r>
                <a:r>
                  <a:rPr lang="en-US" sz="3000" dirty="0"/>
                  <a:t>for integer key,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a = multiplier,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b = additive constant</a:t>
                </a:r>
              </a:p>
              <a:p>
                <a:pPr lvl="1"/>
                <a:r>
                  <a:rPr lang="en-US" sz="2600" dirty="0"/>
                  <a:t>p = constant, generally prime,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600" dirty="0"/>
                  <a:t>, the size of the set to be hashed</a:t>
                </a:r>
              </a:p>
              <a:p>
                <a:pPr lvl="1"/>
                <a:r>
                  <a:rPr lang="en-US" sz="2600" dirty="0"/>
                  <a:t>m = size of the hash table, typically,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3862DDE-E9C6-C1EA-E9EB-C9E690CE832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865072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231A-D19F-C328-7E94-6A71FE89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4C4A7-4785-6851-D918-50EAE50F9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  <a:endParaRPr lang="en-US" sz="3000" dirty="0"/>
              </a:p>
              <a:p>
                <a:r>
                  <a:rPr lang="en-US" sz="3000" dirty="0">
                    <a:hlinkClick r:id="rId2"/>
                  </a:rPr>
                  <a:t>Universal hash function</a:t>
                </a:r>
                <a:r>
                  <a:rPr lang="en-US" sz="3000" dirty="0"/>
                  <a:t> is applied to a </a:t>
                </a:r>
                <a:r>
                  <a:rPr lang="en-US" sz="3000" b="1" dirty="0"/>
                  <a:t>scalar key,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3000" b="1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How do we handle vector (multi) valued keys?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We can sum the hashes,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00" dirty="0"/>
                  <a:t>, modulo the table length</a:t>
                </a:r>
              </a:p>
              <a:p>
                <a:pPr lvl="2"/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000" dirty="0"/>
              </a:p>
              <a:p>
                <a:pPr marL="457200" lvl="1" indent="0">
                  <a:buNone/>
                </a:pPr>
                <a:r>
                  <a:rPr lang="en-US" sz="2600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/>
                  <a:t> is a unique or independent hash function  </a:t>
                </a:r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4C4A7-4785-6851-D918-50EAE50F9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9BFFD6E-8309-3B28-4A70-4F5373832514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26667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>
                    <a:hlinkClick r:id="rId3"/>
                  </a:rPr>
                  <a:t>hash collision </a:t>
                </a:r>
                <a:r>
                  <a:rPr lang="en-US" b="1" dirty="0"/>
                  <a:t>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4"/>
                <a:stretch>
                  <a:fillRect l="-1217" t="-2450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>
                    <a:hlinkClick r:id="rId2"/>
                  </a:rPr>
                  <a:t>Separate chaining</a:t>
                </a:r>
                <a:endParaRPr lang="en-US" b="1" dirty="0"/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3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>
                <a:hlinkClick r:id="rId2"/>
              </a:rPr>
              <a:t>Open addressing </a:t>
            </a:r>
            <a:r>
              <a:rPr lang="en-US" dirty="0"/>
              <a:t>methods widely used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b="1" dirty="0">
                <a:hlinkClick r:id="rId3"/>
              </a:rPr>
              <a:t>Linear probing </a:t>
            </a:r>
            <a:r>
              <a:rPr lang="en-US" dirty="0"/>
              <a:t>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in less than linear time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inference is widely used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false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 or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missed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that the evidence this extreme or greater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arrises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simply from random variation (random sampling) of the null distribution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63E1B-FD02-2EDB-FFEC-08309336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B241-040C-CA14-3AD9-21414592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statistic;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only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06B8E5-5030-5DCD-807B-AFB990CB4FB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91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466987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466987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 or perhaps not?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Must have a clear idea of goal!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complex data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Need to perform in-depth exploration of data and inferences at every step!!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one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</a:t>
            </a:r>
            <a:r>
              <a:rPr lang="en-US" b="1" dirty="0"/>
              <a:t>false positive!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/>
              <a:t>Benjamini-Hochberg FDR control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</a:t>
                </a:r>
                <a:r>
                  <a:rPr lang="en-US" b="1" dirty="0"/>
                  <a:t>very conservative  </a:t>
                </a:r>
              </a:p>
              <a:p>
                <a:pPr lvl="1"/>
                <a:r>
                  <a:rPr lang="en-US" dirty="0"/>
                  <a:t>Greatly </a:t>
                </a:r>
                <a:r>
                  <a:rPr lang="en-US" b="1" dirty="0"/>
                  <a:t>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Teaching Assistant: Tatyana Boland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MBA in Finance from Texas A&amp;M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MLA from Harvard Extension School in Sustainability &amp; Environmental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BA in Political Science from University of Washington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0"/>
              </a:rPr>
              <a:t>Program manager for cloud products at Nvidia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Worked previously at Oracle OCI as Principal Technical Program Manager in Physical Networking team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oves playing the piano and playing and with my cats</a:t>
            </a:r>
            <a:endParaRPr lang="en-US" b="0" i="0" dirty="0">
              <a:solidFill>
                <a:srgbClr val="000000"/>
              </a:solidFill>
              <a:effectLst/>
              <a:latin typeface="Gill Sans MT" panose="020B0502020104020203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1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20682</TotalTime>
  <Words>4350</Words>
  <Application>Microsoft Office PowerPoint</Application>
  <PresentationFormat>Widescreen</PresentationFormat>
  <Paragraphs>619</Paragraphs>
  <Slides>71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Teaching Assistant: Tatyana Boland </vt:lpstr>
      <vt:lpstr>About your TA: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461</cp:revision>
  <cp:lastPrinted>2019-09-03T23:18:19Z</cp:lastPrinted>
  <dcterms:created xsi:type="dcterms:W3CDTF">2019-08-02T23:14:29Z</dcterms:created>
  <dcterms:modified xsi:type="dcterms:W3CDTF">2025-09-01T15:44:32Z</dcterms:modified>
</cp:coreProperties>
</file>