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75" r:id="rId2"/>
    <p:sldId id="342" r:id="rId3"/>
    <p:sldId id="343" r:id="rId4"/>
    <p:sldId id="400" r:id="rId5"/>
    <p:sldId id="380" r:id="rId6"/>
    <p:sldId id="344" r:id="rId7"/>
    <p:sldId id="416" r:id="rId8"/>
    <p:sldId id="346" r:id="rId9"/>
    <p:sldId id="350" r:id="rId10"/>
    <p:sldId id="351" r:id="rId11"/>
    <p:sldId id="410" r:id="rId12"/>
    <p:sldId id="353" r:id="rId13"/>
    <p:sldId id="352" r:id="rId14"/>
    <p:sldId id="363" r:id="rId15"/>
    <p:sldId id="366" r:id="rId16"/>
    <p:sldId id="367" r:id="rId17"/>
    <p:sldId id="368" r:id="rId18"/>
    <p:sldId id="402" r:id="rId19"/>
    <p:sldId id="354" r:id="rId20"/>
    <p:sldId id="411" r:id="rId21"/>
    <p:sldId id="345" r:id="rId22"/>
    <p:sldId id="414" r:id="rId23"/>
    <p:sldId id="370" r:id="rId24"/>
    <p:sldId id="347" r:id="rId25"/>
    <p:sldId id="371" r:id="rId26"/>
    <p:sldId id="348" r:id="rId27"/>
    <p:sldId id="372" r:id="rId28"/>
    <p:sldId id="349" r:id="rId29"/>
    <p:sldId id="373" r:id="rId30"/>
    <p:sldId id="374" r:id="rId31"/>
    <p:sldId id="409" r:id="rId32"/>
    <p:sldId id="412" r:id="rId33"/>
    <p:sldId id="381" r:id="rId34"/>
    <p:sldId id="403" r:id="rId35"/>
    <p:sldId id="405" r:id="rId36"/>
    <p:sldId id="406" r:id="rId37"/>
    <p:sldId id="407" r:id="rId38"/>
    <p:sldId id="355" r:id="rId39"/>
    <p:sldId id="413" r:id="rId40"/>
    <p:sldId id="408" r:id="rId41"/>
    <p:sldId id="356" r:id="rId42"/>
    <p:sldId id="383" r:id="rId43"/>
    <p:sldId id="386" r:id="rId44"/>
    <p:sldId id="387" r:id="rId45"/>
    <p:sldId id="388" r:id="rId46"/>
    <p:sldId id="390" r:id="rId47"/>
    <p:sldId id="391" r:id="rId48"/>
    <p:sldId id="392" r:id="rId49"/>
    <p:sldId id="393" r:id="rId50"/>
    <p:sldId id="395" r:id="rId51"/>
    <p:sldId id="397" r:id="rId52"/>
    <p:sldId id="398" r:id="rId53"/>
    <p:sldId id="379" r:id="rId54"/>
    <p:sldId id="378" r:id="rId55"/>
    <p:sldId id="399" r:id="rId56"/>
    <p:sldId id="401" r:id="rId57"/>
    <p:sldId id="415" r:id="rId58"/>
    <p:sldId id="72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 autoAdjust="0"/>
    <p:restoredTop sz="94660"/>
  </p:normalViewPr>
  <p:slideViewPr>
    <p:cSldViewPr snapToGrid="0">
      <p:cViewPr varScale="1">
        <p:scale>
          <a:sx n="70" d="100"/>
          <a:sy n="70" d="100"/>
        </p:scale>
        <p:origin x="24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ami-1.readthedocs.io/en/latest/index.html" TargetMode="External"/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ark.apache.org/docs/latest/ml-frequent-pattern-mining.html" TargetMode="External"/><Relationship Id="rId4" Type="http://schemas.openxmlformats.org/officeDocument/2006/relationships/hyperlink" Target="https://github.com/UdayLab/PAMI?tab=readme-ov-file#0-association-rule-mining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the presence of </a:t>
                </a:r>
                <a:r>
                  <a:rPr lang="en-US" b="1" dirty="0"/>
                  <a:t>two items predicting another item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This is not a feasible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013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b="1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at least as frequent</a:t>
            </a: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685800" lvl="2"/>
            <a:r>
              <a:rPr lang="en-US" altLang="en-US" sz="2400" dirty="0"/>
              <a:t>Downward closure property also know as the </a:t>
            </a:r>
            <a:r>
              <a:rPr lang="en-US" altLang="en-US" sz="2400" b="1" dirty="0"/>
              <a:t>monotonicity property of sets</a:t>
            </a:r>
          </a:p>
          <a:p>
            <a:r>
              <a:rPr lang="en-US" dirty="0"/>
              <a:t>The downward closure lemma ensures that we only </a:t>
            </a:r>
            <a:r>
              <a:rPr lang="en-US" b="1" dirty="0"/>
              <a:t>need only consider frequent subsets </a:t>
            </a:r>
            <a:r>
              <a:rPr lang="en-US" dirty="0"/>
              <a:t>when searching for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Count sets to find frequent ones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as needed</a:t>
                </a:r>
              </a:p>
              <a:p>
                <a:pPr lvl="1"/>
                <a:r>
                  <a:rPr lang="en-US" dirty="0"/>
                  <a:t>Iterating steps 4, 5 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</a:t>
                </a:r>
                <a:r>
                  <a:rPr lang="en-US" b="1" dirty="0"/>
                  <a:t>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items; don’t consider sets containing </a:t>
            </a:r>
            <a:r>
              <a:rPr lang="en-US" i="1" dirty="0"/>
              <a:t>e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Apriori algorithm example; s = 3</a:t>
                </a:r>
              </a:p>
              <a:p>
                <a:r>
                  <a:rPr lang="en-US" b="1" dirty="0"/>
                  <a:t>Third pass </a:t>
                </a:r>
                <a:r>
                  <a:rPr lang="en-US" dirty="0"/>
                  <a:t>find frequent triple item sets; don’t consider sets containing </a:t>
                </a:r>
                <a:r>
                  <a:rPr lang="en-US" i="1" dirty="0"/>
                  <a:t>e</a:t>
                </a:r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  <a:blipFill>
                <a:blip r:embed="rId2"/>
                <a:stretch>
                  <a:fillRect l="-1106" t="-6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8939"/>
              </p:ext>
            </p:extLst>
          </p:nvPr>
        </p:nvGraphicFramePr>
        <p:xfrm>
          <a:off x="6484311" y="365125"/>
          <a:ext cx="4641110" cy="6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4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5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0845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tuples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over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Match similar names or entities    </a:t>
            </a:r>
          </a:p>
          <a:p>
            <a:pPr lvl="1"/>
            <a:r>
              <a:rPr lang="en-US" dirty="0"/>
              <a:t>Identify symptoms from drug interactions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DoS messages</a:t>
            </a:r>
          </a:p>
          <a:p>
            <a:pPr lvl="1"/>
            <a:r>
              <a:rPr lang="en-US" dirty="0"/>
              <a:t>Identify patterns of environmental pollutants and disease  </a:t>
            </a:r>
          </a:p>
          <a:p>
            <a:pPr lvl="1"/>
            <a:r>
              <a:rPr lang="en-US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8099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dirty="0"/>
                  <a:t>Many metrics used to evaluate association rules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is probability that set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is the probability that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is the increase in association from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is the unreliability of a rule,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in making a correct prediction compared to random chance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Support is the </a:t>
                </a:r>
                <a:r>
                  <a:rPr lang="en-US" b="1" dirty="0"/>
                  <a:t>probability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occurs in a basket </a:t>
                </a:r>
                <a:r>
                  <a:rPr lang="en-US" dirty="0"/>
                  <a:t>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basket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Confidence is the </a:t>
                </a:r>
                <a:r>
                  <a:rPr lang="en-US" b="1" dirty="0"/>
                  <a:t>probability that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72521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8ED44-ECF2-FE1D-5E17-1C8BA931256E}"/>
              </a:ext>
            </a:extLst>
          </p:cNvPr>
          <p:cNvSpPr txBox="1"/>
          <p:nvPr/>
        </p:nvSpPr>
        <p:spPr>
          <a:xfrm>
            <a:off x="5852159" y="1111441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</a:t>
                </a:r>
                <a:r>
                  <a:rPr lang="en-US" b="1" dirty="0"/>
                  <a:t>increase in association from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over random occurrence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</a:t>
                </a:r>
                <a:r>
                  <a:rPr lang="en-US" b="1" dirty="0"/>
                  <a:t>unreliability of the association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:r>
                  <a:rPr lang="en-US" dirty="0"/>
                  <a:t>In other words, conviction is the </a:t>
                </a:r>
                <a:r>
                  <a:rPr lang="en-US" b="1" dirty="0"/>
                  <a:t>ratio that the rule,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conviction in </a:t>
                </a:r>
                <a:r>
                  <a:rPr lang="en-US" b="1" dirty="0"/>
                  <a:t>unbounded!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807965"/>
                  </p:ext>
                </p:extLst>
              </p:nvPr>
            </p:nvGraphicFramePr>
            <p:xfrm>
              <a:off x="4938823" y="142742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.57/.57=1.0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807965"/>
                  </p:ext>
                </p:extLst>
              </p:nvPr>
            </p:nvGraphicFramePr>
            <p:xfrm>
              <a:off x="4938823" y="142742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.57/.57=1.0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214754" r="-1401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713115" r="-1401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 mining is </a:t>
                </a:r>
                <a:r>
                  <a:rPr lang="en-US" b="1" dirty="0"/>
                  <a:t>unsupervised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with a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r>
                  <a:rPr lang="en-US" dirty="0"/>
                  <a:t>Association models are a </a:t>
                </a:r>
                <a:r>
                  <a:rPr lang="en-US" b="1" dirty="0"/>
                  <a:t>similarity search on sets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3"/>
            <a:ext cx="2280683" cy="47015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b="1" dirty="0"/>
              <a:t>No rule </a:t>
            </a:r>
            <a:r>
              <a:rPr lang="en-US" dirty="0"/>
              <a:t>with lift &gt;1 and conviction &lt; 1</a:t>
            </a:r>
          </a:p>
          <a:p>
            <a:pPr marL="0" indent="0">
              <a:buNone/>
            </a:pPr>
            <a:r>
              <a:rPr lang="en-US" dirty="0"/>
              <a:t>This is an anomaly for cases with confidence = 1.0!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5032411"/>
                  </p:ext>
                </p:extLst>
              </p:nvPr>
            </p:nvGraphicFramePr>
            <p:xfrm>
              <a:off x="2697982" y="1358015"/>
              <a:ext cx="9204280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8668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5032411"/>
                  </p:ext>
                </p:extLst>
              </p:nvPr>
            </p:nvGraphicFramePr>
            <p:xfrm>
              <a:off x="2697982" y="1358015"/>
              <a:ext cx="9204280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8668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9310" t="-214754" r="-1533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9310" t="-714754" r="-1533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688818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46945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⊆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200" dirty="0"/>
                            <a:t> occurs in a basket 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∩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makes a correct prediction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𝐿𝑖𝑓𝑡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∩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Increase in association from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over random occurrence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Fraction of the time the rule,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, makes an incorrect prediction compared to random chance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688818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78771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64341" r="-103909" b="-358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64341" r="-488" b="-358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160606" r="-103909" b="-25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160606" r="-488" b="-250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2595" r="-103909" b="-152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2595" r="-488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3889" r="-103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3889" r="-48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8886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Improving the </a:t>
            </a:r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85724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downward closure property of sets and subsets </a:t>
            </a:r>
          </a:p>
          <a:p>
            <a:pPr lvl="1"/>
            <a:r>
              <a:rPr lang="en-US" dirty="0"/>
              <a:t>Success depends on frequency of item sets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or </a:t>
            </a:r>
            <a:r>
              <a:rPr lang="en-US" b="1" dirty="0"/>
              <a:t>sketch</a:t>
            </a:r>
            <a:r>
              <a:rPr lang="en-US" dirty="0"/>
              <a:t>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first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in hash bucket need to be considered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𝑏𝑢𝑡𝑡𝑒𝑟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𝑏𝑟𝑒𝑎𝑑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𝑏𝑎𝑐𝑜𝑛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𝑒𝑔𝑔𝑠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with positive hash in table </a:t>
            </a:r>
          </a:p>
          <a:p>
            <a:pPr lvl="1"/>
            <a:r>
              <a:rPr lang="en-US" dirty="0"/>
              <a:t>Reduce pairs considered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346489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common items</a:t>
            </a:r>
          </a:p>
          <a:p>
            <a:pPr lvl="1"/>
            <a:r>
              <a:rPr lang="en-US" dirty="0"/>
              <a:t>Generally large number of items </a:t>
            </a:r>
          </a:p>
          <a:p>
            <a:pPr lvl="1"/>
            <a:r>
              <a:rPr lang="en-US" b="1" dirty="0"/>
              <a:t>Seek high</a:t>
            </a:r>
            <a:r>
              <a:rPr lang="en-US" dirty="0"/>
              <a:t>, but </a:t>
            </a:r>
            <a:r>
              <a:rPr lang="en-US" b="1" dirty="0"/>
              <a:t>not absolute</a:t>
            </a:r>
            <a:r>
              <a:rPr lang="en-US" dirty="0"/>
              <a:t>, similarity between baskets </a:t>
            </a:r>
          </a:p>
          <a:p>
            <a:pPr lvl="1"/>
            <a:r>
              <a:rPr lang="en-US" dirty="0"/>
              <a:t>Example; content-based recommenders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Large number of items</a:t>
            </a:r>
          </a:p>
          <a:p>
            <a:pPr lvl="1"/>
            <a:r>
              <a:rPr lang="en-US" dirty="0"/>
              <a:t>Small average number of items in baskets</a:t>
            </a:r>
          </a:p>
          <a:p>
            <a:pPr lvl="1"/>
            <a:r>
              <a:rPr lang="en-US" b="1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</a:t>
            </a:r>
            <a:r>
              <a:rPr lang="en-US"/>
              <a:t>a possible </a:t>
            </a:r>
            <a:r>
              <a:rPr lang="en-US" dirty="0"/>
              <a:t>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sets by item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a, ordered by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31707" y="342900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8157937" y="33116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88106" cy="697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08598" y="4426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918170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8104141" y="3596896"/>
            <a:ext cx="650508" cy="896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stCxn id="32" idx="2"/>
            <a:endCxn id="10" idx="5"/>
          </p:cNvCxnSpPr>
          <p:nvPr/>
        </p:nvCxnSpPr>
        <p:spPr>
          <a:xfrm flipH="1" flipV="1">
            <a:off x="6245396" y="3471078"/>
            <a:ext cx="2463202" cy="105366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10303025" y="424407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8750013" y="24294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9474920" y="32892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>
            <a:off x="9420529" y="3657201"/>
            <a:ext cx="255118" cy="154517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>
            <a:off x="8668042" y="2811042"/>
            <a:ext cx="245942" cy="153764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8120961" y="3473900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b="1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along pointers to find </a:t>
                </a:r>
                <a:r>
                  <a:rPr lang="en-US"/>
                  <a:t>item counts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11319518" y="51738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9724927" y="337802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0448823" y="418807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>
            <a:off x="10503035" y="4650151"/>
            <a:ext cx="189105" cy="147197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>
            <a:off x="9655878" y="3749158"/>
            <a:ext cx="274599" cy="151928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  <a:stCxn id="102" idx="2"/>
          </p:cNvCxnSpPr>
          <p:nvPr/>
        </p:nvCxnSpPr>
        <p:spPr>
          <a:xfrm flipH="1" flipV="1">
            <a:off x="9137454" y="4393653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stCxn id="76" idx="4"/>
            <a:endCxn id="70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  <a:stCxn id="79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CEB7D1A8-5832-C4E5-F82B-8FB974B5223B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4FCD5-AEFB-BA95-485F-2E3A842BA9C7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343947-BB70-F09B-0725-F8CC4231B348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8C71F-93B5-49B9-7761-F77988EE1F05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5DF2B5-DA5E-CE43-EA99-21D2A0014F81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ED4FC-1B27-159E-E6C0-E5A74BD67E91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7257B-B62A-4CBE-6751-B802333BB51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16F62D-9EF3-93A5-B2EF-B03D410D026D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1FD0623-87D5-4CC8-D835-7087088C6B62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34172-9DC9-98D2-2F12-956A68CBC6F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B7C31F-CA99-8D30-4850-9520A5B5920C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3D44D73-98DF-AA50-5756-C4AC28A3A94D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AE905-0474-5C1D-5CAB-D6D60E78F91D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25EAF7-6A8D-8577-5501-A664BB4423D4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25CC9C-9FBF-3CA5-BA6E-023B56258686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AA4D2CB-571D-7720-72BC-E2A0C61E007F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A61F0-5412-B37B-6630-2619719F8DE1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22B191-3BF1-031F-5229-AF62505C313A}"/>
              </a:ext>
            </a:extLst>
          </p:cNvPr>
          <p:cNvCxnSpPr>
            <a:cxnSpLocks/>
            <a:stCxn id="6" idx="6"/>
            <a:endCxn id="20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389C69A-4719-ABFA-AC98-C9B1E8278DFE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EB8E8F-169C-B219-2E6B-2404306E0C4C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BFD97A-4187-9195-0AE3-123E5F843FF6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1C1966-2E0B-312C-9116-B9C72733837E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419409B-16DE-8C56-DE2A-7970763B1C48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BD0A97-4F77-03CC-A479-A79B98EF45AA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C2F635-DE91-278C-7285-C8CD1419438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0E5450-A41D-8170-5A5D-104E20AF1596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8DBDC9C-04A4-F76C-33D3-90110058EECB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6423B5-502F-D5B3-3759-882723C52ED8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3F3CAD-8109-2FAA-4AF3-80ED5F6F290B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BF67A-60DC-A5F4-4135-7C7C5BDA8627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7FD820-94AA-8CCB-460C-2BD59A2AFECB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D5ECA45-77FF-017E-CCF0-31DA84106521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B52B9-3073-D5EB-31D9-E06E6A3D8182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073613-06DC-89A0-A68B-467A4FB9B6A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54233E-175C-E35C-7E2E-E48452D5A489}"/>
              </a:ext>
            </a:extLst>
          </p:cNvPr>
          <p:cNvCxnSpPr>
            <a:cxnSpLocks/>
            <a:stCxn id="4" idx="5"/>
            <a:endCxn id="31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F7FE6B-3C9B-48DF-AA34-F2FB6F74E796}"/>
              </a:ext>
            </a:extLst>
          </p:cNvPr>
          <p:cNvCxnSpPr>
            <a:cxnSpLocks/>
            <a:stCxn id="33" idx="4"/>
            <a:endCxn id="27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3961FE-3FB3-3CCD-2EA1-8C22F4BE033C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32384D-704B-94ED-FC9B-1BF635A9DD6C}"/>
              </a:ext>
            </a:extLst>
          </p:cNvPr>
          <p:cNvCxnSpPr>
            <a:cxnSpLocks/>
            <a:stCxn id="36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a,b</a:t>
            </a:r>
            <a:r>
              <a:rPr lang="en-US" dirty="0"/>
              <a:t>} and {</a:t>
            </a:r>
            <a:r>
              <a:rPr lang="en-US" dirty="0" err="1"/>
              <a:t>a,b,c</a:t>
            </a:r>
            <a:r>
              <a:rPr lang="en-US" dirty="0"/>
              <a:t>} requires no additional memory given set {</a:t>
            </a:r>
            <a:r>
              <a:rPr lang="en-US" dirty="0" err="1"/>
              <a:t>a,b,c,d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1752594" y="440700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226595" y="285036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0924901" y="3530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stCxn id="103" idx="4"/>
            <a:endCxn id="97" idx="7"/>
          </p:cNvCxnSpPr>
          <p:nvPr/>
        </p:nvCxnSpPr>
        <p:spPr>
          <a:xfrm>
            <a:off x="10894621" y="400622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  <a:stCxn id="101" idx="4"/>
          </p:cNvCxnSpPr>
          <p:nvPr/>
        </p:nvCxnSpPr>
        <p:spPr>
          <a:xfrm>
            <a:off x="10099975" y="314860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  <a:stCxn id="106" idx="2"/>
            <a:endCxn id="90" idx="6"/>
          </p:cNvCxnSpPr>
          <p:nvPr/>
        </p:nvCxnSpPr>
        <p:spPr>
          <a:xfrm flipH="1" flipV="1">
            <a:off x="9595443" y="3863736"/>
            <a:ext cx="1985806" cy="89959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173204" y="2162810"/>
            <a:ext cx="1785488" cy="521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a,b,c,d</a:t>
            </a:r>
            <a:r>
              <a:rPr lang="en-US" sz="2400" dirty="0"/>
              <a:t>}, {</a:t>
            </a:r>
            <a:r>
              <a:rPr lang="en-US" sz="2400" dirty="0" err="1"/>
              <a:t>a,b,c</a:t>
            </a:r>
            <a:r>
              <a:rPr lang="en-US" sz="2400" dirty="0"/>
              <a:t>} and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relatively slow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6191386" y="50349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4620002" y="319074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5397678" y="41008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stCxn id="45" idx="4"/>
            <a:endCxn id="39" idx="7"/>
          </p:cNvCxnSpPr>
          <p:nvPr/>
        </p:nvCxnSpPr>
        <p:spPr>
          <a:xfrm>
            <a:off x="5290228" y="4484636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4495582" y="3627019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3966911" y="4358345"/>
            <a:ext cx="2009945" cy="8833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Python Support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 mining is supported in a number Python packages</a:t>
            </a:r>
          </a:p>
          <a:p>
            <a:r>
              <a:rPr lang="en-US" dirty="0" err="1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appears to have conflicts with latest Pandas</a:t>
            </a:r>
          </a:p>
          <a:p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PAMI</a:t>
            </a:r>
            <a:r>
              <a:rPr lang="en-US" dirty="0"/>
              <a:t> is a dedicated association rule mining package</a:t>
            </a:r>
          </a:p>
          <a:p>
            <a:pPr lvl="1"/>
            <a:r>
              <a:rPr lang="en-US" dirty="0"/>
              <a:t>Includes standard database mining</a:t>
            </a:r>
          </a:p>
          <a:p>
            <a:pPr lvl="1"/>
            <a:r>
              <a:rPr lang="en-US" dirty="0"/>
              <a:t>Extends to </a:t>
            </a:r>
            <a:r>
              <a:rPr lang="en-US" b="1" dirty="0"/>
              <a:t>time-dependent</a:t>
            </a:r>
            <a:r>
              <a:rPr lang="en-US" dirty="0"/>
              <a:t>, </a:t>
            </a:r>
            <a:r>
              <a:rPr lang="en-US" b="1" dirty="0"/>
              <a:t>sequential</a:t>
            </a:r>
            <a:r>
              <a:rPr lang="en-US" dirty="0"/>
              <a:t> and </a:t>
            </a:r>
            <a:r>
              <a:rPr lang="en-US" b="1" dirty="0"/>
              <a:t>geo-referenced spatial-dependent patterns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Includes algorithms optimized for genetics research </a:t>
            </a:r>
          </a:p>
          <a:p>
            <a:pPr lvl="1"/>
            <a:r>
              <a:rPr lang="en-US" dirty="0"/>
              <a:t>Find GitHub repository </a:t>
            </a:r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/>
              <a:t> – includes </a:t>
            </a:r>
            <a:r>
              <a:rPr lang="en-US" dirty="0" err="1"/>
              <a:t>extensve</a:t>
            </a:r>
            <a:r>
              <a:rPr lang="en-US" dirty="0"/>
              <a:t> collection of tutorials </a:t>
            </a:r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Frequent Pattern Minning package </a:t>
            </a:r>
            <a:r>
              <a:rPr lang="en-US" dirty="0"/>
              <a:t>in Spark is considered highly scalable</a:t>
            </a: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CE260-EDE9-1FAF-03AA-52BC7DD85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9398-EE5A-A383-856F-524F3CFD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8E9E-E0CE-D180-D225-A4D1B480A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Now used in many domains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352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5696D-354D-62CB-0192-218008228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7BCFB8-BA4E-440E-F296-C6B2AAFDF70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How are the topics in this course connected?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C2DC2-2848-DED5-529E-AA5AC0982CFB}"/>
              </a:ext>
            </a:extLst>
          </p:cNvPr>
          <p:cNvSpPr/>
          <p:nvPr/>
        </p:nvSpPr>
        <p:spPr>
          <a:xfrm>
            <a:off x="3534926" y="5536709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2. Large Scale Computing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95083-8BEB-8B08-7E66-FDC56E9B749C}"/>
              </a:ext>
            </a:extLst>
          </p:cNvPr>
          <p:cNvSpPr/>
          <p:nvPr/>
        </p:nvSpPr>
        <p:spPr>
          <a:xfrm>
            <a:off x="6030249" y="5536708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5. Distance and Similarity Metrics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6AE79-4919-8796-C045-45AAD80B8591}"/>
              </a:ext>
            </a:extLst>
          </p:cNvPr>
          <p:cNvSpPr/>
          <p:nvPr/>
        </p:nvSpPr>
        <p:spPr>
          <a:xfrm>
            <a:off x="8404918" y="5536707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1. Large-Scale Statistics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8DB67-0DA8-A1EC-A865-219CC8E2924A}"/>
              </a:ext>
            </a:extLst>
          </p:cNvPr>
          <p:cNvSpPr/>
          <p:nvPr/>
        </p:nvSpPr>
        <p:spPr>
          <a:xfrm>
            <a:off x="1424242" y="4295126"/>
            <a:ext cx="2110684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10. Dimensionality Reduction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B2418-B096-6DF9-524E-E46A63BC1B41}"/>
              </a:ext>
            </a:extLst>
          </p:cNvPr>
          <p:cNvSpPr/>
          <p:nvPr/>
        </p:nvSpPr>
        <p:spPr>
          <a:xfrm>
            <a:off x="10250858" y="4341585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6. Similarity Search and NN Algorithms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C54F3-DE9D-99B4-64BF-88FC35D43917}"/>
              </a:ext>
            </a:extLst>
          </p:cNvPr>
          <p:cNvSpPr/>
          <p:nvPr/>
        </p:nvSpPr>
        <p:spPr>
          <a:xfrm>
            <a:off x="6025459" y="1162406"/>
            <a:ext cx="1961803" cy="1198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7. Recommender Algorithms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11. Association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27A3-15C9-D6F9-D488-CA7C0F3325D5}"/>
              </a:ext>
            </a:extLst>
          </p:cNvPr>
          <p:cNvSpPr/>
          <p:nvPr/>
        </p:nvSpPr>
        <p:spPr>
          <a:xfrm>
            <a:off x="3724850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8. Web/Document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8F19E-5C0B-62E5-14AB-6E96C6F326C5}"/>
              </a:ext>
            </a:extLst>
          </p:cNvPr>
          <p:cNvSpPr/>
          <p:nvPr/>
        </p:nvSpPr>
        <p:spPr>
          <a:xfrm>
            <a:off x="8201889" y="1385935"/>
            <a:ext cx="183434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3. Streaming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CF73E-D779-E0A5-977B-A8C1B10177CB}"/>
              </a:ext>
            </a:extLst>
          </p:cNvPr>
          <p:cNvSpPr/>
          <p:nvPr/>
        </p:nvSpPr>
        <p:spPr>
          <a:xfrm>
            <a:off x="1424241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4. Graph and Social Network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69AD5-F4F6-0FAB-A473-3001BF8F0B95}"/>
              </a:ext>
            </a:extLst>
          </p:cNvPr>
          <p:cNvSpPr/>
          <p:nvPr/>
        </p:nvSpPr>
        <p:spPr>
          <a:xfrm>
            <a:off x="10250858" y="1385934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9. Clustering Algorithms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84A998-91B5-666C-E6F6-DCDDC35121EC}"/>
              </a:ext>
            </a:extLst>
          </p:cNvPr>
          <p:cNvCxnSpPr>
            <a:cxnSpLocks/>
          </p:cNvCxnSpPr>
          <p:nvPr/>
        </p:nvCxnSpPr>
        <p:spPr>
          <a:xfrm>
            <a:off x="1790007" y="3945774"/>
            <a:ext cx="9809018" cy="8269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4312E4-A6C2-A99F-A49C-758C030D626C}"/>
              </a:ext>
            </a:extLst>
          </p:cNvPr>
          <p:cNvCxnSpPr>
            <a:cxnSpLocks/>
          </p:cNvCxnSpPr>
          <p:nvPr/>
        </p:nvCxnSpPr>
        <p:spPr>
          <a:xfrm>
            <a:off x="1790007" y="3945771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8E543F-8175-4E87-9961-D443C0497EBA}"/>
              </a:ext>
            </a:extLst>
          </p:cNvPr>
          <p:cNvCxnSpPr>
            <a:cxnSpLocks/>
          </p:cNvCxnSpPr>
          <p:nvPr/>
        </p:nvCxnSpPr>
        <p:spPr>
          <a:xfrm>
            <a:off x="11612880" y="3987122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82ABB2-A1D1-5DBF-CEE1-86D3F8FF02B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04240" y="3987122"/>
            <a:ext cx="0" cy="1549587"/>
          </a:xfrm>
          <a:prstGeom prst="line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66CD7E-2D66-5C71-8CDD-06786BB045DE}"/>
              </a:ext>
            </a:extLst>
          </p:cNvPr>
          <p:cNvCxnSpPr>
            <a:cxnSpLocks/>
          </p:cNvCxnSpPr>
          <p:nvPr/>
        </p:nvCxnSpPr>
        <p:spPr>
          <a:xfrm flipV="1">
            <a:off x="1790007" y="2394994"/>
            <a:ext cx="0" cy="1550777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BC78BF-A0E4-4286-6C8B-58ADD2AF41AA}"/>
              </a:ext>
            </a:extLst>
          </p:cNvPr>
          <p:cNvCxnSpPr>
            <a:cxnSpLocks/>
          </p:cNvCxnSpPr>
          <p:nvPr/>
        </p:nvCxnSpPr>
        <p:spPr>
          <a:xfrm flipH="1" flipV="1">
            <a:off x="11558847" y="2360859"/>
            <a:ext cx="47106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639F16-021F-6A3B-4FBC-5D0462ABC9C7}"/>
              </a:ext>
            </a:extLst>
          </p:cNvPr>
          <p:cNvCxnSpPr>
            <a:cxnSpLocks/>
          </p:cNvCxnSpPr>
          <p:nvPr/>
        </p:nvCxnSpPr>
        <p:spPr>
          <a:xfrm flipV="1">
            <a:off x="9700954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CFB714-AEBF-837A-53F2-BD83D59B23A1}"/>
              </a:ext>
            </a:extLst>
          </p:cNvPr>
          <p:cNvCxnSpPr>
            <a:cxnSpLocks/>
          </p:cNvCxnSpPr>
          <p:nvPr/>
        </p:nvCxnSpPr>
        <p:spPr>
          <a:xfrm flipV="1">
            <a:off x="769758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B36884-7468-A7E0-65A3-A9211FBDF344}"/>
              </a:ext>
            </a:extLst>
          </p:cNvPr>
          <p:cNvCxnSpPr>
            <a:cxnSpLocks/>
          </p:cNvCxnSpPr>
          <p:nvPr/>
        </p:nvCxnSpPr>
        <p:spPr>
          <a:xfrm flipV="1">
            <a:off x="553350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D146D8-6FBF-807D-7DB6-AFB4CCCF6780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9336579" cy="624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BC23A8-D0F6-E440-0D62-E59C8DD09EF4}"/>
              </a:ext>
            </a:extLst>
          </p:cNvPr>
          <p:cNvCxnSpPr>
            <a:cxnSpLocks/>
          </p:cNvCxnSpPr>
          <p:nvPr/>
        </p:nvCxnSpPr>
        <p:spPr>
          <a:xfrm flipV="1">
            <a:off x="1995053" y="2360859"/>
            <a:ext cx="0" cy="12870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7314B7-3D8B-DC71-3E73-D36CB8E0A023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0" cy="6784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BAF0BF-5D7F-1AA8-A1C1-5A4979DFB3E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890182" y="3647900"/>
            <a:ext cx="9381" cy="1888808"/>
          </a:xfrm>
          <a:prstGeom prst="line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B447D4-587D-1C9A-5C3A-E1E2681ECD5F}"/>
              </a:ext>
            </a:extLst>
          </p:cNvPr>
          <p:cNvCxnSpPr>
            <a:cxnSpLocks/>
          </p:cNvCxnSpPr>
          <p:nvPr/>
        </p:nvCxnSpPr>
        <p:spPr>
          <a:xfrm>
            <a:off x="11331632" y="3679118"/>
            <a:ext cx="0" cy="67803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D38C7F-A95B-9722-3EB2-F0EFB4774481}"/>
              </a:ext>
            </a:extLst>
          </p:cNvPr>
          <p:cNvCxnSpPr>
            <a:cxnSpLocks/>
          </p:cNvCxnSpPr>
          <p:nvPr/>
        </p:nvCxnSpPr>
        <p:spPr>
          <a:xfrm flipV="1">
            <a:off x="11331632" y="2360859"/>
            <a:ext cx="0" cy="1318259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C8C89E-F09D-F837-779F-9BF3E060EEAD}"/>
              </a:ext>
            </a:extLst>
          </p:cNvPr>
          <p:cNvCxnSpPr>
            <a:cxnSpLocks/>
          </p:cNvCxnSpPr>
          <p:nvPr/>
        </p:nvCxnSpPr>
        <p:spPr>
          <a:xfrm flipV="1">
            <a:off x="7419109" y="2360859"/>
            <a:ext cx="0" cy="1333612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F39D1B-B36C-621E-C8B7-B70DE37DD1C9}"/>
              </a:ext>
            </a:extLst>
          </p:cNvPr>
          <p:cNvCxnSpPr>
            <a:cxnSpLocks/>
          </p:cNvCxnSpPr>
          <p:nvPr/>
        </p:nvCxnSpPr>
        <p:spPr>
          <a:xfrm flipV="1">
            <a:off x="5191299" y="2360859"/>
            <a:ext cx="0" cy="133361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2800C7-969F-1806-862D-2AFF6CE9992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768876" y="6024171"/>
            <a:ext cx="63604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B8E056-DC8C-68B8-53C4-730EF45B56A5}"/>
              </a:ext>
            </a:extLst>
          </p:cNvPr>
          <p:cNvCxnSpPr>
            <a:cxnSpLocks/>
          </p:cNvCxnSpPr>
          <p:nvPr/>
        </p:nvCxnSpPr>
        <p:spPr>
          <a:xfrm>
            <a:off x="2255519" y="3349410"/>
            <a:ext cx="8783782" cy="613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A21FEF-607F-FE2A-8AFE-863FC850EF45}"/>
              </a:ext>
            </a:extLst>
          </p:cNvPr>
          <p:cNvCxnSpPr>
            <a:cxnSpLocks/>
          </p:cNvCxnSpPr>
          <p:nvPr/>
        </p:nvCxnSpPr>
        <p:spPr>
          <a:xfrm flipH="1" flipV="1">
            <a:off x="9232668" y="3410788"/>
            <a:ext cx="41563" cy="2120762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ED33F5-4C4B-20F8-0025-AE7D7EC6B8CE}"/>
              </a:ext>
            </a:extLst>
          </p:cNvPr>
          <p:cNvCxnSpPr>
            <a:cxnSpLocks/>
          </p:cNvCxnSpPr>
          <p:nvPr/>
        </p:nvCxnSpPr>
        <p:spPr>
          <a:xfrm>
            <a:off x="9191859" y="5010669"/>
            <a:ext cx="1018190" cy="1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563E98-9F10-86B5-7A38-A4DC3F8D226F}"/>
              </a:ext>
            </a:extLst>
          </p:cNvPr>
          <p:cNvCxnSpPr>
            <a:cxnSpLocks/>
          </p:cNvCxnSpPr>
          <p:nvPr/>
        </p:nvCxnSpPr>
        <p:spPr>
          <a:xfrm flipH="1" flipV="1">
            <a:off x="3514144" y="4964212"/>
            <a:ext cx="5739305" cy="4645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0D1E9E-17F4-D241-B88B-E1207EF8167E}"/>
              </a:ext>
            </a:extLst>
          </p:cNvPr>
          <p:cNvCxnSpPr>
            <a:cxnSpLocks/>
          </p:cNvCxnSpPr>
          <p:nvPr/>
        </p:nvCxnSpPr>
        <p:spPr>
          <a:xfrm flipV="1">
            <a:off x="11025447" y="2360859"/>
            <a:ext cx="0" cy="1049929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4D1D8D-40CC-4966-2F2D-A0F4F9F3F60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7006361" y="2360862"/>
            <a:ext cx="26212" cy="1013795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AB035D-F65C-5770-074C-7E06DD36608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47530" y="2360859"/>
            <a:ext cx="20311" cy="98854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D00F7A-84C3-3975-6C01-3FA99F66FA63}"/>
              </a:ext>
            </a:extLst>
          </p:cNvPr>
          <p:cNvCxnSpPr>
            <a:cxnSpLocks/>
          </p:cNvCxnSpPr>
          <p:nvPr/>
        </p:nvCxnSpPr>
        <p:spPr>
          <a:xfrm flipV="1">
            <a:off x="2272144" y="2360859"/>
            <a:ext cx="0" cy="1015402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2AF664-E6A7-4C39-D2B3-80CDEC737773}"/>
              </a:ext>
            </a:extLst>
          </p:cNvPr>
          <p:cNvCxnSpPr>
            <a:cxnSpLocks/>
          </p:cNvCxnSpPr>
          <p:nvPr/>
        </p:nvCxnSpPr>
        <p:spPr>
          <a:xfrm flipH="1" flipV="1">
            <a:off x="10773296" y="3027664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7D9015-CFA0-53E2-D048-34EFE52BAB8E}"/>
              </a:ext>
            </a:extLst>
          </p:cNvPr>
          <p:cNvCxnSpPr>
            <a:cxnSpLocks/>
          </p:cNvCxnSpPr>
          <p:nvPr/>
        </p:nvCxnSpPr>
        <p:spPr>
          <a:xfrm>
            <a:off x="2576945" y="3004379"/>
            <a:ext cx="8196351" cy="6308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383971-CF30-8626-5B5A-9A87C7C1DAED}"/>
              </a:ext>
            </a:extLst>
          </p:cNvPr>
          <p:cNvCxnSpPr>
            <a:cxnSpLocks/>
          </p:cNvCxnSpPr>
          <p:nvPr/>
        </p:nvCxnSpPr>
        <p:spPr>
          <a:xfrm flipH="1" flipV="1">
            <a:off x="10759443" y="2323848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A77C1F1-5992-08F9-F794-D5F6701A2CFA}"/>
              </a:ext>
            </a:extLst>
          </p:cNvPr>
          <p:cNvCxnSpPr>
            <a:cxnSpLocks/>
          </p:cNvCxnSpPr>
          <p:nvPr/>
        </p:nvCxnSpPr>
        <p:spPr>
          <a:xfrm flipH="1" flipV="1">
            <a:off x="9394583" y="2370307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D1F2E38-2627-20F9-E2E8-07A7C99A87ED}"/>
              </a:ext>
            </a:extLst>
          </p:cNvPr>
          <p:cNvCxnSpPr>
            <a:cxnSpLocks/>
          </p:cNvCxnSpPr>
          <p:nvPr/>
        </p:nvCxnSpPr>
        <p:spPr>
          <a:xfrm flipH="1" flipV="1">
            <a:off x="6723667" y="2360859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474D118-4B8C-7E0E-70DD-ED4BCF164E23}"/>
              </a:ext>
            </a:extLst>
          </p:cNvPr>
          <p:cNvCxnSpPr>
            <a:cxnSpLocks/>
          </p:cNvCxnSpPr>
          <p:nvPr/>
        </p:nvCxnSpPr>
        <p:spPr>
          <a:xfrm flipH="1" flipV="1">
            <a:off x="4363998" y="2346624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0F2FDEE-F33D-F0D6-22D2-6E3A92A75569}"/>
              </a:ext>
            </a:extLst>
          </p:cNvPr>
          <p:cNvCxnSpPr>
            <a:cxnSpLocks/>
          </p:cNvCxnSpPr>
          <p:nvPr/>
        </p:nvCxnSpPr>
        <p:spPr>
          <a:xfrm flipH="1" flipV="1">
            <a:off x="2575405" y="2338767"/>
            <a:ext cx="12620" cy="650259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525B06-B889-78D6-0193-CB7FFBEC8861}"/>
              </a:ext>
            </a:extLst>
          </p:cNvPr>
          <p:cNvCxnSpPr>
            <a:cxnSpLocks/>
          </p:cNvCxnSpPr>
          <p:nvPr/>
        </p:nvCxnSpPr>
        <p:spPr>
          <a:xfrm>
            <a:off x="2941172" y="2709435"/>
            <a:ext cx="7549489" cy="4295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B53509-9119-750E-AE40-43134C22E633}"/>
              </a:ext>
            </a:extLst>
          </p:cNvPr>
          <p:cNvCxnSpPr>
            <a:cxnSpLocks/>
          </p:cNvCxnSpPr>
          <p:nvPr/>
        </p:nvCxnSpPr>
        <p:spPr>
          <a:xfrm>
            <a:off x="4038452" y="2718883"/>
            <a:ext cx="0" cy="184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49D95A-65B1-ED84-8C41-95441B1608B0}"/>
              </a:ext>
            </a:extLst>
          </p:cNvPr>
          <p:cNvCxnSpPr>
            <a:cxnSpLocks/>
          </p:cNvCxnSpPr>
          <p:nvPr/>
        </p:nvCxnSpPr>
        <p:spPr>
          <a:xfrm>
            <a:off x="2941172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384B72B-8324-7E55-9B92-6B5EC91BA314}"/>
              </a:ext>
            </a:extLst>
          </p:cNvPr>
          <p:cNvCxnSpPr>
            <a:cxnSpLocks/>
          </p:cNvCxnSpPr>
          <p:nvPr/>
        </p:nvCxnSpPr>
        <p:spPr>
          <a:xfrm>
            <a:off x="4038452" y="2370307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6FD3F0-6DC4-F510-AE53-716AE1880F43}"/>
              </a:ext>
            </a:extLst>
          </p:cNvPr>
          <p:cNvCxnSpPr>
            <a:cxnSpLocks/>
          </p:cNvCxnSpPr>
          <p:nvPr/>
        </p:nvCxnSpPr>
        <p:spPr>
          <a:xfrm>
            <a:off x="6338306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256FDD-5F65-6AC4-5075-61C237EE7D38}"/>
              </a:ext>
            </a:extLst>
          </p:cNvPr>
          <p:cNvCxnSpPr>
            <a:cxnSpLocks/>
          </p:cNvCxnSpPr>
          <p:nvPr/>
        </p:nvCxnSpPr>
        <p:spPr>
          <a:xfrm>
            <a:off x="9034400" y="2413004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D13D74C-D122-18BF-6F92-819D416983A1}"/>
              </a:ext>
            </a:extLst>
          </p:cNvPr>
          <p:cNvCxnSpPr>
            <a:cxnSpLocks/>
          </p:cNvCxnSpPr>
          <p:nvPr/>
        </p:nvCxnSpPr>
        <p:spPr>
          <a:xfrm>
            <a:off x="10455876" y="2386892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90D177-2A29-0AD2-9907-6250C53F18D7}"/>
              </a:ext>
            </a:extLst>
          </p:cNvPr>
          <p:cNvCxnSpPr>
            <a:cxnSpLocks/>
          </p:cNvCxnSpPr>
          <p:nvPr/>
        </p:nvCxnSpPr>
        <p:spPr>
          <a:xfrm flipH="1" flipV="1">
            <a:off x="3534926" y="4567058"/>
            <a:ext cx="6710512" cy="66101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6043DBE9-E725-19BE-AEAA-ECF2B906006A}"/>
              </a:ext>
            </a:extLst>
          </p:cNvPr>
          <p:cNvSpPr/>
          <p:nvPr/>
        </p:nvSpPr>
        <p:spPr>
          <a:xfrm>
            <a:off x="3108203" y="5531550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310E1D-4922-9C44-9B80-1DD1DA8CFFB6}"/>
              </a:ext>
            </a:extLst>
          </p:cNvPr>
          <p:cNvSpPr txBox="1"/>
          <p:nvPr/>
        </p:nvSpPr>
        <p:spPr>
          <a:xfrm rot="16200000">
            <a:off x="2113086" y="5818958"/>
            <a:ext cx="157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Foundations </a:t>
            </a: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D23C0DA0-B215-DAF9-AFE7-D383C1D0BC43}"/>
              </a:ext>
            </a:extLst>
          </p:cNvPr>
          <p:cNvSpPr/>
          <p:nvPr/>
        </p:nvSpPr>
        <p:spPr>
          <a:xfrm>
            <a:off x="1032678" y="4285457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55449FE-DD32-E85F-30EF-949E04C879C3}"/>
              </a:ext>
            </a:extLst>
          </p:cNvPr>
          <p:cNvSpPr txBox="1"/>
          <p:nvPr/>
        </p:nvSpPr>
        <p:spPr>
          <a:xfrm rot="16200000">
            <a:off x="-144370" y="4418977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Core Algorithms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A7BE64C7-125C-19D8-05C5-A8ABCF019D81}"/>
              </a:ext>
            </a:extLst>
          </p:cNvPr>
          <p:cNvSpPr/>
          <p:nvPr/>
        </p:nvSpPr>
        <p:spPr>
          <a:xfrm>
            <a:off x="998926" y="1382764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156C23A-A711-2A26-2C5B-FE202AAAFC6E}"/>
              </a:ext>
            </a:extLst>
          </p:cNvPr>
          <p:cNvSpPr txBox="1"/>
          <p:nvPr/>
        </p:nvSpPr>
        <p:spPr>
          <a:xfrm rot="16200000">
            <a:off x="-178122" y="1516284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Task Specific Algorithms</a:t>
            </a:r>
          </a:p>
        </p:txBody>
      </p:sp>
    </p:spTree>
    <p:extLst>
      <p:ext uri="{BB962C8B-B14F-4D97-AF65-F5344CB8AC3E}">
        <p14:creationId xmlns:p14="http://schemas.microsoft.com/office/powerpoint/2010/main" val="111865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Let’s start with some definitions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Membership in a set is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key-value pairs</a:t>
                </a:r>
                <a:r>
                  <a:rPr lang="en-US" dirty="0"/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{bread, eggs},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{butter, eggs}, …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56B28-1227-DF54-F511-D5548B14D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E8D6-5E3E-6706-D3E2-C081B9EA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66A2-2989-159C-93F6-24842F92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Frequent item sets </a:t>
            </a:r>
            <a:r>
              <a:rPr lang="en-US" dirty="0"/>
              <a:t>are sets of items that occur in many baskets   </a:t>
            </a:r>
          </a:p>
          <a:p>
            <a:r>
              <a:rPr lang="en-US" dirty="0">
                <a:latin typeface="Cambria Math" panose="02040503050406030204" pitchFamily="18" charset="0"/>
              </a:rPr>
              <a:t>Let’s start with some definitions </a:t>
            </a:r>
            <a:endParaRPr lang="en-US" b="0" dirty="0">
              <a:latin typeface="Cambria Math" panose="02040503050406030204" pitchFamily="18" charset="0"/>
            </a:endParaRPr>
          </a:p>
          <a:p>
            <a:r>
              <a:rPr lang="en-US" b="1" dirty="0"/>
              <a:t>Many to many relationship </a:t>
            </a:r>
            <a:r>
              <a:rPr lang="en-US" dirty="0"/>
              <a:t>between baskets and items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bipartite graph</a:t>
            </a:r>
            <a:r>
              <a:rPr lang="en-US" dirty="0"/>
              <a:t>! </a:t>
            </a:r>
          </a:p>
          <a:p>
            <a:pPr lvl="1"/>
            <a:r>
              <a:rPr lang="en-US" dirty="0"/>
              <a:t>We have seen this before in other similarity searches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, implies the consequent,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support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to search in step 1</a:t>
                </a:r>
              </a:p>
              <a:p>
                <a:pPr lvl="1"/>
                <a:r>
                  <a:rPr lang="en-US" dirty="0"/>
                  <a:t>A familiar problem in similarity searches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19502</TotalTime>
  <Words>5794</Words>
  <Application>Microsoft Office PowerPoint</Application>
  <PresentationFormat>Widescreen</PresentationFormat>
  <Paragraphs>1365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Office Theme</vt:lpstr>
      <vt:lpstr>CSCI E-108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Memory Management for Apriori Algorithm </vt:lpstr>
      <vt:lpstr>Summary of 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Improving the Apriori Algorithm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FP-Growth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Python Support</vt:lpstr>
      <vt:lpstr>Summary of Association Rules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998</cp:revision>
  <dcterms:created xsi:type="dcterms:W3CDTF">2020-08-19T23:28:02Z</dcterms:created>
  <dcterms:modified xsi:type="dcterms:W3CDTF">2025-07-31T00:41:50Z</dcterms:modified>
</cp:coreProperties>
</file>