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724" r:id="rId12"/>
    <p:sldId id="397" r:id="rId13"/>
    <p:sldId id="723" r:id="rId14"/>
    <p:sldId id="718" r:id="rId15"/>
    <p:sldId id="396" r:id="rId16"/>
    <p:sldId id="400" r:id="rId17"/>
    <p:sldId id="352" r:id="rId18"/>
    <p:sldId id="388" r:id="rId19"/>
    <p:sldId id="721" r:id="rId20"/>
    <p:sldId id="381" r:id="rId21"/>
    <p:sldId id="722" r:id="rId22"/>
    <p:sldId id="395" r:id="rId23"/>
    <p:sldId id="402" r:id="rId24"/>
    <p:sldId id="725" r:id="rId25"/>
    <p:sldId id="401" r:id="rId26"/>
    <p:sldId id="713" r:id="rId27"/>
    <p:sldId id="387" r:id="rId28"/>
    <p:sldId id="720" r:id="rId29"/>
    <p:sldId id="382" r:id="rId30"/>
    <p:sldId id="357" r:id="rId31"/>
    <p:sldId id="385" r:id="rId32"/>
    <p:sldId id="359" r:id="rId33"/>
    <p:sldId id="727" r:id="rId34"/>
    <p:sldId id="386" r:id="rId35"/>
    <p:sldId id="714" r:id="rId36"/>
    <p:sldId id="360" r:id="rId37"/>
    <p:sldId id="374" r:id="rId38"/>
    <p:sldId id="375" r:id="rId39"/>
    <p:sldId id="376" r:id="rId40"/>
    <p:sldId id="728" r:id="rId41"/>
    <p:sldId id="377" r:id="rId42"/>
    <p:sldId id="729" r:id="rId43"/>
    <p:sldId id="378" r:id="rId44"/>
    <p:sldId id="379" r:id="rId45"/>
    <p:sldId id="380" r:id="rId46"/>
    <p:sldId id="715" r:id="rId47"/>
    <p:sldId id="362" r:id="rId48"/>
    <p:sldId id="364" r:id="rId49"/>
    <p:sldId id="366" r:id="rId50"/>
    <p:sldId id="365" r:id="rId51"/>
    <p:sldId id="726" r:id="rId52"/>
    <p:sldId id="363" r:id="rId53"/>
    <p:sldId id="372" r:id="rId54"/>
    <p:sldId id="716" r:id="rId55"/>
    <p:sldId id="361" r:id="rId56"/>
    <p:sldId id="368" r:id="rId57"/>
    <p:sldId id="390" r:id="rId58"/>
    <p:sldId id="391" r:id="rId59"/>
    <p:sldId id="392" r:id="rId60"/>
    <p:sldId id="393" r:id="rId61"/>
    <p:sldId id="394" r:id="rId62"/>
    <p:sldId id="717" r:id="rId63"/>
    <p:sldId id="371" r:id="rId64"/>
    <p:sldId id="369" r:id="rId65"/>
    <p:sldId id="373" r:id="rId66"/>
    <p:sldId id="399" r:id="rId67"/>
    <p:sldId id="370" r:id="rId68"/>
    <p:sldId id="398" r:id="rId69"/>
    <p:sldId id="38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4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.elsevier.com/books/data-mining/han/978-0-12-811760-6" TargetMode="Externa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Universal_hashi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collision" TargetMode="External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Hash_table#Separate_ch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ash_table" TargetMode="Externa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probing" TargetMode="External"/><Relationship Id="rId2" Type="http://schemas.openxmlformats.org/officeDocument/2006/relationships/hyperlink" Target="https://en.wikipedia.org/wiki/Open_address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en.wikipedia.org/wiki/Hash_table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>
                <a:solidFill>
                  <a:srgbClr val="000000"/>
                </a:solidFill>
                <a:effectLst/>
                <a:latin typeface="+mn-lt"/>
              </a:rPr>
              <a:t>About your TA: </a:t>
            </a:r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AD32-5699-EC1B-3B03-D92EF1BF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0C85-07BA-B000-8199-63349C0E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overarching objective is giving you a deep understand of the algorithms forming the backbone of todays massive scale analytics </a:t>
            </a:r>
            <a:r>
              <a:rPr lang="en-US" b="1" dirty="0"/>
              <a:t> </a:t>
            </a:r>
          </a:p>
          <a:p>
            <a:r>
              <a:rPr lang="en-US" dirty="0"/>
              <a:t>Lean how to work with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Good algorithms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Understand algorithm performance analysis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algorithms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Wide and constantly changing landscape of </a:t>
            </a:r>
            <a:r>
              <a:rPr lang="en-US" i="1" dirty="0"/>
              <a:t>Big Data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BA2B2D-64B5-7A2E-1C31-A4059D780EA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can you gain from this course?</a:t>
            </a:r>
          </a:p>
        </p:txBody>
      </p:sp>
    </p:spTree>
    <p:extLst>
      <p:ext uri="{BB962C8B-B14F-4D97-AF65-F5344CB8AC3E}">
        <p14:creationId xmlns:p14="http://schemas.microsoft.com/office/powerpoint/2010/main" val="39351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Use algorithms with massive scalability </a:t>
            </a:r>
          </a:p>
          <a:p>
            <a:pPr lvl="1"/>
            <a:r>
              <a:rPr lang="en-US" dirty="0"/>
              <a:t>Key-value management and hashing algorithms </a:t>
            </a:r>
          </a:p>
          <a:p>
            <a:pPr lvl="1"/>
            <a:r>
              <a:rPr lang="en-US" dirty="0"/>
              <a:t>Scalable approximate algorithms analytic algorithms </a:t>
            </a:r>
          </a:p>
          <a:p>
            <a:r>
              <a:rPr lang="en-US" dirty="0"/>
              <a:t>Focus on unsupervised learning</a:t>
            </a:r>
          </a:p>
          <a:p>
            <a:pPr lvl="1"/>
            <a:r>
              <a:rPr lang="en-US" dirty="0"/>
              <a:t>Approximate similarity search algorithms are massively scalable</a:t>
            </a:r>
          </a:p>
          <a:p>
            <a:pPr lvl="1"/>
            <a:r>
              <a:rPr lang="en-US" dirty="0"/>
              <a:t>Ranking for recommenders, web search, RAG algorithms, etc. </a:t>
            </a:r>
          </a:p>
          <a:p>
            <a:pPr lvl="1"/>
            <a:r>
              <a:rPr lang="en-US" dirty="0"/>
              <a:t>Clustering models for exploration of complex data sets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Dimensionality reduction algorithms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Hashing and K-V pair management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Taks </a:t>
            </a:r>
            <a:r>
              <a:rPr lang="en-US" sz="2000"/>
              <a:t>Speific </a:t>
            </a:r>
            <a:r>
              <a:rPr lang="en-US" sz="20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Most deep learning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cases,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Mondays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r>
              <a:rPr lang="en-US" dirty="0"/>
              <a:t>One-on-one meetings can be held by arrangement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b="1" dirty="0"/>
              <a:t>Do not fall behind!!</a:t>
            </a:r>
          </a:p>
          <a:p>
            <a:pPr lvl="1"/>
            <a:r>
              <a:rPr lang="en-US" dirty="0"/>
              <a:t>Expect </a:t>
            </a:r>
            <a:r>
              <a:rPr lang="en-US" b="1" dirty="0"/>
              <a:t>9 assignments </a:t>
            </a:r>
            <a:r>
              <a:rPr lang="en-US" dirty="0"/>
              <a:t>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class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Assignments are being revised!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not start assignments before they are posted in Canvas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a pull on the GitHub repository to get updated notebooks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</a:p>
          <a:p>
            <a:pPr lvl="1"/>
            <a:r>
              <a:rPr lang="en-US" dirty="0">
                <a:hlinkClick r:id="rId6"/>
              </a:rPr>
              <a:t>Data Mining, Concepts and Techniques</a:t>
            </a:r>
            <a:r>
              <a:rPr lang="en-US" dirty="0"/>
              <a:t>, 4th Edition, Jiawei Han, Jian Pei, </a:t>
            </a:r>
            <a:r>
              <a:rPr lang="en-US" dirty="0" err="1"/>
              <a:t>Hanghang</a:t>
            </a:r>
            <a:r>
              <a:rPr lang="en-US" dirty="0"/>
              <a:t> Tong, Morgan Kaufmann, 2022</a:t>
            </a:r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Post code and complete exception messages if you are dealing with code problem!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endParaRPr lang="en-US" b="0" i="0" dirty="0">
              <a:solidFill>
                <a:srgbClr val="5E5E5E"/>
              </a:solidFill>
              <a:effectLst/>
              <a:latin typeface="Google Sans"/>
            </a:endParaRPr>
          </a:p>
          <a:p>
            <a:pPr lvl="1"/>
            <a:r>
              <a:rPr lang="en-US" b="1" dirty="0">
                <a:solidFill>
                  <a:srgbClr val="5E5E5E"/>
                </a:solidFill>
                <a:latin typeface="Google Sans"/>
              </a:rPr>
              <a:t>Private one-on-one appointments on request</a:t>
            </a:r>
            <a:endParaRPr lang="en-US" b="1" i="0" dirty="0">
              <a:solidFill>
                <a:srgbClr val="5E5E5E"/>
              </a:solidFill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7DD-7AF9-FA05-2177-A254C493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EEC0-807D-1936-07D1-1322313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563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AI (LLMs) is becoming a standard tool for professional data scientists, limited use is allowed for this course  </a:t>
            </a:r>
          </a:p>
          <a:p>
            <a:pPr lvl="0"/>
            <a:r>
              <a:rPr lang="en-US" b="1" dirty="0"/>
              <a:t>Writing &amp; Analysis: </a:t>
            </a:r>
            <a:r>
              <a:rPr lang="en-US" dirty="0"/>
              <a:t>Your written reports, question responses and discussion post </a:t>
            </a:r>
            <a:r>
              <a:rPr lang="en-US" b="1" dirty="0"/>
              <a:t>must be your own original work!</a:t>
            </a:r>
            <a:endParaRPr lang="en-US" dirty="0"/>
          </a:p>
          <a:p>
            <a:pPr lvl="0"/>
            <a:r>
              <a:rPr lang="en-US" b="1" dirty="0"/>
              <a:t>Code Generation: </a:t>
            </a:r>
            <a:r>
              <a:rPr lang="en-US" dirty="0"/>
              <a:t>You may use AI to generate small, discrete portions of code. </a:t>
            </a:r>
          </a:p>
          <a:p>
            <a:pPr lvl="1"/>
            <a:r>
              <a:rPr lang="en-US" dirty="0"/>
              <a:t>You may do so for up to 4 instances of up to 20 lines each in an assignment or a report</a:t>
            </a:r>
          </a:p>
          <a:p>
            <a:pPr lvl="1"/>
            <a:r>
              <a:rPr lang="en-US" dirty="0"/>
              <a:t>Required: Include the exact prompt(s) used to generate the code in your submission. </a:t>
            </a:r>
          </a:p>
          <a:p>
            <a:pPr lvl="0"/>
            <a:r>
              <a:rPr lang="en-US" b="1" dirty="0"/>
              <a:t>Validation of Results: </a:t>
            </a:r>
            <a:r>
              <a:rPr lang="en-US" dirty="0"/>
              <a:t>You are responsible for validating the correctness, efficiency, and security of any AI-generated code. </a:t>
            </a:r>
          </a:p>
          <a:p>
            <a:pPr lvl="0"/>
            <a:r>
              <a:rPr lang="en-US" b="1" dirty="0"/>
              <a:t>Attribution &amp; Integrity:</a:t>
            </a:r>
            <a:r>
              <a:rPr lang="en-US" dirty="0"/>
              <a:t> Cite AI use per the Harvard Academic Integrity Policy (e.g., "Code generated using [Tool Name] with prompt: ‘...’")</a:t>
            </a:r>
          </a:p>
          <a:p>
            <a:pPr lvl="1"/>
            <a:r>
              <a:rPr lang="en-US" dirty="0"/>
              <a:t>An exception message is a valid prompt </a:t>
            </a:r>
          </a:p>
          <a:p>
            <a:pPr lvl="0"/>
            <a:r>
              <a:rPr lang="en-US" dirty="0"/>
              <a:t>See course syllabus in Canvas for additional details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07D1A-2593-EA96-9F4B-0D7D49DF373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Using AI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84998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Mastering tools for working with and performing inference on massive and complex of data is a core goal for this course</a:t>
            </a:r>
          </a:p>
          <a:p>
            <a:r>
              <a:rPr lang="en-US" dirty="0"/>
              <a:t>Massive size requires efficient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dirty="0"/>
              <a:t>We apply hashing and ‘sketches’ in future lessons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or identifier for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average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3470-78F3-E979-6FC2-66938DBE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0CC498F-4DB2-C68E-EFA7-021A6C9BE0A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2616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Hash function is a deterministic map from key to a memory address</a:t>
                </a:r>
              </a:p>
              <a:p>
                <a:r>
                  <a:rPr lang="en-US" dirty="0"/>
                  <a:t>Same hash function used for insertions, look-ups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buckets addressed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 address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length hash table probability of bucket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</a:t>
                </a:r>
                <a:r>
                  <a:rPr lang="en-US" b="1" dirty="0"/>
                  <a:t>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Resolution method for inevitable hash collisions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966D-4FEB-4376-ED9A-7E24B5D5C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13D0-5220-5B90-B085-A26344BE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properties of a good hash function?  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Appropriate for the table</a:t>
            </a:r>
          </a:p>
          <a:p>
            <a:pPr lvl="1"/>
            <a:r>
              <a:rPr lang="en-US" dirty="0"/>
              <a:t>Hash functions produce limited range of hash values   </a:t>
            </a:r>
          </a:p>
          <a:p>
            <a:pPr lvl="1"/>
            <a:r>
              <a:rPr lang="en-US" dirty="0"/>
              <a:t>Too large wastes space</a:t>
            </a:r>
          </a:p>
          <a:p>
            <a:pPr lvl="1"/>
            <a:r>
              <a:rPr lang="en-US" dirty="0"/>
              <a:t>Too small leads to collisions</a:t>
            </a:r>
          </a:p>
          <a:p>
            <a:pPr lvl="1"/>
            <a:r>
              <a:rPr lang="en-US" dirty="0"/>
              <a:t>Ideally make hash table resizable - Half or double as needed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Ability to merge hash tables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499FEE-81C5-CA87-ABD6-FE7C5C870E5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9139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496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Commonly used </a:t>
            </a:r>
            <a:r>
              <a:rPr lang="en-US" sz="3200" b="1" dirty="0"/>
              <a:t>hash functions</a:t>
            </a:r>
            <a:r>
              <a:rPr lang="en-US" sz="3200" dirty="0"/>
              <a:t>  </a:t>
            </a:r>
          </a:p>
          <a:p>
            <a:r>
              <a:rPr lang="en-US" sz="3000" dirty="0"/>
              <a:t>A great many hash functions are used in practice   </a:t>
            </a:r>
          </a:p>
          <a:p>
            <a:r>
              <a:rPr lang="en-US" sz="3000" dirty="0"/>
              <a:t>Simple hash functions operate on numeric keys  </a:t>
            </a:r>
          </a:p>
          <a:p>
            <a:pPr lvl="1"/>
            <a:r>
              <a:rPr lang="en-US" sz="2600" dirty="0"/>
              <a:t>Binary or integer </a:t>
            </a:r>
          </a:p>
          <a:p>
            <a:pPr lvl="1"/>
            <a:r>
              <a:rPr lang="en-US" sz="2600" dirty="0"/>
              <a:t>Binary representation of strings, e.g. Unicode  </a:t>
            </a:r>
            <a:endParaRPr lang="en-US" sz="1600" dirty="0"/>
          </a:p>
          <a:p>
            <a:r>
              <a:rPr lang="en-US" sz="3000" dirty="0"/>
              <a:t>Hash a binary representation of a string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ACE2-7EE6-1471-3563-CA26754E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b="1" dirty="0">
                    <a:hlinkClick r:id="rId2"/>
                  </a:rPr>
                  <a:t>Universal hash function</a:t>
                </a: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a = multiplier,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b = additive constant</a:t>
                </a:r>
              </a:p>
              <a:p>
                <a:pPr lvl="1"/>
                <a:r>
                  <a:rPr lang="en-US" sz="2600" dirty="0"/>
                  <a:t>p = constant, generally prime,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600" dirty="0"/>
                  <a:t>, the size of the set to be hashed</a:t>
                </a:r>
              </a:p>
              <a:p>
                <a:pPr lvl="1"/>
                <a:r>
                  <a:rPr lang="en-US" sz="2600" dirty="0"/>
                  <a:t>m = size of the hash table, typically, </a:t>
                </a:r>
                <a14:m>
                  <m:oMath xmlns:m="http://schemas.openxmlformats.org/officeDocument/2006/math">
                    <m:r>
                      <a:rPr lang="en-US" sz="2600" b="0" i="1" smtClean="0"/>
                      <m:t>𝑚</m:t>
                    </m:r>
                    <m:r>
                      <a:rPr lang="en-US" sz="2600" b="0" i="1" smtClean="0"/>
                      <m:t>=</m:t>
                    </m:r>
                    <m:sSup>
                      <m:sSupPr>
                        <m:ctrlPr>
                          <a:rPr lang="en-US" sz="2600" b="0" i="1" smtClean="0"/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3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33862DDE-E9C6-C1EA-E9EB-C9E690CE832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865072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>
                    <a:hlinkClick r:id="rId3"/>
                  </a:rPr>
                  <a:t>hash collision </a:t>
                </a:r>
                <a:r>
                  <a:rPr lang="en-US" b="1" dirty="0"/>
                  <a:t>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4"/>
                <a:stretch>
                  <a:fillRect l="-1217" t="-2450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>
                    <a:hlinkClick r:id="rId2"/>
                  </a:rPr>
                  <a:t>Separate chaining</a:t>
                </a:r>
                <a:endParaRPr lang="en-US" b="1" dirty="0"/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3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>
                <a:hlinkClick r:id="rId2"/>
              </a:rPr>
              <a:t>Open addressing </a:t>
            </a:r>
            <a:r>
              <a:rPr lang="en-US" dirty="0"/>
              <a:t>methods widely used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b="1" dirty="0">
                <a:hlinkClick r:id="rId3"/>
              </a:rPr>
              <a:t>Linear probing </a:t>
            </a:r>
            <a:r>
              <a:rPr lang="en-US" dirty="0"/>
              <a:t>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in less than linear time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inference is widely used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false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 or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missed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that the evidence this extreme or greater </a:t>
            </a:r>
            <a:r>
              <a:rPr lang="en-US" b="1">
                <a:solidFill>
                  <a:schemeClr val="tx1">
                    <a:lumMod val="50000"/>
                  </a:schemeClr>
                </a:solidFill>
              </a:rPr>
              <a:t>arrises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simply from random variation (random sampling) of the null distribution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63E1B-FD02-2EDB-FFEC-08309336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B241-040C-CA14-3AD9-21414592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only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06B8E5-5030-5DCD-807B-AFB990CB4FB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919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 or perhaps not?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Must have a clear idea of goal!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complex data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Need to perform in-depth exploration of data and inferences at every step!!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one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/>
              <a:t>Benjamini-Hochberg FDR control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19940</TotalTime>
  <Words>4244</Words>
  <Application>Microsoft Office PowerPoint</Application>
  <PresentationFormat>Widescreen</PresentationFormat>
  <Paragraphs>604</Paragraphs>
  <Slides>69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About your TA: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452</cp:revision>
  <cp:lastPrinted>2019-09-03T23:18:19Z</cp:lastPrinted>
  <dcterms:created xsi:type="dcterms:W3CDTF">2019-08-02T23:14:29Z</dcterms:created>
  <dcterms:modified xsi:type="dcterms:W3CDTF">2025-08-21T16:34:28Z</dcterms:modified>
</cp:coreProperties>
</file>