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75" r:id="rId2"/>
    <p:sldId id="342" r:id="rId3"/>
    <p:sldId id="343" r:id="rId4"/>
    <p:sldId id="400" r:id="rId5"/>
    <p:sldId id="380" r:id="rId6"/>
    <p:sldId id="344" r:id="rId7"/>
    <p:sldId id="416" r:id="rId8"/>
    <p:sldId id="346" r:id="rId9"/>
    <p:sldId id="350" r:id="rId10"/>
    <p:sldId id="351" r:id="rId11"/>
    <p:sldId id="410" r:id="rId12"/>
    <p:sldId id="353" r:id="rId13"/>
    <p:sldId id="352" r:id="rId14"/>
    <p:sldId id="363" r:id="rId15"/>
    <p:sldId id="366" r:id="rId16"/>
    <p:sldId id="367" r:id="rId17"/>
    <p:sldId id="368" r:id="rId18"/>
    <p:sldId id="402" r:id="rId19"/>
    <p:sldId id="354" r:id="rId20"/>
    <p:sldId id="411" r:id="rId21"/>
    <p:sldId id="345" r:id="rId22"/>
    <p:sldId id="414" r:id="rId23"/>
    <p:sldId id="370" r:id="rId24"/>
    <p:sldId id="347" r:id="rId25"/>
    <p:sldId id="371" r:id="rId26"/>
    <p:sldId id="348" r:id="rId27"/>
    <p:sldId id="372" r:id="rId28"/>
    <p:sldId id="349" r:id="rId29"/>
    <p:sldId id="373" r:id="rId30"/>
    <p:sldId id="374" r:id="rId31"/>
    <p:sldId id="409" r:id="rId32"/>
    <p:sldId id="412" r:id="rId33"/>
    <p:sldId id="381" r:id="rId34"/>
    <p:sldId id="403" r:id="rId35"/>
    <p:sldId id="405" r:id="rId36"/>
    <p:sldId id="406" r:id="rId37"/>
    <p:sldId id="407" r:id="rId38"/>
    <p:sldId id="355" r:id="rId39"/>
    <p:sldId id="413" r:id="rId40"/>
    <p:sldId id="408" r:id="rId41"/>
    <p:sldId id="356" r:id="rId42"/>
    <p:sldId id="383" r:id="rId43"/>
    <p:sldId id="386" r:id="rId44"/>
    <p:sldId id="387" r:id="rId45"/>
    <p:sldId id="388" r:id="rId46"/>
    <p:sldId id="390" r:id="rId47"/>
    <p:sldId id="391" r:id="rId48"/>
    <p:sldId id="392" r:id="rId49"/>
    <p:sldId id="393" r:id="rId50"/>
    <p:sldId id="395" r:id="rId51"/>
    <p:sldId id="397" r:id="rId52"/>
    <p:sldId id="398" r:id="rId53"/>
    <p:sldId id="379" r:id="rId54"/>
    <p:sldId id="378" r:id="rId55"/>
    <p:sldId id="399" r:id="rId56"/>
    <p:sldId id="401" r:id="rId57"/>
    <p:sldId id="415" r:id="rId58"/>
    <p:sldId id="72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pami-1.readthedocs.io/en/latest/index.html" TargetMode="External"/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ml-frequent-pattern-mining.html" TargetMode="External"/><Relationship Id="rId4" Type="http://schemas.openxmlformats.org/officeDocument/2006/relationships/hyperlink" Target="https://github.com/UdayLab/PAMI?tab=readme-ov-file#0-association-rule-mining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the presence of </a:t>
                </a:r>
                <a:r>
                  <a:rPr lang="en-US" b="1" dirty="0"/>
                  <a:t>two items predicting another item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b="1" dirty="0">
                    <a:solidFill>
                      <a:srgbClr val="C00000"/>
                    </a:solidFill>
                  </a:rPr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685800" lvl="2"/>
            <a:r>
              <a:rPr lang="en-US" altLang="en-US" sz="2400" dirty="0"/>
              <a:t>Downward closure property also know as the </a:t>
            </a:r>
            <a:r>
              <a:rPr lang="en-US" altLang="en-US" sz="2400" b="1" dirty="0"/>
              <a:t>monotonicity property of sets</a:t>
            </a:r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searching for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Count sets to find frequent ones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</a:t>
                </a:r>
                <a:r>
                  <a:rPr lang="en-US" b="1" dirty="0"/>
                  <a:t>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items; don’t consider sets containing </a:t>
            </a:r>
            <a:r>
              <a:rPr lang="en-US" i="1" dirty="0"/>
              <a:t>e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Apriori algorithm example; s = 3</a:t>
                </a:r>
              </a:p>
              <a:p>
                <a:r>
                  <a:rPr lang="en-US" b="1" dirty="0"/>
                  <a:t>Third pass </a:t>
                </a:r>
                <a:r>
                  <a:rPr lang="en-US" dirty="0"/>
                  <a:t>find frequent triple item sets; don’t consider sets containing </a:t>
                </a:r>
                <a:r>
                  <a:rPr lang="en-US" i="1" dirty="0"/>
                  <a:t>e</a:t>
                </a:r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112875"/>
                <a:ext cx="11574464" cy="1488558"/>
              </a:xfrm>
              <a:blipFill>
                <a:blip r:embed="rId2"/>
                <a:stretch>
                  <a:fillRect l="-1106" t="-6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88939"/>
              </p:ext>
            </p:extLst>
          </p:nvPr>
        </p:nvGraphicFramePr>
        <p:xfrm>
          <a:off x="6484311" y="365125"/>
          <a:ext cx="4641110" cy="632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{c}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4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456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70845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tuples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 b="-2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over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Match similar names or entities   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dirty="0"/>
                  <a:t>Many metrics used to evaluate association rules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is probability that set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is the probability that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is the increase in association from the rule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is the unreliability of a rule,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in making a correct prediction compared to random chance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9144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Support is the </a:t>
                </a:r>
                <a:r>
                  <a:rPr lang="en-US" b="1" dirty="0"/>
                  <a:t>probability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 occurs in a basket </a:t>
                </a:r>
                <a:r>
                  <a:rPr lang="en-US" dirty="0"/>
                  <a:t>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26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72521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</a:t>
                </a:r>
                <a:r>
                  <a:rPr lang="en-US" b="1" dirty="0"/>
                  <a:t>unreliability of the association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</a:t>
                </a:r>
                <a:endParaRPr lang="en-US" dirty="0"/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ratio that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conviction in </a:t>
                </a:r>
                <a:r>
                  <a:rPr lang="en-US" b="1" dirty="0"/>
                  <a:t>unbounded!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.29/0.0=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6807965"/>
                  </p:ext>
                </p:extLst>
              </p:nvPr>
            </p:nvGraphicFramePr>
            <p:xfrm>
              <a:off x="4938823" y="1427420"/>
              <a:ext cx="6807417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7037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62986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2176938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.57/.57=1.0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214754" r="-1401" b="-11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.29/.34=0.85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.14/.20=0.70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65" t="-713115" r="-1401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.57/.39=1.46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.29/.20=1.45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.29/.24=1.20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.14/.24=0.58</a:t>
                          </a:r>
                        </a:p>
                      </a:txBody>
                      <a:tcP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 mining is </a:t>
                </a:r>
                <a:r>
                  <a:rPr lang="en-US" b="1" dirty="0"/>
                  <a:t>unsupervised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r>
                  <a:rPr lang="en-US" dirty="0"/>
                  <a:t>Association models are a </a:t>
                </a:r>
                <a:r>
                  <a:rPr lang="en-US" b="1" dirty="0"/>
                  <a:t>similarity search on sets</a:t>
                </a:r>
                <a:r>
                  <a:rPr lang="en-US" dirty="0"/>
                  <a:t>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3"/>
            <a:ext cx="2280683" cy="4701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with lift &gt;1 and conviction &lt; 1</a:t>
            </a:r>
          </a:p>
          <a:p>
            <a:pPr marL="0" indent="0">
              <a:buNone/>
            </a:pPr>
            <a:r>
              <a:rPr lang="en-US" dirty="0"/>
              <a:t>This is an anomaly for cases with confidence = 1.0!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5032411"/>
                  </p:ext>
                </p:extLst>
              </p:nvPr>
            </p:nvGraphicFramePr>
            <p:xfrm>
              <a:off x="2697982" y="1358015"/>
              <a:ext cx="9204280" cy="5217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18668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1679944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152045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  <a:gridCol w="1616149">
                      <a:extLst>
                        <a:ext uri="{9D8B030D-6E8A-4147-A177-3AD203B41FA5}">
                          <a16:colId xmlns:a16="http://schemas.microsoft.com/office/drawing/2014/main" val="201993581"/>
                        </a:ext>
                      </a:extLst>
                    </a:gridCol>
                    <a:gridCol w="1376916">
                      <a:extLst>
                        <a:ext uri="{9D8B030D-6E8A-4147-A177-3AD203B41FA5}">
                          <a16:colId xmlns:a16="http://schemas.microsoft.com/office/drawing/2014/main" val="1577975422"/>
                        </a:ext>
                      </a:extLst>
                    </a:gridCol>
                    <a:gridCol w="1592147">
                      <a:extLst>
                        <a:ext uri="{9D8B030D-6E8A-4147-A177-3AD203B41FA5}">
                          <a16:colId xmlns:a16="http://schemas.microsoft.com/office/drawing/2014/main" val="318347228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Antecedent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Consequent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Support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Confidence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Conviction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1.16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214754" r="-1533" b="-1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0.85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011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0.93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0.70</a:t>
                          </a:r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743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9310" t="-714754" r="-1533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62136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93931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660376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{c}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0.57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1.45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30429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a,c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{d}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663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a,d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{b}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1.20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040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</a:t>
                          </a:r>
                          <a:r>
                            <a:rPr lang="en-US" dirty="0" err="1"/>
                            <a:t>c,d</a:t>
                          </a:r>
                          <a:r>
                            <a:rPr lang="en-US" dirty="0"/>
                            <a:t>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{a}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0.43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0.76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0.99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0.58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58736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∩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1688818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downward closure property of sets and subsets </a:t>
            </a:r>
          </a:p>
          <a:p>
            <a:pPr lvl="1"/>
            <a:r>
              <a:rPr lang="en-US" dirty="0"/>
              <a:t>Success depends on frequency of item sets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or </a:t>
            </a:r>
            <a:r>
              <a:rPr lang="en-US" b="1" dirty="0"/>
              <a:t>sketch</a:t>
            </a:r>
            <a:r>
              <a:rPr lang="en-US" dirty="0"/>
              <a:t>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in hash bucket need to be considered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𝑏𝑢𝑡𝑡𝑒𝑟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𝑏𝑟𝑒𝑎𝑑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𝑒𝑔𝑔𝑠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𝑒𝑔𝑔𝑠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with positive hash in table </a:t>
            </a:r>
          </a:p>
          <a:p>
            <a:pPr lvl="1"/>
            <a:r>
              <a:rPr lang="en-US" dirty="0"/>
              <a:t>Reduce pairs considered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large number of items </a:t>
            </a:r>
          </a:p>
          <a:p>
            <a:pPr lvl="1"/>
            <a:r>
              <a:rPr lang="en-US" b="1" dirty="0"/>
              <a:t>Seek high</a:t>
            </a:r>
            <a:r>
              <a:rPr lang="en-US" dirty="0"/>
              <a:t>, but </a:t>
            </a:r>
            <a:r>
              <a:rPr lang="en-US" b="1" dirty="0"/>
              <a:t>not absolute</a:t>
            </a:r>
            <a:r>
              <a:rPr lang="en-US" dirty="0"/>
              <a:t>, similarity between baskets </a:t>
            </a:r>
          </a:p>
          <a:p>
            <a:pPr lvl="1"/>
            <a:r>
              <a:rPr lang="en-US" dirty="0"/>
              <a:t>Example; content-based recommenders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Large number of items</a:t>
            </a:r>
          </a:p>
          <a:p>
            <a:pPr lvl="1"/>
            <a:r>
              <a:rPr lang="en-US" dirty="0"/>
              <a:t>Small average number of items in baskets</a:t>
            </a:r>
          </a:p>
          <a:p>
            <a:pPr lvl="1"/>
            <a:r>
              <a:rPr lang="en-US" b="1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sets by item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a, ordered by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31707" y="342900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8157937" y="33116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88106" cy="6977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08598" y="4426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918170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</p:cNvCxnSpPr>
          <p:nvPr/>
        </p:nvCxnSpPr>
        <p:spPr>
          <a:xfrm>
            <a:off x="8104141" y="3596896"/>
            <a:ext cx="650508" cy="8968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stCxn id="32" idx="2"/>
            <a:endCxn id="10" idx="5"/>
          </p:cNvCxnSpPr>
          <p:nvPr/>
        </p:nvCxnSpPr>
        <p:spPr>
          <a:xfrm flipH="1" flipV="1">
            <a:off x="6245396" y="3471078"/>
            <a:ext cx="2463202" cy="105366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10303025" y="424407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8750013" y="24294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9474920" y="32892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>
            <a:off x="9420529" y="3657201"/>
            <a:ext cx="255118" cy="1545174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>
            <a:off x="8668042" y="2811042"/>
            <a:ext cx="245942" cy="153764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8120961" y="3473900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b="1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along pointers to find </a:t>
                </a:r>
                <a:r>
                  <a:rPr lang="en-US"/>
                  <a:t>item counts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11319518" y="51738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9724927" y="337802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0448823" y="418807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>
            <a:off x="10503035" y="4650151"/>
            <a:ext cx="189105" cy="147197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>
            <a:off x="9655878" y="3749158"/>
            <a:ext cx="274599" cy="151928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  <a:stCxn id="102" idx="2"/>
          </p:cNvCxnSpPr>
          <p:nvPr/>
        </p:nvCxnSpPr>
        <p:spPr>
          <a:xfrm flipH="1" flipV="1">
            <a:off x="9137454" y="4393653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stCxn id="76" idx="4"/>
            <a:endCxn id="70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  <a:stCxn id="79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EB7D1A8-5832-C4E5-F82B-8FB974B5223B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4FCD5-AEFB-BA95-485F-2E3A842BA9C7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343947-BB70-F09B-0725-F8CC4231B348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8C71F-93B5-49B9-7761-F77988EE1F05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5DF2B5-DA5E-CE43-EA99-21D2A0014F81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ED4FC-1B27-159E-E6C0-E5A74BD67E91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7257B-B62A-4CBE-6751-B802333BB511}"/>
              </a:ext>
            </a:extLst>
          </p:cNvPr>
          <p:cNvCxnSpPr>
            <a:cxnSpLocks/>
            <a:stCxn id="4" idx="3"/>
            <a:endCxn id="6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6F62D-9EF3-93A5-B2EF-B03D410D026D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1FD0623-87D5-4CC8-D835-7087088C6B62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634172-9DC9-98D2-2F12-956A68CBC6F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B7C31F-CA99-8D30-4850-9520A5B5920C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3D44D73-98DF-AA50-5756-C4AC28A3A94D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AE905-0474-5C1D-5CAB-D6D60E78F91D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925EAF7-6A8D-8577-5501-A664BB4423D4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5CC9C-9FBF-3CA5-BA6E-023B56258686}"/>
              </a:ext>
            </a:extLst>
          </p:cNvPr>
          <p:cNvCxnSpPr>
            <a:cxnSpLocks/>
            <a:endCxn id="13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AA4D2CB-571D-7720-72BC-E2A0C61E007F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A61F0-5412-B37B-6630-2619719F8DE1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22B191-3BF1-031F-5229-AF62505C313A}"/>
              </a:ext>
            </a:extLst>
          </p:cNvPr>
          <p:cNvCxnSpPr>
            <a:cxnSpLocks/>
            <a:stCxn id="6" idx="6"/>
            <a:endCxn id="20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389C69A-4719-ABFA-AC98-C9B1E8278DFE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B8E8F-169C-B219-2E6B-2404306E0C4C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BFD97A-4187-9195-0AE3-123E5F843FF6}"/>
              </a:ext>
            </a:extLst>
          </p:cNvPr>
          <p:cNvCxnSpPr>
            <a:cxnSpLocks/>
            <a:stCxn id="20" idx="5"/>
            <a:endCxn id="23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21C1966-2E0B-312C-9116-B9C72733837E}"/>
              </a:ext>
            </a:extLst>
          </p:cNvPr>
          <p:cNvCxnSpPr>
            <a:cxnSpLocks/>
            <a:endCxn id="8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19409B-16DE-8C56-DE2A-7970763B1C48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BD0A97-4F77-03CC-A479-A79B98EF45AA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8C2F635-DE91-278C-7285-C8CD1419438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0E5450-A41D-8170-5A5D-104E20AF1596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8DBDC9C-04A4-F76C-33D3-90110058EECB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6423B5-502F-D5B3-3759-882723C52ED8}"/>
              </a:ext>
            </a:extLst>
          </p:cNvPr>
          <p:cNvSpPr txBox="1"/>
          <p:nvPr/>
        </p:nvSpPr>
        <p:spPr>
          <a:xfrm>
            <a:off x="6450420" y="52378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63F3CAD-8109-2FAA-4AF3-80ED5F6F290B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0BF67A-60DC-A5F4-4135-7C7C5BDA8627}"/>
              </a:ext>
            </a:extLst>
          </p:cNvPr>
          <p:cNvSpPr txBox="1"/>
          <p:nvPr/>
        </p:nvSpPr>
        <p:spPr>
          <a:xfrm>
            <a:off x="4848126" y="340320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7FD820-94AA-8CCB-460C-2BD59A2AFECB}"/>
              </a:ext>
            </a:extLst>
          </p:cNvPr>
          <p:cNvCxnSpPr>
            <a:cxnSpLocks/>
            <a:stCxn id="31" idx="5"/>
            <a:endCxn id="33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D5ECA45-77FF-017E-CCF0-31DA84106521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5B52B9-3073-D5EB-31D9-E06E6A3D8182}"/>
              </a:ext>
            </a:extLst>
          </p:cNvPr>
          <p:cNvSpPr txBox="1"/>
          <p:nvPr/>
        </p:nvSpPr>
        <p:spPr>
          <a:xfrm>
            <a:off x="5692273" y="431568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073613-06DC-89A0-A68B-467A4FB9B6A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454233E-175C-E35C-7E2E-E48452D5A489}"/>
              </a:ext>
            </a:extLst>
          </p:cNvPr>
          <p:cNvCxnSpPr>
            <a:cxnSpLocks/>
            <a:stCxn id="4" idx="5"/>
            <a:endCxn id="31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CF7FE6B-3C9B-48DF-AA34-F2FB6F74E796}"/>
              </a:ext>
            </a:extLst>
          </p:cNvPr>
          <p:cNvCxnSpPr>
            <a:cxnSpLocks/>
            <a:stCxn id="33" idx="4"/>
            <a:endCxn id="27" idx="7"/>
          </p:cNvCxnSpPr>
          <p:nvPr/>
        </p:nvCxnSpPr>
        <p:spPr>
          <a:xfrm>
            <a:off x="5535023" y="468084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53961FE-3FB3-3CCD-2EA1-8C22F4BE033C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4740377" y="382322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532384D-704B-94ED-FC9B-1BF635A9DD6C}"/>
              </a:ext>
            </a:extLst>
          </p:cNvPr>
          <p:cNvCxnSpPr>
            <a:cxnSpLocks/>
            <a:stCxn id="36" idx="2"/>
          </p:cNvCxnSpPr>
          <p:nvPr/>
        </p:nvCxnSpPr>
        <p:spPr>
          <a:xfrm flipH="1" flipV="1">
            <a:off x="4233858" y="4453406"/>
            <a:ext cx="1987793" cy="98454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a,b</a:t>
            </a:r>
            <a:r>
              <a:rPr lang="en-US" dirty="0"/>
              <a:t>} and {</a:t>
            </a:r>
            <a:r>
              <a:rPr lang="en-US" dirty="0" err="1"/>
              <a:t>a,b,c</a:t>
            </a:r>
            <a:r>
              <a:rPr lang="en-US" dirty="0"/>
              <a:t>} requires no additional memory given set {</a:t>
            </a:r>
            <a:r>
              <a:rPr lang="en-US" dirty="0" err="1"/>
              <a:t>a,b,c,d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1752594" y="440700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226595" y="285036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0924901" y="3530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stCxn id="103" idx="4"/>
            <a:endCxn id="97" idx="7"/>
          </p:cNvCxnSpPr>
          <p:nvPr/>
        </p:nvCxnSpPr>
        <p:spPr>
          <a:xfrm>
            <a:off x="10894621" y="4006224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  <a:stCxn id="101" idx="4"/>
          </p:cNvCxnSpPr>
          <p:nvPr/>
        </p:nvCxnSpPr>
        <p:spPr>
          <a:xfrm>
            <a:off x="10099975" y="3148607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  <a:stCxn id="106" idx="2"/>
            <a:endCxn id="90" idx="6"/>
          </p:cNvCxnSpPr>
          <p:nvPr/>
        </p:nvCxnSpPr>
        <p:spPr>
          <a:xfrm flipH="1" flipV="1">
            <a:off x="9595443" y="3863736"/>
            <a:ext cx="1985806" cy="89959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173204" y="2162810"/>
            <a:ext cx="1785488" cy="521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a,b,c,d</a:t>
            </a:r>
            <a:r>
              <a:rPr lang="en-US" sz="2400" dirty="0"/>
              <a:t>}, {</a:t>
            </a:r>
            <a:r>
              <a:rPr lang="en-US" sz="2400" dirty="0" err="1"/>
              <a:t>a,b,c</a:t>
            </a:r>
            <a:r>
              <a:rPr lang="en-US" sz="2400" dirty="0"/>
              <a:t>} and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relatively slow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6191386" y="50349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4620002" y="319074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5397678" y="41008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stCxn id="45" idx="4"/>
            <a:endCxn id="39" idx="7"/>
          </p:cNvCxnSpPr>
          <p:nvPr/>
        </p:nvCxnSpPr>
        <p:spPr>
          <a:xfrm>
            <a:off x="5290228" y="4484636"/>
            <a:ext cx="253521" cy="150103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4495582" y="3627019"/>
            <a:ext cx="286504" cy="150496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3966911" y="4358345"/>
            <a:ext cx="2009945" cy="8833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Python Support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 mining is supported in a number Python packages</a:t>
            </a:r>
          </a:p>
          <a:p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appears to have conflicts with latest Pandas</a:t>
            </a: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PAMI</a:t>
            </a:r>
            <a:r>
              <a:rPr lang="en-US" dirty="0"/>
              <a:t> is a dedicated association rule mining package</a:t>
            </a:r>
          </a:p>
          <a:p>
            <a:pPr lvl="1"/>
            <a:r>
              <a:rPr lang="en-US" dirty="0"/>
              <a:t>Includes standard database mining</a:t>
            </a:r>
          </a:p>
          <a:p>
            <a:pPr lvl="1"/>
            <a:r>
              <a:rPr lang="en-US" dirty="0"/>
              <a:t>Extends to </a:t>
            </a:r>
            <a:r>
              <a:rPr lang="en-US" b="1" dirty="0"/>
              <a:t>time-dependent</a:t>
            </a:r>
            <a:r>
              <a:rPr lang="en-US" dirty="0"/>
              <a:t>, </a:t>
            </a:r>
            <a:r>
              <a:rPr lang="en-US" b="1" dirty="0"/>
              <a:t>sequential</a:t>
            </a:r>
            <a:r>
              <a:rPr lang="en-US" dirty="0"/>
              <a:t> and </a:t>
            </a:r>
            <a:r>
              <a:rPr lang="en-US" b="1" dirty="0"/>
              <a:t>geo-referenced spatial-dependent patterns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Includes algorithms optimized for genetics research </a:t>
            </a:r>
          </a:p>
          <a:p>
            <a:pPr lvl="1"/>
            <a:r>
              <a:rPr lang="en-US" dirty="0"/>
              <a:t>Find GitHub repository </a:t>
            </a:r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/>
              <a:t> – includes </a:t>
            </a:r>
            <a:r>
              <a:rPr lang="en-US" dirty="0" err="1"/>
              <a:t>extensve</a:t>
            </a:r>
            <a:r>
              <a:rPr lang="en-US" dirty="0"/>
              <a:t> collection of tutorials </a:t>
            </a:r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 Pattern Minning package </a:t>
            </a:r>
            <a:r>
              <a:rPr lang="en-US" dirty="0"/>
              <a:t>in Spark is considered highly scalable</a:t>
            </a: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CE260-EDE9-1FAF-03AA-52BC7DD85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9398-EE5A-A383-856F-524F3CFD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68E9E-E0CE-D180-D225-A4D1B480A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Now used in many domains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352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Solution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Let’s start with some definitions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Membership in a set is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key-value pairs</a:t>
                </a:r>
                <a:r>
                  <a:rPr lang="en-US" dirty="0"/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{bread, eggs},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{butter, eggs}, …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56B28-1227-DF54-F511-D5548B14D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E8D6-5E3E-6706-D3E2-C081B9EA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66A2-2989-159C-93F6-24842F92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Frequent item sets </a:t>
            </a:r>
            <a:r>
              <a:rPr lang="en-US" dirty="0"/>
              <a:t>are sets of items that occur in many baskets   </a:t>
            </a:r>
          </a:p>
          <a:p>
            <a:r>
              <a:rPr lang="en-US" dirty="0">
                <a:latin typeface="Cambria Math" panose="02040503050406030204" pitchFamily="18" charset="0"/>
              </a:rPr>
              <a:t>Let’s start with some definitions </a:t>
            </a:r>
            <a:endParaRPr lang="en-US" b="0" dirty="0">
              <a:latin typeface="Cambria Math" panose="02040503050406030204" pitchFamily="18" charset="0"/>
            </a:endParaRPr>
          </a:p>
          <a:p>
            <a:r>
              <a:rPr lang="en-US" b="1" dirty="0"/>
              <a:t>Many to many relationship </a:t>
            </a:r>
            <a:r>
              <a:rPr lang="en-US" dirty="0"/>
              <a:t>between baskets and items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bipartite graph</a:t>
            </a:r>
            <a:r>
              <a:rPr lang="en-US" dirty="0"/>
              <a:t>! </a:t>
            </a:r>
          </a:p>
          <a:p>
            <a:pPr lvl="1"/>
            <a:r>
              <a:rPr lang="en-US" dirty="0"/>
              <a:t>We have seen this before in other similarity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4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pairs to search in step 1</a:t>
                </a:r>
              </a:p>
              <a:p>
                <a:pPr lvl="1"/>
                <a:r>
                  <a:rPr lang="en-US" dirty="0"/>
                  <a:t>A familiar problem in similarity searches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19362</TotalTime>
  <Words>5793</Words>
  <Application>Microsoft Office PowerPoint</Application>
  <PresentationFormat>Widescreen</PresentationFormat>
  <Paragraphs>1365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Python Support</vt:lpstr>
      <vt:lpstr>Summary of Association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997</cp:revision>
  <dcterms:created xsi:type="dcterms:W3CDTF">2020-08-19T23:28:02Z</dcterms:created>
  <dcterms:modified xsi:type="dcterms:W3CDTF">2025-07-30T22:21:32Z</dcterms:modified>
</cp:coreProperties>
</file>