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32" r:id="rId10"/>
    <p:sldId id="733" r:id="rId11"/>
    <p:sldId id="724" r:id="rId12"/>
    <p:sldId id="397" r:id="rId13"/>
    <p:sldId id="723" r:id="rId14"/>
    <p:sldId id="718" r:id="rId15"/>
    <p:sldId id="396" r:id="rId16"/>
    <p:sldId id="400" r:id="rId17"/>
    <p:sldId id="352" r:id="rId18"/>
    <p:sldId id="388" r:id="rId19"/>
    <p:sldId id="721" r:id="rId20"/>
    <p:sldId id="381" r:id="rId21"/>
    <p:sldId id="722" r:id="rId22"/>
    <p:sldId id="395" r:id="rId23"/>
    <p:sldId id="402" r:id="rId24"/>
    <p:sldId id="725" r:id="rId25"/>
    <p:sldId id="401" r:id="rId26"/>
    <p:sldId id="713" r:id="rId27"/>
    <p:sldId id="387" r:id="rId28"/>
    <p:sldId id="720" r:id="rId29"/>
    <p:sldId id="382" r:id="rId30"/>
    <p:sldId id="357" r:id="rId31"/>
    <p:sldId id="385" r:id="rId32"/>
    <p:sldId id="359" r:id="rId33"/>
    <p:sldId id="727" r:id="rId34"/>
    <p:sldId id="386" r:id="rId35"/>
    <p:sldId id="714" r:id="rId36"/>
    <p:sldId id="360" r:id="rId37"/>
    <p:sldId id="731" r:id="rId38"/>
    <p:sldId id="374" r:id="rId39"/>
    <p:sldId id="375" r:id="rId40"/>
    <p:sldId id="376" r:id="rId41"/>
    <p:sldId id="728" r:id="rId42"/>
    <p:sldId id="377" r:id="rId43"/>
    <p:sldId id="729" r:id="rId44"/>
    <p:sldId id="730" r:id="rId45"/>
    <p:sldId id="378" r:id="rId46"/>
    <p:sldId id="379" r:id="rId47"/>
    <p:sldId id="380" r:id="rId48"/>
    <p:sldId id="715" r:id="rId49"/>
    <p:sldId id="362" r:id="rId50"/>
    <p:sldId id="364" r:id="rId51"/>
    <p:sldId id="366" r:id="rId52"/>
    <p:sldId id="365" r:id="rId53"/>
    <p:sldId id="726" r:id="rId54"/>
    <p:sldId id="363" r:id="rId55"/>
    <p:sldId id="372" r:id="rId56"/>
    <p:sldId id="716" r:id="rId57"/>
    <p:sldId id="361" r:id="rId58"/>
    <p:sldId id="368" r:id="rId59"/>
    <p:sldId id="390" r:id="rId60"/>
    <p:sldId id="391" r:id="rId61"/>
    <p:sldId id="392" r:id="rId62"/>
    <p:sldId id="393" r:id="rId63"/>
    <p:sldId id="394" r:id="rId64"/>
    <p:sldId id="717" r:id="rId65"/>
    <p:sldId id="371" r:id="rId66"/>
    <p:sldId id="369" r:id="rId67"/>
    <p:sldId id="373" r:id="rId68"/>
    <p:sldId id="399" r:id="rId69"/>
    <p:sldId id="370" r:id="rId70"/>
    <p:sldId id="398" r:id="rId71"/>
    <p:sldId id="384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127" y="-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p.elsevier.com/books/data-mining/han/978-0-12-811760-6" TargetMode="Externa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Universal_hashin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Universal_hashin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collision" TargetMode="External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Hash_table#Separate_ch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ash_table" TargetMode="Externa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probing" TargetMode="External"/><Relationship Id="rId2" Type="http://schemas.openxmlformats.org/officeDocument/2006/relationships/hyperlink" Target="https://en.wikipedia.org/wiki/Open_address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en.wikipedia.org/wiki/Hash_table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7D24-DFF0-4128-2724-AA23D1E91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16" y="296446"/>
            <a:ext cx="9625781" cy="796413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Teaching Assistant: Waree Protprommart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01460-3AF6-B73A-91A2-A0CB1EF58CE4}"/>
              </a:ext>
            </a:extLst>
          </p:cNvPr>
          <p:cNvSpPr txBox="1"/>
          <p:nvPr/>
        </p:nvSpPr>
        <p:spPr>
          <a:xfrm>
            <a:off x="341667" y="1345984"/>
            <a:ext cx="723162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ALM Student in Data Science at 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BS in Biology from Mount Saint Mary’s University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Disaster planning and information at the American Red Cross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Substitute teaching K-12 part-time for STEM subjects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Worked as a research technician at the California Institute of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Interned at the UCLA School of Engineering, researching a 6-degree-of-freedom robotic arm hand signal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Hobbies: Surfing, Hiking, Camping, Gardening, Zumba, Lying down and watching TV</a:t>
            </a:r>
          </a:p>
        </p:txBody>
      </p:sp>
      <p:pic>
        <p:nvPicPr>
          <p:cNvPr id="6" name="Picture 5" descr="A person standing next to a sign&#10;&#10;AI-generated content may be incorrect.">
            <a:extLst>
              <a:ext uri="{FF2B5EF4-FFF2-40B4-BE49-F238E27FC236}">
                <a16:creationId xmlns:a16="http://schemas.microsoft.com/office/drawing/2014/main" id="{288C65B2-DBC8-4754-089E-6EDA50443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827" y="115529"/>
            <a:ext cx="2583057" cy="3429000"/>
          </a:xfrm>
          <a:prstGeom prst="rect">
            <a:avLst/>
          </a:prstGeom>
        </p:spPr>
      </p:pic>
      <p:pic>
        <p:nvPicPr>
          <p:cNvPr id="8" name="Picture 7" descr="A papaya tree with a white fence&#10;&#10;AI-generated content may be incorrect.">
            <a:extLst>
              <a:ext uri="{FF2B5EF4-FFF2-40B4-BE49-F238E27FC236}">
                <a16:creationId xmlns:a16="http://schemas.microsoft.com/office/drawing/2014/main" id="{19B050A4-3A39-40C6-8D62-D5CF77015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586" y="3313471"/>
            <a:ext cx="25717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7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AD32-5699-EC1B-3B03-D92EF1BF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0C85-07BA-B000-8199-63349C0E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overarching objective is giving you a deep understand of the algorithms forming the backbone of todays massive scale analytics </a:t>
            </a:r>
            <a:r>
              <a:rPr lang="en-US" b="1" dirty="0"/>
              <a:t> </a:t>
            </a:r>
          </a:p>
          <a:p>
            <a:r>
              <a:rPr lang="en-US" dirty="0"/>
              <a:t>Lean how to work with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Good algorithms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Understand algorithm performance analysis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algorithms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Wide and constantly changing landscape of </a:t>
            </a:r>
            <a:r>
              <a:rPr lang="en-US" i="1" dirty="0"/>
              <a:t>Big Data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BA2B2D-64B5-7A2E-1C31-A4059D780EA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can you gain from this course?</a:t>
            </a:r>
          </a:p>
        </p:txBody>
      </p:sp>
    </p:spTree>
    <p:extLst>
      <p:ext uri="{BB962C8B-B14F-4D97-AF65-F5344CB8AC3E}">
        <p14:creationId xmlns:p14="http://schemas.microsoft.com/office/powerpoint/2010/main" val="39351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Use algorithms with massive scalability </a:t>
            </a:r>
          </a:p>
          <a:p>
            <a:pPr lvl="1"/>
            <a:r>
              <a:rPr lang="en-US" dirty="0"/>
              <a:t>Key-value management and hashing algorithms </a:t>
            </a:r>
          </a:p>
          <a:p>
            <a:pPr lvl="1"/>
            <a:r>
              <a:rPr lang="en-US" dirty="0"/>
              <a:t>Scalable approximate algorithms analytic algorithms </a:t>
            </a:r>
          </a:p>
          <a:p>
            <a:r>
              <a:rPr lang="en-US" dirty="0"/>
              <a:t>Focus on unsupervised learning</a:t>
            </a:r>
          </a:p>
          <a:p>
            <a:pPr lvl="1"/>
            <a:r>
              <a:rPr lang="en-US" dirty="0"/>
              <a:t>Approximate similarity search algorithms are massively scalable</a:t>
            </a:r>
          </a:p>
          <a:p>
            <a:pPr lvl="1"/>
            <a:r>
              <a:rPr lang="en-US" dirty="0"/>
              <a:t>Ranking for recommenders, web search, RAG algorithms, etc. </a:t>
            </a:r>
          </a:p>
          <a:p>
            <a:pPr lvl="1"/>
            <a:r>
              <a:rPr lang="en-US" dirty="0"/>
              <a:t>Clustering models for exploration of complex data sets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Dimensionality reduction algorithms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696D-354D-62CB-0192-2180082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7BCFB8-BA4E-440E-F296-C6B2AAFDF70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are the topics in this course connected?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2DC2-2848-DED5-529E-AA5AC0982CFB}"/>
              </a:ext>
            </a:extLst>
          </p:cNvPr>
          <p:cNvSpPr/>
          <p:nvPr/>
        </p:nvSpPr>
        <p:spPr>
          <a:xfrm>
            <a:off x="3534926" y="5536709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 Hashing and K-V pair management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95083-8BEB-8B08-7E66-FDC56E9B749C}"/>
              </a:ext>
            </a:extLst>
          </p:cNvPr>
          <p:cNvSpPr/>
          <p:nvPr/>
        </p:nvSpPr>
        <p:spPr>
          <a:xfrm>
            <a:off x="6030249" y="5536708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Distance and Similarity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6AE79-4919-8796-C045-45AAD80B8591}"/>
              </a:ext>
            </a:extLst>
          </p:cNvPr>
          <p:cNvSpPr/>
          <p:nvPr/>
        </p:nvSpPr>
        <p:spPr>
          <a:xfrm>
            <a:off x="8404918" y="5536707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1. Large-Scale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8DB67-0DA8-A1EC-A865-219CC8E2924A}"/>
              </a:ext>
            </a:extLst>
          </p:cNvPr>
          <p:cNvSpPr/>
          <p:nvPr/>
        </p:nvSpPr>
        <p:spPr>
          <a:xfrm>
            <a:off x="1424242" y="4295126"/>
            <a:ext cx="2110684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10. Dimensionality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2418-B096-6DF9-524E-E46A63BC1B41}"/>
              </a:ext>
            </a:extLst>
          </p:cNvPr>
          <p:cNvSpPr/>
          <p:nvPr/>
        </p:nvSpPr>
        <p:spPr>
          <a:xfrm>
            <a:off x="10250858" y="4341585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 Similarity Search and NN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C54F3-DE9D-99B4-64BF-88FC35D43917}"/>
              </a:ext>
            </a:extLst>
          </p:cNvPr>
          <p:cNvSpPr/>
          <p:nvPr/>
        </p:nvSpPr>
        <p:spPr>
          <a:xfrm>
            <a:off x="6025459" y="1162406"/>
            <a:ext cx="1961803" cy="1198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7. Recommender Algorithms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11. Association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27A3-15C9-D6F9-D488-CA7C0F3325D5}"/>
              </a:ext>
            </a:extLst>
          </p:cNvPr>
          <p:cNvSpPr/>
          <p:nvPr/>
        </p:nvSpPr>
        <p:spPr>
          <a:xfrm>
            <a:off x="3724850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8. Web/Document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F19E-5C0B-62E5-14AB-6E96C6F326C5}"/>
              </a:ext>
            </a:extLst>
          </p:cNvPr>
          <p:cNvSpPr/>
          <p:nvPr/>
        </p:nvSpPr>
        <p:spPr>
          <a:xfrm>
            <a:off x="8201889" y="1385935"/>
            <a:ext cx="183434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Streaming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F73E-D779-E0A5-977B-A8C1B10177CB}"/>
              </a:ext>
            </a:extLst>
          </p:cNvPr>
          <p:cNvSpPr/>
          <p:nvPr/>
        </p:nvSpPr>
        <p:spPr>
          <a:xfrm>
            <a:off x="1424241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Graph and Social Network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9AD5-F4F6-0FAB-A473-3001BF8F0B95}"/>
              </a:ext>
            </a:extLst>
          </p:cNvPr>
          <p:cNvSpPr/>
          <p:nvPr/>
        </p:nvSpPr>
        <p:spPr>
          <a:xfrm>
            <a:off x="10250858" y="1385934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9. Clustering Algorithms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4A998-91B5-666C-E6F6-DCDDC35121EC}"/>
              </a:ext>
            </a:extLst>
          </p:cNvPr>
          <p:cNvCxnSpPr>
            <a:cxnSpLocks/>
          </p:cNvCxnSpPr>
          <p:nvPr/>
        </p:nvCxnSpPr>
        <p:spPr>
          <a:xfrm>
            <a:off x="1790007" y="3945774"/>
            <a:ext cx="9809018" cy="82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4312E4-A6C2-A99F-A49C-758C030D626C}"/>
              </a:ext>
            </a:extLst>
          </p:cNvPr>
          <p:cNvCxnSpPr>
            <a:cxnSpLocks/>
          </p:cNvCxnSpPr>
          <p:nvPr/>
        </p:nvCxnSpPr>
        <p:spPr>
          <a:xfrm>
            <a:off x="1790007" y="3945771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E543F-8175-4E87-9961-D443C0497EBA}"/>
              </a:ext>
            </a:extLst>
          </p:cNvPr>
          <p:cNvCxnSpPr>
            <a:cxnSpLocks/>
          </p:cNvCxnSpPr>
          <p:nvPr/>
        </p:nvCxnSpPr>
        <p:spPr>
          <a:xfrm>
            <a:off x="11612880" y="3987122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2ABB2-A1D1-5DBF-CEE1-86D3F8FF02B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04240" y="3987122"/>
            <a:ext cx="0" cy="1549587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6CD7E-2D66-5C71-8CDD-06786BB045DE}"/>
              </a:ext>
            </a:extLst>
          </p:cNvPr>
          <p:cNvCxnSpPr>
            <a:cxnSpLocks/>
          </p:cNvCxnSpPr>
          <p:nvPr/>
        </p:nvCxnSpPr>
        <p:spPr>
          <a:xfrm flipV="1">
            <a:off x="1790007" y="2394994"/>
            <a:ext cx="0" cy="1550777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C78BF-A0E4-4286-6C8B-58ADD2AF41AA}"/>
              </a:ext>
            </a:extLst>
          </p:cNvPr>
          <p:cNvCxnSpPr>
            <a:cxnSpLocks/>
          </p:cNvCxnSpPr>
          <p:nvPr/>
        </p:nvCxnSpPr>
        <p:spPr>
          <a:xfrm flipH="1" flipV="1">
            <a:off x="11558847" y="2360859"/>
            <a:ext cx="47106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9F16-021F-6A3B-4FBC-5D0462ABC9C7}"/>
              </a:ext>
            </a:extLst>
          </p:cNvPr>
          <p:cNvCxnSpPr>
            <a:cxnSpLocks/>
          </p:cNvCxnSpPr>
          <p:nvPr/>
        </p:nvCxnSpPr>
        <p:spPr>
          <a:xfrm flipV="1">
            <a:off x="9700954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FB714-AEBF-837A-53F2-BD83D59B23A1}"/>
              </a:ext>
            </a:extLst>
          </p:cNvPr>
          <p:cNvCxnSpPr>
            <a:cxnSpLocks/>
          </p:cNvCxnSpPr>
          <p:nvPr/>
        </p:nvCxnSpPr>
        <p:spPr>
          <a:xfrm flipV="1">
            <a:off x="769758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B36884-7468-A7E0-65A3-A9211FBDF344}"/>
              </a:ext>
            </a:extLst>
          </p:cNvPr>
          <p:cNvCxnSpPr>
            <a:cxnSpLocks/>
          </p:cNvCxnSpPr>
          <p:nvPr/>
        </p:nvCxnSpPr>
        <p:spPr>
          <a:xfrm flipV="1">
            <a:off x="553350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146D8-6FBF-807D-7DB6-AFB4CCCF6780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9336579" cy="62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C23A8-D0F6-E440-0D62-E59C8DD09EF4}"/>
              </a:ext>
            </a:extLst>
          </p:cNvPr>
          <p:cNvCxnSpPr>
            <a:cxnSpLocks/>
          </p:cNvCxnSpPr>
          <p:nvPr/>
        </p:nvCxnSpPr>
        <p:spPr>
          <a:xfrm flipV="1">
            <a:off x="1995053" y="2360859"/>
            <a:ext cx="0" cy="12870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7314B7-3D8B-DC71-3E73-D36CB8E0A023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0" cy="6784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AF0BF-5D7F-1AA8-A1C1-5A4979DFB3E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890182" y="3647900"/>
            <a:ext cx="9381" cy="1888808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447D4-587D-1C9A-5C3A-E1E2681ECD5F}"/>
              </a:ext>
            </a:extLst>
          </p:cNvPr>
          <p:cNvCxnSpPr>
            <a:cxnSpLocks/>
          </p:cNvCxnSpPr>
          <p:nvPr/>
        </p:nvCxnSpPr>
        <p:spPr>
          <a:xfrm>
            <a:off x="11331632" y="3679118"/>
            <a:ext cx="0" cy="67803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D38C7F-A95B-9722-3EB2-F0EFB4774481}"/>
              </a:ext>
            </a:extLst>
          </p:cNvPr>
          <p:cNvCxnSpPr>
            <a:cxnSpLocks/>
          </p:cNvCxnSpPr>
          <p:nvPr/>
        </p:nvCxnSpPr>
        <p:spPr>
          <a:xfrm flipV="1">
            <a:off x="11331632" y="2360859"/>
            <a:ext cx="0" cy="131825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C8C89E-F09D-F837-779F-9BF3E060EEAD}"/>
              </a:ext>
            </a:extLst>
          </p:cNvPr>
          <p:cNvCxnSpPr>
            <a:cxnSpLocks/>
          </p:cNvCxnSpPr>
          <p:nvPr/>
        </p:nvCxnSpPr>
        <p:spPr>
          <a:xfrm flipV="1">
            <a:off x="7419109" y="2360859"/>
            <a:ext cx="0" cy="1333612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39D1B-B36C-621E-C8B7-B70DE37DD1C9}"/>
              </a:ext>
            </a:extLst>
          </p:cNvPr>
          <p:cNvCxnSpPr>
            <a:cxnSpLocks/>
          </p:cNvCxnSpPr>
          <p:nvPr/>
        </p:nvCxnSpPr>
        <p:spPr>
          <a:xfrm flipV="1">
            <a:off x="5191299" y="2360859"/>
            <a:ext cx="0" cy="133361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2800C7-969F-1806-862D-2AFF6CE999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8876" y="6024171"/>
            <a:ext cx="63604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8E056-DC8C-68B8-53C4-730EF45B56A5}"/>
              </a:ext>
            </a:extLst>
          </p:cNvPr>
          <p:cNvCxnSpPr>
            <a:cxnSpLocks/>
          </p:cNvCxnSpPr>
          <p:nvPr/>
        </p:nvCxnSpPr>
        <p:spPr>
          <a:xfrm>
            <a:off x="2255519" y="3349410"/>
            <a:ext cx="8783782" cy="613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21FEF-607F-FE2A-8AFE-863FC850EF45}"/>
              </a:ext>
            </a:extLst>
          </p:cNvPr>
          <p:cNvCxnSpPr>
            <a:cxnSpLocks/>
          </p:cNvCxnSpPr>
          <p:nvPr/>
        </p:nvCxnSpPr>
        <p:spPr>
          <a:xfrm flipH="1" flipV="1">
            <a:off x="9232668" y="3410788"/>
            <a:ext cx="41563" cy="212076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D33F5-4C4B-20F8-0025-AE7D7EC6B8CE}"/>
              </a:ext>
            </a:extLst>
          </p:cNvPr>
          <p:cNvCxnSpPr>
            <a:cxnSpLocks/>
          </p:cNvCxnSpPr>
          <p:nvPr/>
        </p:nvCxnSpPr>
        <p:spPr>
          <a:xfrm>
            <a:off x="9191859" y="5010669"/>
            <a:ext cx="1018190" cy="1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563E98-9F10-86B5-7A38-A4DC3F8D226F}"/>
              </a:ext>
            </a:extLst>
          </p:cNvPr>
          <p:cNvCxnSpPr>
            <a:cxnSpLocks/>
          </p:cNvCxnSpPr>
          <p:nvPr/>
        </p:nvCxnSpPr>
        <p:spPr>
          <a:xfrm flipH="1" flipV="1">
            <a:off x="3514144" y="4964212"/>
            <a:ext cx="5739305" cy="4645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D1E9E-17F4-D241-B88B-E1207EF8167E}"/>
              </a:ext>
            </a:extLst>
          </p:cNvPr>
          <p:cNvCxnSpPr>
            <a:cxnSpLocks/>
          </p:cNvCxnSpPr>
          <p:nvPr/>
        </p:nvCxnSpPr>
        <p:spPr>
          <a:xfrm flipV="1">
            <a:off x="11025447" y="2360859"/>
            <a:ext cx="0" cy="1049929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4D1D8D-40CC-4966-2F2D-A0F4F9F3F60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006361" y="2360862"/>
            <a:ext cx="26212" cy="1013795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B035D-F65C-5770-074C-7E06DD36608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47530" y="2360859"/>
            <a:ext cx="20311" cy="98854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D00F7A-84C3-3975-6C01-3FA99F66FA63}"/>
              </a:ext>
            </a:extLst>
          </p:cNvPr>
          <p:cNvCxnSpPr>
            <a:cxnSpLocks/>
          </p:cNvCxnSpPr>
          <p:nvPr/>
        </p:nvCxnSpPr>
        <p:spPr>
          <a:xfrm flipV="1">
            <a:off x="2272144" y="2360859"/>
            <a:ext cx="0" cy="1015402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AF664-E6A7-4C39-D2B3-80CDEC737773}"/>
              </a:ext>
            </a:extLst>
          </p:cNvPr>
          <p:cNvCxnSpPr>
            <a:cxnSpLocks/>
          </p:cNvCxnSpPr>
          <p:nvPr/>
        </p:nvCxnSpPr>
        <p:spPr>
          <a:xfrm flipH="1" flipV="1">
            <a:off x="10773296" y="3027664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7D9015-CFA0-53E2-D048-34EFE52BAB8E}"/>
              </a:ext>
            </a:extLst>
          </p:cNvPr>
          <p:cNvCxnSpPr>
            <a:cxnSpLocks/>
          </p:cNvCxnSpPr>
          <p:nvPr/>
        </p:nvCxnSpPr>
        <p:spPr>
          <a:xfrm>
            <a:off x="2576945" y="3004379"/>
            <a:ext cx="8196351" cy="63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383971-CF30-8626-5B5A-9A87C7C1DAED}"/>
              </a:ext>
            </a:extLst>
          </p:cNvPr>
          <p:cNvCxnSpPr>
            <a:cxnSpLocks/>
          </p:cNvCxnSpPr>
          <p:nvPr/>
        </p:nvCxnSpPr>
        <p:spPr>
          <a:xfrm flipH="1" flipV="1">
            <a:off x="10759443" y="2323848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77C1F1-5992-08F9-F794-D5F6701A2CFA}"/>
              </a:ext>
            </a:extLst>
          </p:cNvPr>
          <p:cNvCxnSpPr>
            <a:cxnSpLocks/>
          </p:cNvCxnSpPr>
          <p:nvPr/>
        </p:nvCxnSpPr>
        <p:spPr>
          <a:xfrm flipH="1" flipV="1">
            <a:off x="9394583" y="2370307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1F2E38-2627-20F9-E2E8-07A7C99A87ED}"/>
              </a:ext>
            </a:extLst>
          </p:cNvPr>
          <p:cNvCxnSpPr>
            <a:cxnSpLocks/>
          </p:cNvCxnSpPr>
          <p:nvPr/>
        </p:nvCxnSpPr>
        <p:spPr>
          <a:xfrm flipH="1" flipV="1">
            <a:off x="6723667" y="2360859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74D118-4B8C-7E0E-70DD-ED4BCF164E23}"/>
              </a:ext>
            </a:extLst>
          </p:cNvPr>
          <p:cNvCxnSpPr>
            <a:cxnSpLocks/>
          </p:cNvCxnSpPr>
          <p:nvPr/>
        </p:nvCxnSpPr>
        <p:spPr>
          <a:xfrm flipH="1" flipV="1">
            <a:off x="4363998" y="2346624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2FDEE-F33D-F0D6-22D2-6E3A92A75569}"/>
              </a:ext>
            </a:extLst>
          </p:cNvPr>
          <p:cNvCxnSpPr>
            <a:cxnSpLocks/>
          </p:cNvCxnSpPr>
          <p:nvPr/>
        </p:nvCxnSpPr>
        <p:spPr>
          <a:xfrm flipH="1" flipV="1">
            <a:off x="2575405" y="2338767"/>
            <a:ext cx="12620" cy="650259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525B06-B889-78D6-0193-CB7FFBEC8861}"/>
              </a:ext>
            </a:extLst>
          </p:cNvPr>
          <p:cNvCxnSpPr>
            <a:cxnSpLocks/>
          </p:cNvCxnSpPr>
          <p:nvPr/>
        </p:nvCxnSpPr>
        <p:spPr>
          <a:xfrm>
            <a:off x="2941172" y="2709435"/>
            <a:ext cx="7549489" cy="429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B53509-9119-750E-AE40-43134C22E633}"/>
              </a:ext>
            </a:extLst>
          </p:cNvPr>
          <p:cNvCxnSpPr>
            <a:cxnSpLocks/>
          </p:cNvCxnSpPr>
          <p:nvPr/>
        </p:nvCxnSpPr>
        <p:spPr>
          <a:xfrm>
            <a:off x="4038452" y="2718883"/>
            <a:ext cx="0" cy="184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49D95A-65B1-ED84-8C41-95441B1608B0}"/>
              </a:ext>
            </a:extLst>
          </p:cNvPr>
          <p:cNvCxnSpPr>
            <a:cxnSpLocks/>
          </p:cNvCxnSpPr>
          <p:nvPr/>
        </p:nvCxnSpPr>
        <p:spPr>
          <a:xfrm>
            <a:off x="2941172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84B72B-8324-7E55-9B92-6B5EC91BA314}"/>
              </a:ext>
            </a:extLst>
          </p:cNvPr>
          <p:cNvCxnSpPr>
            <a:cxnSpLocks/>
          </p:cNvCxnSpPr>
          <p:nvPr/>
        </p:nvCxnSpPr>
        <p:spPr>
          <a:xfrm>
            <a:off x="4038452" y="2370307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6FD3F0-6DC4-F510-AE53-716AE1880F43}"/>
              </a:ext>
            </a:extLst>
          </p:cNvPr>
          <p:cNvCxnSpPr>
            <a:cxnSpLocks/>
          </p:cNvCxnSpPr>
          <p:nvPr/>
        </p:nvCxnSpPr>
        <p:spPr>
          <a:xfrm>
            <a:off x="6338306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256FDD-5F65-6AC4-5075-61C237EE7D38}"/>
              </a:ext>
            </a:extLst>
          </p:cNvPr>
          <p:cNvCxnSpPr>
            <a:cxnSpLocks/>
          </p:cNvCxnSpPr>
          <p:nvPr/>
        </p:nvCxnSpPr>
        <p:spPr>
          <a:xfrm>
            <a:off x="9034400" y="2413004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13D74C-D122-18BF-6F92-819D416983A1}"/>
              </a:ext>
            </a:extLst>
          </p:cNvPr>
          <p:cNvCxnSpPr>
            <a:cxnSpLocks/>
          </p:cNvCxnSpPr>
          <p:nvPr/>
        </p:nvCxnSpPr>
        <p:spPr>
          <a:xfrm>
            <a:off x="10455876" y="2386892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90D177-2A29-0AD2-9907-6250C53F18D7}"/>
              </a:ext>
            </a:extLst>
          </p:cNvPr>
          <p:cNvCxnSpPr>
            <a:cxnSpLocks/>
          </p:cNvCxnSpPr>
          <p:nvPr/>
        </p:nvCxnSpPr>
        <p:spPr>
          <a:xfrm flipH="1" flipV="1">
            <a:off x="3534926" y="4567058"/>
            <a:ext cx="6710512" cy="66101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043DBE9-E725-19BE-AEAA-ECF2B906006A}"/>
              </a:ext>
            </a:extLst>
          </p:cNvPr>
          <p:cNvSpPr/>
          <p:nvPr/>
        </p:nvSpPr>
        <p:spPr>
          <a:xfrm>
            <a:off x="3108203" y="5531550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310E1D-4922-9C44-9B80-1DD1DA8CFFB6}"/>
              </a:ext>
            </a:extLst>
          </p:cNvPr>
          <p:cNvSpPr txBox="1"/>
          <p:nvPr/>
        </p:nvSpPr>
        <p:spPr>
          <a:xfrm rot="16200000">
            <a:off x="2113086" y="5818958"/>
            <a:ext cx="15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Foundations </a:t>
            </a: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D23C0DA0-B215-DAF9-AFE7-D383C1D0BC43}"/>
              </a:ext>
            </a:extLst>
          </p:cNvPr>
          <p:cNvSpPr/>
          <p:nvPr/>
        </p:nvSpPr>
        <p:spPr>
          <a:xfrm>
            <a:off x="1032678" y="4285457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55449FE-DD32-E85F-30EF-949E04C879C3}"/>
              </a:ext>
            </a:extLst>
          </p:cNvPr>
          <p:cNvSpPr txBox="1"/>
          <p:nvPr/>
        </p:nvSpPr>
        <p:spPr>
          <a:xfrm rot="16200000">
            <a:off x="-144370" y="4418977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Core Algorithms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A7BE64C7-125C-19D8-05C5-A8ABCF019D81}"/>
              </a:ext>
            </a:extLst>
          </p:cNvPr>
          <p:cNvSpPr/>
          <p:nvPr/>
        </p:nvSpPr>
        <p:spPr>
          <a:xfrm>
            <a:off x="998926" y="1382764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156C23A-A711-2A26-2C5B-FE202AAAFC6E}"/>
              </a:ext>
            </a:extLst>
          </p:cNvPr>
          <p:cNvSpPr txBox="1"/>
          <p:nvPr/>
        </p:nvSpPr>
        <p:spPr>
          <a:xfrm rot="16200000">
            <a:off x="-178122" y="1516284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Taks </a:t>
            </a:r>
            <a:r>
              <a:rPr lang="en-US" sz="2000"/>
              <a:t>Speific </a:t>
            </a:r>
            <a:r>
              <a:rPr lang="en-US" sz="20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11865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Most deep learning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cases,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Mondays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r>
              <a:rPr lang="en-US" dirty="0"/>
              <a:t>One-on-one meetings can be held by arrangement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b="1" dirty="0"/>
              <a:t>Do not fall behind!!</a:t>
            </a:r>
          </a:p>
          <a:p>
            <a:pPr lvl="1"/>
            <a:r>
              <a:rPr lang="en-US" dirty="0"/>
              <a:t>Expect </a:t>
            </a:r>
            <a:r>
              <a:rPr lang="en-US" b="1" dirty="0"/>
              <a:t>9 assignments </a:t>
            </a:r>
            <a:r>
              <a:rPr lang="en-US" dirty="0"/>
              <a:t>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class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Assignments are being revised!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not start assignments before they are posted in Canvas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a pull on the GitHub repository to get updated notebooks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</a:p>
          <a:p>
            <a:pPr lvl="1"/>
            <a:r>
              <a:rPr lang="en-US" dirty="0">
                <a:hlinkClick r:id="rId6"/>
              </a:rPr>
              <a:t>Data Mining, Concepts and Techniques</a:t>
            </a:r>
            <a:r>
              <a:rPr lang="en-US" dirty="0"/>
              <a:t>, 4th Edition, Jiawei Han, Jian Pei, </a:t>
            </a:r>
            <a:r>
              <a:rPr lang="en-US" dirty="0" err="1"/>
              <a:t>Hanghang</a:t>
            </a:r>
            <a:r>
              <a:rPr lang="en-US" dirty="0"/>
              <a:t> Tong, Morgan Kaufmann, 2022</a:t>
            </a:r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Post code and complete exception messages if you are dealing with code problem!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r>
              <a:rPr lang="en-US" dirty="0">
                <a:solidFill>
                  <a:srgbClr val="5E5E5E"/>
                </a:solidFill>
                <a:latin typeface="Google Sans"/>
              </a:rPr>
              <a:t>, or wap185 at g dot Harvard dot </a:t>
            </a:r>
            <a:r>
              <a:rPr lang="en-US" dirty="0" err="1">
                <a:solidFill>
                  <a:srgbClr val="5E5E5E"/>
                </a:solidFill>
                <a:latin typeface="Google Sans"/>
              </a:rPr>
              <a:t>edu</a:t>
            </a:r>
            <a:endParaRPr lang="en-US" b="0" i="0" dirty="0">
              <a:solidFill>
                <a:srgbClr val="5E5E5E"/>
              </a:solidFill>
              <a:effectLst/>
              <a:latin typeface="Google Sans"/>
            </a:endParaRPr>
          </a:p>
          <a:p>
            <a:pPr lvl="1"/>
            <a:r>
              <a:rPr lang="en-US" b="1" dirty="0">
                <a:solidFill>
                  <a:srgbClr val="5E5E5E"/>
                </a:solidFill>
                <a:latin typeface="Google Sans"/>
              </a:rPr>
              <a:t>Private one-on-one appointments on request</a:t>
            </a:r>
            <a:endParaRPr lang="en-US" b="1" i="0" dirty="0">
              <a:solidFill>
                <a:srgbClr val="5E5E5E"/>
              </a:solidFill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7DD-7AF9-FA05-2177-A254C493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EEC0-807D-1936-07D1-13223139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563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AI (LLMs) is becoming a standard tool for professional data scientists, limited use is allowed for this course  </a:t>
            </a:r>
          </a:p>
          <a:p>
            <a:pPr lvl="0"/>
            <a:r>
              <a:rPr lang="en-US" b="1" dirty="0"/>
              <a:t>Writing &amp; Analysis: </a:t>
            </a:r>
            <a:r>
              <a:rPr lang="en-US" dirty="0"/>
              <a:t>Your written reports, question responses and discussion post </a:t>
            </a:r>
            <a:r>
              <a:rPr lang="en-US" b="1" dirty="0"/>
              <a:t>must be your own original work!</a:t>
            </a:r>
            <a:endParaRPr lang="en-US" dirty="0"/>
          </a:p>
          <a:p>
            <a:pPr lvl="0"/>
            <a:r>
              <a:rPr lang="en-US" b="1" dirty="0"/>
              <a:t>Code Generation: </a:t>
            </a:r>
            <a:r>
              <a:rPr lang="en-US" dirty="0"/>
              <a:t>You may use AI to generate small, discrete portions of code. </a:t>
            </a:r>
          </a:p>
          <a:p>
            <a:pPr lvl="1"/>
            <a:r>
              <a:rPr lang="en-US" dirty="0"/>
              <a:t>You may do so for up to 4 instances of up to 20 lines each in an assignment or a report</a:t>
            </a:r>
          </a:p>
          <a:p>
            <a:pPr lvl="1"/>
            <a:r>
              <a:rPr lang="en-US" dirty="0"/>
              <a:t>Required: Include the exact prompt(s) used to generate the code in your submission. </a:t>
            </a:r>
          </a:p>
          <a:p>
            <a:pPr lvl="0"/>
            <a:r>
              <a:rPr lang="en-US" b="1" dirty="0"/>
              <a:t>Validation of Results: </a:t>
            </a:r>
            <a:r>
              <a:rPr lang="en-US" dirty="0"/>
              <a:t>You are responsible for validating the correctness, efficiency, and security of any AI-generated code. </a:t>
            </a:r>
          </a:p>
          <a:p>
            <a:pPr lvl="0"/>
            <a:r>
              <a:rPr lang="en-US" b="1" dirty="0"/>
              <a:t>Attribution &amp; Integrity:</a:t>
            </a:r>
            <a:r>
              <a:rPr lang="en-US" dirty="0"/>
              <a:t> Cite AI use per the Harvard Academic Integrity Policy (e.g., "Code generated using [Tool Name] with prompt: ‘...’")</a:t>
            </a:r>
          </a:p>
          <a:p>
            <a:pPr lvl="1"/>
            <a:r>
              <a:rPr lang="en-US" dirty="0"/>
              <a:t>An exception message is a valid prompt </a:t>
            </a:r>
          </a:p>
          <a:p>
            <a:pPr lvl="0"/>
            <a:r>
              <a:rPr lang="en-US" dirty="0"/>
              <a:t>See course syllabus in Canvas for additional details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07D1A-2593-EA96-9F4B-0D7D49DF373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Using AI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184998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Mastering tools for working with and performing inference on massive and complex of data is a core goal for this course</a:t>
            </a:r>
          </a:p>
          <a:p>
            <a:r>
              <a:rPr lang="en-US" dirty="0"/>
              <a:t>Massive size requires efficient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dirty="0"/>
              <a:t>We apply hashing and ‘sketches’ in future lessons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or identifier for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average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3470-78F3-E979-6FC2-66938DBE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0CC498F-4DB2-C68E-EFA7-021A6C9BE0A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2616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function is a deterministic map from key to a memory address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Same hash function used for insertions, look-ups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56253-7795-52CD-DC89-671E47B62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3064-C916-6D77-2E17-FC76AE5B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13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Generally speaking, there are two major types of hash functions </a:t>
            </a:r>
          </a:p>
          <a:p>
            <a:r>
              <a:rPr lang="en-US" b="1" dirty="0"/>
              <a:t>Cryptographic hash functions </a:t>
            </a:r>
            <a:r>
              <a:rPr lang="en-US" dirty="0"/>
              <a:t>are investable encodings used to prevent unauthorized access. </a:t>
            </a:r>
          </a:p>
          <a:p>
            <a:r>
              <a:rPr lang="en-US" b="1" dirty="0"/>
              <a:t>Address hash functions </a:t>
            </a:r>
            <a:r>
              <a:rPr lang="en-US" dirty="0"/>
              <a:t>compute a sequence of address values for access to buckets of data tables. </a:t>
            </a:r>
          </a:p>
          <a:p>
            <a:r>
              <a:rPr lang="en-US" dirty="0"/>
              <a:t>There is a body of theory underlying both types of hashes   </a:t>
            </a:r>
          </a:p>
          <a:p>
            <a:r>
              <a:rPr lang="en-US" dirty="0"/>
              <a:t>For data mining we apply address hashes to manage massive datasets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66018C-A4DB-87C6-4869-5EAC4E86211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58668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buckets addressed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 address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length hash table probability of bucket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</a:t>
                </a:r>
                <a:r>
                  <a:rPr lang="en-US" b="1" dirty="0"/>
                  <a:t>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Resolution method for inevitable hash collisions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966D-4FEB-4376-ED9A-7E24B5D5C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13D0-5220-5B90-B085-A26344BE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properties of a good hash function?  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Appropriate for the table</a:t>
            </a:r>
          </a:p>
          <a:p>
            <a:pPr lvl="1"/>
            <a:r>
              <a:rPr lang="en-US" dirty="0"/>
              <a:t>Hash functions produce limited range of hash values   </a:t>
            </a:r>
          </a:p>
          <a:p>
            <a:pPr lvl="1"/>
            <a:r>
              <a:rPr lang="en-US" dirty="0"/>
              <a:t>Too large wastes space</a:t>
            </a:r>
          </a:p>
          <a:p>
            <a:pPr lvl="1"/>
            <a:r>
              <a:rPr lang="en-US" dirty="0"/>
              <a:t>Too small leads to collisions</a:t>
            </a:r>
          </a:p>
          <a:p>
            <a:pPr lvl="1"/>
            <a:r>
              <a:rPr lang="en-US" dirty="0"/>
              <a:t>Ideally make hash table resizable - Half or double as needed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Ability to merge hash tables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499FEE-81C5-CA87-ABD6-FE7C5C870E5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9139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496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Commonly used </a:t>
            </a:r>
            <a:r>
              <a:rPr lang="en-US" sz="3200" b="1" dirty="0"/>
              <a:t>hash functions</a:t>
            </a:r>
            <a:r>
              <a:rPr lang="en-US" sz="3200" dirty="0"/>
              <a:t>  </a:t>
            </a:r>
          </a:p>
          <a:p>
            <a:r>
              <a:rPr lang="en-US" sz="3000" dirty="0"/>
              <a:t>A great many hash functions are used in practice   </a:t>
            </a:r>
          </a:p>
          <a:p>
            <a:r>
              <a:rPr lang="en-US" sz="3000" dirty="0"/>
              <a:t>Simple hash functions operate on numeric keys  </a:t>
            </a:r>
          </a:p>
          <a:p>
            <a:pPr lvl="1"/>
            <a:r>
              <a:rPr lang="en-US" sz="2600" dirty="0"/>
              <a:t>Binary or integer </a:t>
            </a:r>
          </a:p>
          <a:p>
            <a:pPr lvl="1"/>
            <a:r>
              <a:rPr lang="en-US" sz="2600" dirty="0"/>
              <a:t>Binary representation of strings, e.g. Unicode  </a:t>
            </a:r>
            <a:endParaRPr lang="en-US" sz="1600" dirty="0"/>
          </a:p>
          <a:p>
            <a:r>
              <a:rPr lang="en-US" sz="3000" dirty="0"/>
              <a:t>Hash a binary representation of a string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ACE2-7EE6-1471-3563-CA26754EA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FEC52-06E4-E99A-FFBA-7E99A4BFC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b="1" dirty="0">
                    <a:hlinkClick r:id="rId2"/>
                  </a:rPr>
                  <a:t>Universal hash function</a:t>
                </a:r>
                <a:r>
                  <a:rPr lang="en-US" sz="3000" b="1" dirty="0"/>
                  <a:t> </a:t>
                </a:r>
                <a:r>
                  <a:rPr lang="en-US" sz="3000" dirty="0"/>
                  <a:t>for integer key,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a = multiplier,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b = additive constant</a:t>
                </a:r>
              </a:p>
              <a:p>
                <a:pPr lvl="1"/>
                <a:r>
                  <a:rPr lang="en-US" sz="2600" dirty="0"/>
                  <a:t>p = constant, generally prime,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600" dirty="0"/>
                  <a:t>, the size of the set to be hashed</a:t>
                </a:r>
              </a:p>
              <a:p>
                <a:pPr lvl="1"/>
                <a:r>
                  <a:rPr lang="en-US" sz="2600" dirty="0"/>
                  <a:t>m = size of the hash table, typically,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FEC52-06E4-E99A-FFBA-7E99A4BFC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3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33862DDE-E9C6-C1EA-E9EB-C9E690CE832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865072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5231A-D19F-C328-7E94-6A71FE891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4C4A7-4785-6851-D918-50EAE50F9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  <a:endParaRPr lang="en-US" sz="3000" dirty="0"/>
              </a:p>
              <a:p>
                <a:r>
                  <a:rPr lang="en-US" sz="3000" dirty="0">
                    <a:hlinkClick r:id="rId2"/>
                  </a:rPr>
                  <a:t>Universal hash function</a:t>
                </a:r>
                <a:r>
                  <a:rPr lang="en-US" sz="3000" dirty="0"/>
                  <a:t> is applied to a </a:t>
                </a:r>
                <a:r>
                  <a:rPr lang="en-US" sz="3000" b="1" dirty="0"/>
                  <a:t>scalar key,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3000" b="1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How do we handle vector (multi) valued keys?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We can sum the hashes,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000" dirty="0"/>
                  <a:t>, modulo the table length</a:t>
                </a:r>
              </a:p>
              <a:p>
                <a:pPr lvl="2"/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000" dirty="0"/>
              </a:p>
              <a:p>
                <a:pPr marL="457200" lvl="1" indent="0">
                  <a:buNone/>
                </a:pPr>
                <a:r>
                  <a:rPr lang="en-US" sz="2600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/>
                  <a:t> is a unique or independent hash function  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4C4A7-4785-6851-D918-50EAE50F9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3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9BFFD6E-8309-3B28-4A70-4F5373832514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266673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>
                    <a:hlinkClick r:id="rId3"/>
                  </a:rPr>
                  <a:t>hash collision </a:t>
                </a:r>
                <a:r>
                  <a:rPr lang="en-US" b="1" dirty="0"/>
                  <a:t>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4"/>
                <a:stretch>
                  <a:fillRect l="-1217" t="-2450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>
                    <a:hlinkClick r:id="rId2"/>
                  </a:rPr>
                  <a:t>Separate chaining</a:t>
                </a:r>
                <a:endParaRPr lang="en-US" b="1" dirty="0"/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3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>
                <a:hlinkClick r:id="rId2"/>
              </a:rPr>
              <a:t>Open addressing </a:t>
            </a:r>
            <a:r>
              <a:rPr lang="en-US" dirty="0"/>
              <a:t>methods widely used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b="1" dirty="0">
                <a:hlinkClick r:id="rId3"/>
              </a:rPr>
              <a:t>Linear probing </a:t>
            </a:r>
            <a:r>
              <a:rPr lang="en-US" dirty="0"/>
              <a:t>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in less than linear time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inference is widely used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false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 or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missed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that the evidence this extreme or greater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arrises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simply from random variation (random sampling) of the null distribution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63E1B-FD02-2EDB-FFEC-08309336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B241-040C-CA14-3AD9-21414592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statistic;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only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06B8E5-5030-5DCD-807B-AFB990CB4FB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919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466987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466987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 or perhaps not?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Must have a clear idea of goal!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complex data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Need to perform in-depth exploration of data and inferences at every step!!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one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</a:t>
            </a:r>
            <a:r>
              <a:rPr lang="en-US" b="1" dirty="0"/>
              <a:t>false positive!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/>
              <a:t>Benjamini-Hochberg FDR control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</a:t>
                </a:r>
                <a:r>
                  <a:rPr lang="en-US" b="1" dirty="0"/>
                  <a:t>very conservative  </a:t>
                </a:r>
              </a:p>
              <a:p>
                <a:pPr lvl="1"/>
                <a:r>
                  <a:rPr lang="en-US" dirty="0"/>
                  <a:t>Greatly </a:t>
                </a:r>
                <a:r>
                  <a:rPr lang="en-US" b="1" dirty="0"/>
                  <a:t>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Teaching Assistant: Tatyana Boland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MBA in Finance from Texas A&amp;M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MLA from Harvard Extension School in Sustainability &amp; Environmental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BA in Political Science from University of Washington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Program manager for cloud products at Nvidia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Worked previously at Oracle OCI as Principal Technical Program Manager in Physical Networking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oves playing the piano and playing and with my cats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1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21403</TotalTime>
  <Words>4378</Words>
  <Application>Microsoft Office PowerPoint</Application>
  <PresentationFormat>Widescreen</PresentationFormat>
  <Paragraphs>621</Paragraphs>
  <Slides>71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Teaching Assistant: Tatyana Boland </vt:lpstr>
      <vt:lpstr>Teaching Assistant: Waree Protprommart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464</cp:revision>
  <cp:lastPrinted>2019-09-03T23:18:19Z</cp:lastPrinted>
  <dcterms:created xsi:type="dcterms:W3CDTF">2019-08-02T23:14:29Z</dcterms:created>
  <dcterms:modified xsi:type="dcterms:W3CDTF">2025-09-03T02:49:41Z</dcterms:modified>
</cp:coreProperties>
</file>