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3"/>
  </p:notesMasterIdLst>
  <p:sldIdLst>
    <p:sldId id="256" r:id="rId2"/>
    <p:sldId id="383" r:id="rId3"/>
    <p:sldId id="257" r:id="rId4"/>
    <p:sldId id="354" r:id="rId5"/>
    <p:sldId id="353" r:id="rId6"/>
    <p:sldId id="356" r:id="rId7"/>
    <p:sldId id="712" r:id="rId8"/>
    <p:sldId id="288" r:id="rId9"/>
    <p:sldId id="719" r:id="rId10"/>
    <p:sldId id="452" r:id="rId11"/>
    <p:sldId id="724" r:id="rId12"/>
    <p:sldId id="397" r:id="rId13"/>
    <p:sldId id="723" r:id="rId14"/>
    <p:sldId id="718" r:id="rId15"/>
    <p:sldId id="396" r:id="rId16"/>
    <p:sldId id="400" r:id="rId17"/>
    <p:sldId id="352" r:id="rId18"/>
    <p:sldId id="388" r:id="rId19"/>
    <p:sldId id="721" r:id="rId20"/>
    <p:sldId id="381" r:id="rId21"/>
    <p:sldId id="722" r:id="rId22"/>
    <p:sldId id="395" r:id="rId23"/>
    <p:sldId id="402" r:id="rId24"/>
    <p:sldId id="725" r:id="rId25"/>
    <p:sldId id="401" r:id="rId26"/>
    <p:sldId id="713" r:id="rId27"/>
    <p:sldId id="387" r:id="rId28"/>
    <p:sldId id="720" r:id="rId29"/>
    <p:sldId id="382" r:id="rId30"/>
    <p:sldId id="357" r:id="rId31"/>
    <p:sldId id="385" r:id="rId32"/>
    <p:sldId id="359" r:id="rId33"/>
    <p:sldId id="727" r:id="rId34"/>
    <p:sldId id="386" r:id="rId35"/>
    <p:sldId id="714" r:id="rId36"/>
    <p:sldId id="360" r:id="rId37"/>
    <p:sldId id="731" r:id="rId38"/>
    <p:sldId id="374" r:id="rId39"/>
    <p:sldId id="375" r:id="rId40"/>
    <p:sldId id="376" r:id="rId41"/>
    <p:sldId id="728" r:id="rId42"/>
    <p:sldId id="377" r:id="rId43"/>
    <p:sldId id="729" r:id="rId44"/>
    <p:sldId id="730" r:id="rId45"/>
    <p:sldId id="378" r:id="rId46"/>
    <p:sldId id="379" r:id="rId47"/>
    <p:sldId id="380" r:id="rId48"/>
    <p:sldId id="715" r:id="rId49"/>
    <p:sldId id="362" r:id="rId50"/>
    <p:sldId id="364" r:id="rId51"/>
    <p:sldId id="366" r:id="rId52"/>
    <p:sldId id="365" r:id="rId53"/>
    <p:sldId id="726" r:id="rId54"/>
    <p:sldId id="363" r:id="rId55"/>
    <p:sldId id="372" r:id="rId56"/>
    <p:sldId id="716" r:id="rId57"/>
    <p:sldId id="361" r:id="rId58"/>
    <p:sldId id="368" r:id="rId59"/>
    <p:sldId id="390" r:id="rId60"/>
    <p:sldId id="391" r:id="rId61"/>
    <p:sldId id="392" r:id="rId62"/>
    <p:sldId id="393" r:id="rId63"/>
    <p:sldId id="394" r:id="rId64"/>
    <p:sldId id="717" r:id="rId65"/>
    <p:sldId id="371" r:id="rId66"/>
    <p:sldId id="369" r:id="rId67"/>
    <p:sldId id="373" r:id="rId68"/>
    <p:sldId id="399" r:id="rId69"/>
    <p:sldId id="370" r:id="rId70"/>
    <p:sldId id="398" r:id="rId71"/>
    <p:sldId id="384" r:id="rId7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240" y="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ABF1A-8818-4472-8518-E71DC7B5D2F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3E01E3-981B-4CB5-81ED-65C622C255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89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0938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0613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4288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367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64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3261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33E01E3-981B-4CB5-81ED-65C622C255C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2121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6250-30B3-4440-B9CA-6CD89E842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6C1D0E-F224-4DFC-B433-DDBEB8C69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2B76A-D542-4D6C-BC2A-9D5525ACB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D8C785-3E64-4E7E-98F2-79BBF4577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7E6299-FBED-46F4-A1D3-99A06449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465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516EB-AEB6-4719-A991-E1B5007A8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C601E9-1673-4529-8E82-4D2328D5E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D1A43-853D-4BDC-B5E3-CFE7AE2AA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D5CC1-1AD5-4BB9-A44A-D37C157B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1E12C-CA02-4235-90BB-F6DF59610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863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41E0C5-28B4-4838-8E2B-1BD5D4C259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C560D2-302D-4DD4-AA00-D9CEA6D23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2E13BB-C370-4AE0-9CBF-7E1E19FBC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BF809-056F-4465-8874-D899218E01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469C55-4EC9-48A6-88D7-99BED028F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671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CBD87-9830-4447-9A42-E70DBB0CC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AC98E-45EF-45BA-976D-099EB8DA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6A0C5-2664-4154-9CF3-A792DC12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AC4A1-FBD2-4367-957A-935CAAE2C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64DFC-3150-4671-90C7-B0ED2580A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213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8C3A94-80B1-417B-9F26-32486FD2D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A8258-5E15-4DA3-BD35-585D0038DA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EBE7A-D80D-4349-88B2-488A581A4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7FBCF-C82F-4BD2-B20D-9D01D88DB3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80174E-D45E-4CF5-9882-29D8EA212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17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F22EE-D66A-4384-8FBF-AE9323A94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57945-5425-4641-9A85-0724E33225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702B06-7F24-4709-A7AF-77EA3DFE8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0C8399-DF95-481E-B8B8-A3FB0B00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25B9E1-00EB-4CA2-BED7-78A815385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63F716-9AC8-4D98-BEDB-857C00CA8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080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B6F69-C710-4DA5-A3D7-E64030260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56E246-481C-4B82-9AC7-7B2337E20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78B35-3306-4056-8457-1A8FC1670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A9624D-F9B2-45D2-98DB-ECB59C206F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D4646-020E-4233-86AE-5CE820054B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528D41-33BB-4B17-8AC2-2106431BD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23C38A-C699-4D18-AD06-A4621D5B6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85F1D2-3D93-4037-AA24-D8751337F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712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7CF31-9AA8-4EE2-B6AB-127334CFB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6D4985-EFCD-400D-BB88-D85EDEF05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6BB81C6-D770-48CD-BD8A-B8935628C5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224D0-B6EF-4B28-A989-BDD4DC86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92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83803B-67FD-4A0B-A677-3220D1F81C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936502-1388-404F-94BD-9C3DA6852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2CC76E-3282-460C-84B6-4D6B6352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10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0AA7C-2267-4709-A257-F71289FF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713FF-D5EF-4654-B7CC-C038F73F5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D6FAF7-52CF-49B6-9F27-9EA41739A1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FC308E-739E-4EA4-BA18-D65202608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6736-265F-4B5C-9E70-82FD58614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94178-C5F6-4C8A-9D8D-DBBB0A8C4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879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1154-F589-4F2B-8983-57CFD1945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8E3F7B-7142-4D69-A621-2DD003311C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99B56F-F30F-4059-82A6-F673E47446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90AC98-FA8A-42C8-A825-FBC2E537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0DC8D-DB4A-47BC-999E-80DD8D8F0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DA44B-31A1-41AB-A99A-BD9A91A1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88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17A88-BD75-4F29-BB74-11A272EE5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12DA4-722C-4380-AB08-EEA9F8D9F5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934F8-D72B-4919-920A-B3D01C6667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4A31BF-7266-4BEB-918B-ADC21C630A6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69615E-63DF-436B-99F6-DD30AF2FE3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725D5-D116-40CF-A73B-BD45313E6B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75037E-CA28-4CDA-B6A5-29C59D4F28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tephenElston/CSCI-E-108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global.oup.com/academic/product/networks-9780198805090?cc=us&amp;lang=en&amp;" TargetMode="External"/><Relationship Id="rId2" Type="http://schemas.openxmlformats.org/officeDocument/2006/relationships/hyperlink" Target="http://mmd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op.elsevier.com/books/data-mining/han/978-0-12-811760-6" TargetMode="External"/><Relationship Id="rId5" Type="http://schemas.openxmlformats.org/officeDocument/2006/relationships/hyperlink" Target="https://www.manning.com/books/advanced-algorithms-and-data-structures" TargetMode="External"/><Relationship Id="rId4" Type="http://schemas.openxmlformats.org/officeDocument/2006/relationships/hyperlink" Target="https://www.manning.com/books/algorithms-and-data-structures-for-massive-datasets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utorialspoint.com/data_structures_algorithms/hash_data_structure.htm" TargetMode="External"/><Relationship Id="rId2" Type="http://schemas.openxmlformats.org/officeDocument/2006/relationships/hyperlink" Target="https://www.tutorialspoint.com/Hash-Functions-and-Hash-Table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en.wikipedia.org/wiki/Universal_hashing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ash_collision" TargetMode="External"/><Relationship Id="rId2" Type="http://schemas.openxmlformats.org/officeDocument/2006/relationships/hyperlink" Target="https://en.wikipedia.org/wiki/Birthday_problem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en.wikipedia.org/wiki/Hash_table#Separate_chain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Hash_table" TargetMode="External"/><Relationship Id="rId4" Type="http://schemas.openxmlformats.org/officeDocument/2006/relationships/image" Target="../media/image14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near_probing" TargetMode="External"/><Relationship Id="rId2" Type="http://schemas.openxmlformats.org/officeDocument/2006/relationships/hyperlink" Target="https://en.wikipedia.org/wiki/Open_address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hyperlink" Target="https://en.wikipedia.org/wiki/Hash_table" TargetMode="Externa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0.png"/><Relationship Id="rId4" Type="http://schemas.openxmlformats.org/officeDocument/2006/relationships/image" Target="../media/image90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s://en.wikipedia.org/wiki/Simpson%27s_paradox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web.stanford.edu/~hastie/CASI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8294" y="1122363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E-108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Introduction and Pitfalls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89681F1-0F76-4799-8371-9552B4345F58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 2024, 2025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B3E39-E4CD-B6D2-21FE-E3DF31511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i="0">
                <a:solidFill>
                  <a:srgbClr val="000000"/>
                </a:solidFill>
                <a:effectLst/>
                <a:latin typeface="+mn-lt"/>
              </a:rPr>
              <a:t>About your TA: </a:t>
            </a:r>
            <a:r>
              <a:rPr lang="en-US" sz="4000" i="0" dirty="0">
                <a:solidFill>
                  <a:srgbClr val="000000"/>
                </a:solidFill>
                <a:effectLst/>
                <a:latin typeface="+mn-lt"/>
              </a:rPr>
              <a:t>George Cruz</a:t>
            </a:r>
            <a:br>
              <a:rPr lang="en-US" sz="4000" b="1" i="0" dirty="0">
                <a:solidFill>
                  <a:srgbClr val="000000"/>
                </a:solidFill>
                <a:effectLst/>
                <a:latin typeface="Gill Sans MT" panose="020B0502020104020203" pitchFamily="34" charset="0"/>
              </a:rPr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949B7-1683-2432-EC26-A7F815D02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MBA and DBA in Business Administration from Westcliff University in Irvine, CA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Master of Data Science graduate from Harvard Extension School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Worked as a Data Scientist consultant in analytics roles at Comerica Bank, Best Buy, and DirecTV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Currently living in San Diego, California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Loves playing basketball in my free time. 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279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7AD32-5699-EC1B-3B03-D92EF1BF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B0C85-07BA-B000-8199-63349C0E51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Our overarching objective is giving you a deep understand of the algorithms forming the backbone of todays massive scale analytics </a:t>
            </a:r>
            <a:r>
              <a:rPr lang="en-US" b="1" dirty="0"/>
              <a:t> </a:t>
            </a:r>
          </a:p>
          <a:p>
            <a:r>
              <a:rPr lang="en-US" dirty="0"/>
              <a:t>Lean how to work with </a:t>
            </a:r>
            <a:r>
              <a:rPr lang="en-US" b="1" dirty="0"/>
              <a:t>highly scalable analytic KDD methods and algorithms    </a:t>
            </a:r>
          </a:p>
          <a:p>
            <a:pPr lvl="1"/>
            <a:r>
              <a:rPr lang="en-US" dirty="0"/>
              <a:t>Good algorithms have </a:t>
            </a:r>
            <a:r>
              <a:rPr lang="en-US" b="1" dirty="0"/>
              <a:t>long staying power   </a:t>
            </a:r>
          </a:p>
          <a:p>
            <a:pPr lvl="1"/>
            <a:r>
              <a:rPr lang="en-US" dirty="0"/>
              <a:t>Understand algorithm performance analysis</a:t>
            </a:r>
          </a:p>
          <a:p>
            <a:r>
              <a:rPr lang="en-US" dirty="0"/>
              <a:t>Good algorithms are the essential to scaling </a:t>
            </a:r>
          </a:p>
          <a:p>
            <a:pPr lvl="1"/>
            <a:r>
              <a:rPr lang="en-US" dirty="0"/>
              <a:t>Good algorithm can </a:t>
            </a:r>
            <a:r>
              <a:rPr lang="en-US" b="1" dirty="0"/>
              <a:t>scale analysis by orders of magnitude  </a:t>
            </a:r>
          </a:p>
          <a:p>
            <a:pPr lvl="1"/>
            <a:r>
              <a:rPr lang="en-US" dirty="0"/>
              <a:t>Better algorithms beats throwing hardware at the problem </a:t>
            </a:r>
          </a:p>
          <a:p>
            <a:r>
              <a:rPr lang="en-US" dirty="0"/>
              <a:t>Deliberately minimize data engineering required for course </a:t>
            </a:r>
          </a:p>
          <a:p>
            <a:pPr lvl="1"/>
            <a:r>
              <a:rPr lang="en-US" dirty="0"/>
              <a:t>Wide and constantly changing landscape of </a:t>
            </a:r>
            <a:r>
              <a:rPr lang="en-US" i="1" dirty="0"/>
              <a:t>Big Data</a:t>
            </a:r>
            <a:r>
              <a:rPr lang="en-US" dirty="0"/>
              <a:t> platforms</a:t>
            </a:r>
          </a:p>
          <a:p>
            <a:pPr lvl="1"/>
            <a:r>
              <a:rPr lang="en-US" dirty="0"/>
              <a:t>Other Harvard DCE courses explore big data engineering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DBA2B2D-64B5-7A2E-1C31-A4059D780EA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can you gain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935150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mining is </a:t>
            </a:r>
            <a:r>
              <a:rPr lang="en-US" b="1" dirty="0"/>
              <a:t>exploratory</a:t>
            </a:r>
            <a:r>
              <a:rPr lang="en-US" dirty="0"/>
              <a:t> and is often </a:t>
            </a:r>
            <a:r>
              <a:rPr lang="en-US" b="1" dirty="0"/>
              <a:t>Unsupervised  </a:t>
            </a:r>
          </a:p>
          <a:p>
            <a:r>
              <a:rPr lang="en-US" dirty="0"/>
              <a:t>Use algorithms with massive scalability </a:t>
            </a:r>
          </a:p>
          <a:p>
            <a:pPr lvl="1"/>
            <a:r>
              <a:rPr lang="en-US" dirty="0"/>
              <a:t>Key-value management and hashing algorithms </a:t>
            </a:r>
          </a:p>
          <a:p>
            <a:pPr lvl="1"/>
            <a:r>
              <a:rPr lang="en-US" dirty="0"/>
              <a:t>Scalable approximate algorithms analytic algorithms </a:t>
            </a:r>
          </a:p>
          <a:p>
            <a:r>
              <a:rPr lang="en-US" dirty="0"/>
              <a:t>Focus on unsupervised learning</a:t>
            </a:r>
          </a:p>
          <a:p>
            <a:pPr lvl="1"/>
            <a:r>
              <a:rPr lang="en-US" dirty="0"/>
              <a:t>Approximate similarity search algorithms are massively scalable</a:t>
            </a:r>
          </a:p>
          <a:p>
            <a:pPr lvl="1"/>
            <a:r>
              <a:rPr lang="en-US" dirty="0"/>
              <a:t>Ranking for recommenders, web search, RAG algorithms, etc. </a:t>
            </a:r>
          </a:p>
          <a:p>
            <a:pPr lvl="1"/>
            <a:r>
              <a:rPr lang="en-US" dirty="0"/>
              <a:t>Clustering models for exploration of complex data sets</a:t>
            </a:r>
          </a:p>
          <a:p>
            <a:r>
              <a:rPr lang="en-US" dirty="0"/>
              <a:t>Algorithms for infinite data – streaming data </a:t>
            </a:r>
          </a:p>
          <a:p>
            <a:r>
              <a:rPr lang="en-US" dirty="0"/>
              <a:t>Dimensionality reduction algorithms</a:t>
            </a:r>
          </a:p>
          <a:p>
            <a:r>
              <a:rPr lang="en-US" dirty="0"/>
              <a:t>Graphs models</a:t>
            </a:r>
          </a:p>
          <a:p>
            <a:pPr lvl="1"/>
            <a:r>
              <a:rPr lang="en-US" dirty="0"/>
              <a:t>How to apply efficient graph representations and algorithms?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1802065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5696D-354D-62CB-0192-218008228D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2B7BCFB8-BA4E-440E-F296-C6B2AAFDF70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How are the topics in this course connected?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3C2DC2-2848-DED5-529E-AA5AC0982CFB}"/>
              </a:ext>
            </a:extLst>
          </p:cNvPr>
          <p:cNvSpPr/>
          <p:nvPr/>
        </p:nvSpPr>
        <p:spPr>
          <a:xfrm>
            <a:off x="3534926" y="5536709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2. Hashing and K-V pair management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095083-8BEB-8B08-7E66-FDC56E9B749C}"/>
              </a:ext>
            </a:extLst>
          </p:cNvPr>
          <p:cNvSpPr/>
          <p:nvPr/>
        </p:nvSpPr>
        <p:spPr>
          <a:xfrm>
            <a:off x="6030249" y="5536708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5. Distance and Similarity Metrics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E6AE79-4919-8796-C045-45AAD80B8591}"/>
              </a:ext>
            </a:extLst>
          </p:cNvPr>
          <p:cNvSpPr/>
          <p:nvPr/>
        </p:nvSpPr>
        <p:spPr>
          <a:xfrm>
            <a:off x="8404918" y="5536707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1. Large-Scale Statistics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968DB67-0DA8-A1EC-A865-219CC8E2924A}"/>
              </a:ext>
            </a:extLst>
          </p:cNvPr>
          <p:cNvSpPr/>
          <p:nvPr/>
        </p:nvSpPr>
        <p:spPr>
          <a:xfrm>
            <a:off x="1424242" y="4295126"/>
            <a:ext cx="2110684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10. Dimensionality Reduction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BB2418-B096-6DF9-524E-E46A63BC1B41}"/>
              </a:ext>
            </a:extLst>
          </p:cNvPr>
          <p:cNvSpPr/>
          <p:nvPr/>
        </p:nvSpPr>
        <p:spPr>
          <a:xfrm>
            <a:off x="10250858" y="4341585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6. Similarity Search and NN Algorithms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EC54F3-DE9D-99B4-64BF-88FC35D43917}"/>
              </a:ext>
            </a:extLst>
          </p:cNvPr>
          <p:cNvSpPr/>
          <p:nvPr/>
        </p:nvSpPr>
        <p:spPr>
          <a:xfrm>
            <a:off x="6025459" y="1162406"/>
            <a:ext cx="1961803" cy="119845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7. Recommender Algorithms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11. Association Models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8CA27A3-15C9-D6F9-D488-CA7C0F3325D5}"/>
              </a:ext>
            </a:extLst>
          </p:cNvPr>
          <p:cNvSpPr/>
          <p:nvPr/>
        </p:nvSpPr>
        <p:spPr>
          <a:xfrm>
            <a:off x="3724850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8. Web/Document Search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68F19E-5C0B-62E5-14AB-6E96C6F326C5}"/>
              </a:ext>
            </a:extLst>
          </p:cNvPr>
          <p:cNvSpPr/>
          <p:nvPr/>
        </p:nvSpPr>
        <p:spPr>
          <a:xfrm>
            <a:off x="8201889" y="1385935"/>
            <a:ext cx="183434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3. Streaming Algorithms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CF73E-D779-E0A5-977B-A8C1B10177CB}"/>
              </a:ext>
            </a:extLst>
          </p:cNvPr>
          <p:cNvSpPr/>
          <p:nvPr/>
        </p:nvSpPr>
        <p:spPr>
          <a:xfrm>
            <a:off x="1424241" y="1385932"/>
            <a:ext cx="2085982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4. Graph and Social Network Analysis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C269AD5-F4F6-0FAB-A473-3001BF8F0B95}"/>
              </a:ext>
            </a:extLst>
          </p:cNvPr>
          <p:cNvSpPr/>
          <p:nvPr/>
        </p:nvSpPr>
        <p:spPr>
          <a:xfrm>
            <a:off x="10250858" y="1385934"/>
            <a:ext cx="1738627" cy="97492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9. Clustering Algorithms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A84A998-91B5-666C-E6F6-DCDDC35121EC}"/>
              </a:ext>
            </a:extLst>
          </p:cNvPr>
          <p:cNvCxnSpPr>
            <a:cxnSpLocks/>
          </p:cNvCxnSpPr>
          <p:nvPr/>
        </p:nvCxnSpPr>
        <p:spPr>
          <a:xfrm>
            <a:off x="1790007" y="3945774"/>
            <a:ext cx="9809018" cy="8269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F4312E4-A6C2-A99F-A49C-758C030D626C}"/>
              </a:ext>
            </a:extLst>
          </p:cNvPr>
          <p:cNvCxnSpPr>
            <a:cxnSpLocks/>
          </p:cNvCxnSpPr>
          <p:nvPr/>
        </p:nvCxnSpPr>
        <p:spPr>
          <a:xfrm>
            <a:off x="1790007" y="3945771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48E543F-8175-4E87-9961-D443C0497EBA}"/>
              </a:ext>
            </a:extLst>
          </p:cNvPr>
          <p:cNvCxnSpPr>
            <a:cxnSpLocks/>
          </p:cNvCxnSpPr>
          <p:nvPr/>
        </p:nvCxnSpPr>
        <p:spPr>
          <a:xfrm>
            <a:off x="11612880" y="3987122"/>
            <a:ext cx="0" cy="34935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9C82ABB2-A1D1-5DBF-CEE1-86D3F8FF02B8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4404240" y="3987122"/>
            <a:ext cx="0" cy="1549587"/>
          </a:xfrm>
          <a:prstGeom prst="line">
            <a:avLst/>
          </a:prstGeom>
          <a:ln w="19050">
            <a:solidFill>
              <a:schemeClr val="accent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4866CD7E-2D66-5C71-8CDD-06786BB045DE}"/>
              </a:ext>
            </a:extLst>
          </p:cNvPr>
          <p:cNvCxnSpPr>
            <a:cxnSpLocks/>
          </p:cNvCxnSpPr>
          <p:nvPr/>
        </p:nvCxnSpPr>
        <p:spPr>
          <a:xfrm flipV="1">
            <a:off x="1790007" y="2394994"/>
            <a:ext cx="0" cy="1550777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95BC78BF-A0E4-4286-6C8B-58ADD2AF41AA}"/>
              </a:ext>
            </a:extLst>
          </p:cNvPr>
          <p:cNvCxnSpPr>
            <a:cxnSpLocks/>
          </p:cNvCxnSpPr>
          <p:nvPr/>
        </p:nvCxnSpPr>
        <p:spPr>
          <a:xfrm flipH="1" flipV="1">
            <a:off x="11558847" y="2360859"/>
            <a:ext cx="47106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E639F16-021F-6A3B-4FBC-5D0462ABC9C7}"/>
              </a:ext>
            </a:extLst>
          </p:cNvPr>
          <p:cNvCxnSpPr>
            <a:cxnSpLocks/>
          </p:cNvCxnSpPr>
          <p:nvPr/>
        </p:nvCxnSpPr>
        <p:spPr>
          <a:xfrm flipV="1">
            <a:off x="9700954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CCFB714-AEBF-837A-53F2-BD83D59B23A1}"/>
              </a:ext>
            </a:extLst>
          </p:cNvPr>
          <p:cNvCxnSpPr>
            <a:cxnSpLocks/>
          </p:cNvCxnSpPr>
          <p:nvPr/>
        </p:nvCxnSpPr>
        <p:spPr>
          <a:xfrm flipV="1">
            <a:off x="769758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0B36884-7468-A7E0-65A3-A9211FBDF344}"/>
              </a:ext>
            </a:extLst>
          </p:cNvPr>
          <p:cNvCxnSpPr>
            <a:cxnSpLocks/>
          </p:cNvCxnSpPr>
          <p:nvPr/>
        </p:nvCxnSpPr>
        <p:spPr>
          <a:xfrm flipV="1">
            <a:off x="5533507" y="2360859"/>
            <a:ext cx="0" cy="1626263"/>
          </a:xfrm>
          <a:prstGeom prst="line">
            <a:avLst/>
          </a:prstGeom>
          <a:ln w="190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CD146D8-6FBF-807D-7DB6-AFB4CCCF6780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9336579" cy="62435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7BC23A8-D0F6-E440-0D62-E59C8DD09EF4}"/>
              </a:ext>
            </a:extLst>
          </p:cNvPr>
          <p:cNvCxnSpPr>
            <a:cxnSpLocks/>
          </p:cNvCxnSpPr>
          <p:nvPr/>
        </p:nvCxnSpPr>
        <p:spPr>
          <a:xfrm flipV="1">
            <a:off x="1995053" y="2360859"/>
            <a:ext cx="0" cy="12870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1A7314B7-3D8B-DC71-3E73-D36CB8E0A023}"/>
              </a:ext>
            </a:extLst>
          </p:cNvPr>
          <p:cNvCxnSpPr>
            <a:cxnSpLocks/>
          </p:cNvCxnSpPr>
          <p:nvPr/>
        </p:nvCxnSpPr>
        <p:spPr>
          <a:xfrm>
            <a:off x="1995053" y="3616683"/>
            <a:ext cx="0" cy="67844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8BAF0BF-5D7F-1AA8-A1C1-5A4979DFB3E5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6890182" y="3647900"/>
            <a:ext cx="9381" cy="1888808"/>
          </a:xfrm>
          <a:prstGeom prst="line">
            <a:avLst/>
          </a:prstGeom>
          <a:ln w="19050">
            <a:solidFill>
              <a:schemeClr val="accent2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CB447D4-587D-1C9A-5C3A-E1E2681ECD5F}"/>
              </a:ext>
            </a:extLst>
          </p:cNvPr>
          <p:cNvCxnSpPr>
            <a:cxnSpLocks/>
          </p:cNvCxnSpPr>
          <p:nvPr/>
        </p:nvCxnSpPr>
        <p:spPr>
          <a:xfrm>
            <a:off x="11331632" y="3679118"/>
            <a:ext cx="0" cy="67803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2AD38C7F-A95B-9722-3EB2-F0EFB4774481}"/>
              </a:ext>
            </a:extLst>
          </p:cNvPr>
          <p:cNvCxnSpPr>
            <a:cxnSpLocks/>
          </p:cNvCxnSpPr>
          <p:nvPr/>
        </p:nvCxnSpPr>
        <p:spPr>
          <a:xfrm flipV="1">
            <a:off x="11331632" y="2360859"/>
            <a:ext cx="0" cy="1318259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5EC8C89E-F09D-F837-779F-9BF3E060EEAD}"/>
              </a:ext>
            </a:extLst>
          </p:cNvPr>
          <p:cNvCxnSpPr>
            <a:cxnSpLocks/>
          </p:cNvCxnSpPr>
          <p:nvPr/>
        </p:nvCxnSpPr>
        <p:spPr>
          <a:xfrm flipV="1">
            <a:off x="7419109" y="2360859"/>
            <a:ext cx="0" cy="1333612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1EF39D1B-B36C-621E-C8B7-B70DE37DD1C9}"/>
              </a:ext>
            </a:extLst>
          </p:cNvPr>
          <p:cNvCxnSpPr>
            <a:cxnSpLocks/>
          </p:cNvCxnSpPr>
          <p:nvPr/>
        </p:nvCxnSpPr>
        <p:spPr>
          <a:xfrm flipV="1">
            <a:off x="5191299" y="2360859"/>
            <a:ext cx="0" cy="133361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232800C7-969F-1806-862D-2AFF6CE99925}"/>
              </a:ext>
            </a:extLst>
          </p:cNvPr>
          <p:cNvCxnSpPr>
            <a:cxnSpLocks/>
            <a:stCxn id="8" idx="1"/>
            <a:endCxn id="7" idx="3"/>
          </p:cNvCxnSpPr>
          <p:nvPr/>
        </p:nvCxnSpPr>
        <p:spPr>
          <a:xfrm flipH="1">
            <a:off x="7768876" y="6024171"/>
            <a:ext cx="636042" cy="1"/>
          </a:xfrm>
          <a:prstGeom prst="line">
            <a:avLst/>
          </a:prstGeom>
          <a:ln w="190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CB8E056-DC8C-68B8-53C4-730EF45B56A5}"/>
              </a:ext>
            </a:extLst>
          </p:cNvPr>
          <p:cNvCxnSpPr>
            <a:cxnSpLocks/>
          </p:cNvCxnSpPr>
          <p:nvPr/>
        </p:nvCxnSpPr>
        <p:spPr>
          <a:xfrm>
            <a:off x="2255519" y="3349410"/>
            <a:ext cx="8783782" cy="61378"/>
          </a:xfrm>
          <a:prstGeom prst="line">
            <a:avLst/>
          </a:prstGeom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68A21FEF-607F-FE2A-8AFE-863FC850EF45}"/>
              </a:ext>
            </a:extLst>
          </p:cNvPr>
          <p:cNvCxnSpPr>
            <a:cxnSpLocks/>
          </p:cNvCxnSpPr>
          <p:nvPr/>
        </p:nvCxnSpPr>
        <p:spPr>
          <a:xfrm flipH="1" flipV="1">
            <a:off x="9232668" y="3410788"/>
            <a:ext cx="41563" cy="2120762"/>
          </a:xfrm>
          <a:prstGeom prst="line">
            <a:avLst/>
          </a:prstGeom>
          <a:ln w="19050">
            <a:solidFill>
              <a:srgbClr val="C00000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34ED33F5-4C4B-20F8-0025-AE7D7EC6B8CE}"/>
              </a:ext>
            </a:extLst>
          </p:cNvPr>
          <p:cNvCxnSpPr>
            <a:cxnSpLocks/>
          </p:cNvCxnSpPr>
          <p:nvPr/>
        </p:nvCxnSpPr>
        <p:spPr>
          <a:xfrm>
            <a:off x="9191859" y="5010669"/>
            <a:ext cx="1018190" cy="1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F563E98-9F10-86B5-7A38-A4DC3F8D226F}"/>
              </a:ext>
            </a:extLst>
          </p:cNvPr>
          <p:cNvCxnSpPr>
            <a:cxnSpLocks/>
          </p:cNvCxnSpPr>
          <p:nvPr/>
        </p:nvCxnSpPr>
        <p:spPr>
          <a:xfrm flipH="1" flipV="1">
            <a:off x="3514144" y="4964212"/>
            <a:ext cx="5739305" cy="4645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E10D1E9E-17F4-D241-B88B-E1207EF8167E}"/>
              </a:ext>
            </a:extLst>
          </p:cNvPr>
          <p:cNvCxnSpPr>
            <a:cxnSpLocks/>
          </p:cNvCxnSpPr>
          <p:nvPr/>
        </p:nvCxnSpPr>
        <p:spPr>
          <a:xfrm flipV="1">
            <a:off x="11025447" y="2360859"/>
            <a:ext cx="0" cy="1049929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B24D1D8D-40CC-4966-2F2D-A0F4F9F3F604}"/>
              </a:ext>
            </a:extLst>
          </p:cNvPr>
          <p:cNvCxnSpPr>
            <a:cxnSpLocks/>
            <a:endCxn id="11" idx="2"/>
          </p:cNvCxnSpPr>
          <p:nvPr/>
        </p:nvCxnSpPr>
        <p:spPr>
          <a:xfrm flipH="1" flipV="1">
            <a:off x="7006361" y="2360862"/>
            <a:ext cx="26212" cy="1013795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FAB035D-F65C-5770-074C-7E06DD366086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747530" y="2360859"/>
            <a:ext cx="20311" cy="988548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21D00F7A-84C3-3975-6C01-3FA99F66FA63}"/>
              </a:ext>
            </a:extLst>
          </p:cNvPr>
          <p:cNvCxnSpPr>
            <a:cxnSpLocks/>
          </p:cNvCxnSpPr>
          <p:nvPr/>
        </p:nvCxnSpPr>
        <p:spPr>
          <a:xfrm flipV="1">
            <a:off x="2272144" y="2360859"/>
            <a:ext cx="0" cy="1015402"/>
          </a:xfrm>
          <a:prstGeom prst="line">
            <a:avLst/>
          </a:prstGeom>
          <a:ln w="190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E2AF664-E6A7-4C39-D2B3-80CDEC737773}"/>
              </a:ext>
            </a:extLst>
          </p:cNvPr>
          <p:cNvCxnSpPr>
            <a:cxnSpLocks/>
          </p:cNvCxnSpPr>
          <p:nvPr/>
        </p:nvCxnSpPr>
        <p:spPr>
          <a:xfrm flipH="1" flipV="1">
            <a:off x="10773296" y="3027664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87D9015-CFA0-53E2-D048-34EFE52BAB8E}"/>
              </a:ext>
            </a:extLst>
          </p:cNvPr>
          <p:cNvCxnSpPr>
            <a:cxnSpLocks/>
          </p:cNvCxnSpPr>
          <p:nvPr/>
        </p:nvCxnSpPr>
        <p:spPr>
          <a:xfrm>
            <a:off x="2576945" y="3004379"/>
            <a:ext cx="8196351" cy="63080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17383971-CF30-8626-5B5A-9A87C7C1DAED}"/>
              </a:ext>
            </a:extLst>
          </p:cNvPr>
          <p:cNvCxnSpPr>
            <a:cxnSpLocks/>
          </p:cNvCxnSpPr>
          <p:nvPr/>
        </p:nvCxnSpPr>
        <p:spPr>
          <a:xfrm flipH="1" flipV="1">
            <a:off x="10759443" y="2323848"/>
            <a:ext cx="8433" cy="1308811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5A77C1F1-5992-08F9-F794-D5F6701A2CFA}"/>
              </a:ext>
            </a:extLst>
          </p:cNvPr>
          <p:cNvCxnSpPr>
            <a:cxnSpLocks/>
          </p:cNvCxnSpPr>
          <p:nvPr/>
        </p:nvCxnSpPr>
        <p:spPr>
          <a:xfrm flipH="1" flipV="1">
            <a:off x="9394583" y="2370307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5D1F2E38-2627-20F9-E2E8-07A7C99A87ED}"/>
              </a:ext>
            </a:extLst>
          </p:cNvPr>
          <p:cNvCxnSpPr>
            <a:cxnSpLocks/>
          </p:cNvCxnSpPr>
          <p:nvPr/>
        </p:nvCxnSpPr>
        <p:spPr>
          <a:xfrm flipH="1" flipV="1">
            <a:off x="6723667" y="2360859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8474D118-4B8C-7E0E-70DD-ED4BCF164E23}"/>
              </a:ext>
            </a:extLst>
          </p:cNvPr>
          <p:cNvCxnSpPr>
            <a:cxnSpLocks/>
          </p:cNvCxnSpPr>
          <p:nvPr/>
        </p:nvCxnSpPr>
        <p:spPr>
          <a:xfrm flipH="1" flipV="1">
            <a:off x="4363998" y="2346624"/>
            <a:ext cx="4217" cy="697152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0F2FDEE-F33D-F0D6-22D2-6E3A92A75569}"/>
              </a:ext>
            </a:extLst>
          </p:cNvPr>
          <p:cNvCxnSpPr>
            <a:cxnSpLocks/>
          </p:cNvCxnSpPr>
          <p:nvPr/>
        </p:nvCxnSpPr>
        <p:spPr>
          <a:xfrm flipH="1" flipV="1">
            <a:off x="2575405" y="2338767"/>
            <a:ext cx="12620" cy="650259"/>
          </a:xfrm>
          <a:prstGeom prst="line">
            <a:avLst/>
          </a:prstGeom>
          <a:ln w="190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C7525B06-B889-78D6-0193-CB7FFBEC8861}"/>
              </a:ext>
            </a:extLst>
          </p:cNvPr>
          <p:cNvCxnSpPr>
            <a:cxnSpLocks/>
          </p:cNvCxnSpPr>
          <p:nvPr/>
        </p:nvCxnSpPr>
        <p:spPr>
          <a:xfrm>
            <a:off x="2941172" y="2709435"/>
            <a:ext cx="7549489" cy="4295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0BB53509-9119-750E-AE40-43134C22E633}"/>
              </a:ext>
            </a:extLst>
          </p:cNvPr>
          <p:cNvCxnSpPr>
            <a:cxnSpLocks/>
          </p:cNvCxnSpPr>
          <p:nvPr/>
        </p:nvCxnSpPr>
        <p:spPr>
          <a:xfrm>
            <a:off x="4038452" y="2718883"/>
            <a:ext cx="0" cy="1848175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7049D95A-65B1-ED84-8C41-95441B1608B0}"/>
              </a:ext>
            </a:extLst>
          </p:cNvPr>
          <p:cNvCxnSpPr>
            <a:cxnSpLocks/>
          </p:cNvCxnSpPr>
          <p:nvPr/>
        </p:nvCxnSpPr>
        <p:spPr>
          <a:xfrm>
            <a:off x="2941172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A384B72B-8324-7E55-9B92-6B5EC91BA314}"/>
              </a:ext>
            </a:extLst>
          </p:cNvPr>
          <p:cNvCxnSpPr>
            <a:cxnSpLocks/>
          </p:cNvCxnSpPr>
          <p:nvPr/>
        </p:nvCxnSpPr>
        <p:spPr>
          <a:xfrm>
            <a:off x="4038452" y="2370307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136FD3F0-6DC4-F510-AE53-716AE1880F43}"/>
              </a:ext>
            </a:extLst>
          </p:cNvPr>
          <p:cNvCxnSpPr>
            <a:cxnSpLocks/>
          </p:cNvCxnSpPr>
          <p:nvPr/>
        </p:nvCxnSpPr>
        <p:spPr>
          <a:xfrm>
            <a:off x="6338306" y="2389321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3256FDD-5F65-6AC4-5075-61C237EE7D38}"/>
              </a:ext>
            </a:extLst>
          </p:cNvPr>
          <p:cNvCxnSpPr>
            <a:cxnSpLocks/>
          </p:cNvCxnSpPr>
          <p:nvPr/>
        </p:nvCxnSpPr>
        <p:spPr>
          <a:xfrm>
            <a:off x="9034400" y="2413004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0D13D74C-D122-18BF-6F92-819D416983A1}"/>
              </a:ext>
            </a:extLst>
          </p:cNvPr>
          <p:cNvCxnSpPr>
            <a:cxnSpLocks/>
          </p:cNvCxnSpPr>
          <p:nvPr/>
        </p:nvCxnSpPr>
        <p:spPr>
          <a:xfrm>
            <a:off x="10455876" y="2386892"/>
            <a:ext cx="0" cy="305879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A390D177-2A29-0AD2-9907-6250C53F18D7}"/>
              </a:ext>
            </a:extLst>
          </p:cNvPr>
          <p:cNvCxnSpPr>
            <a:cxnSpLocks/>
          </p:cNvCxnSpPr>
          <p:nvPr/>
        </p:nvCxnSpPr>
        <p:spPr>
          <a:xfrm flipH="1" flipV="1">
            <a:off x="3534926" y="4567058"/>
            <a:ext cx="6710512" cy="66101"/>
          </a:xfrm>
          <a:prstGeom prst="line">
            <a:avLst/>
          </a:prstGeom>
          <a:ln w="19050">
            <a:solidFill>
              <a:schemeClr val="accent4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Left Brace 128">
            <a:extLst>
              <a:ext uri="{FF2B5EF4-FFF2-40B4-BE49-F238E27FC236}">
                <a16:creationId xmlns:a16="http://schemas.microsoft.com/office/drawing/2014/main" id="{6043DBE9-E725-19BE-AEAA-ECF2B906006A}"/>
              </a:ext>
            </a:extLst>
          </p:cNvPr>
          <p:cNvSpPr/>
          <p:nvPr/>
        </p:nvSpPr>
        <p:spPr>
          <a:xfrm>
            <a:off x="3108203" y="5531550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B7310E1D-4922-9C44-9B80-1DD1DA8CFFB6}"/>
              </a:ext>
            </a:extLst>
          </p:cNvPr>
          <p:cNvSpPr txBox="1"/>
          <p:nvPr/>
        </p:nvSpPr>
        <p:spPr>
          <a:xfrm rot="16200000">
            <a:off x="2113086" y="5818958"/>
            <a:ext cx="1571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Foundations </a:t>
            </a:r>
          </a:p>
        </p:txBody>
      </p: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D23C0DA0-B215-DAF9-AFE7-D383C1D0BC43}"/>
              </a:ext>
            </a:extLst>
          </p:cNvPr>
          <p:cNvSpPr/>
          <p:nvPr/>
        </p:nvSpPr>
        <p:spPr>
          <a:xfrm>
            <a:off x="1032678" y="4285457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555449FE-DD32-E85F-30EF-949E04C879C3}"/>
              </a:ext>
            </a:extLst>
          </p:cNvPr>
          <p:cNvSpPr txBox="1"/>
          <p:nvPr/>
        </p:nvSpPr>
        <p:spPr>
          <a:xfrm rot="16200000">
            <a:off x="-144370" y="4418977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Core Algorithms</a:t>
            </a:r>
          </a:p>
        </p:txBody>
      </p:sp>
      <p:sp>
        <p:nvSpPr>
          <p:cNvPr id="134" name="Left Brace 133">
            <a:extLst>
              <a:ext uri="{FF2B5EF4-FFF2-40B4-BE49-F238E27FC236}">
                <a16:creationId xmlns:a16="http://schemas.microsoft.com/office/drawing/2014/main" id="{A7BE64C7-125C-19D8-05C5-A8ABCF019D81}"/>
              </a:ext>
            </a:extLst>
          </p:cNvPr>
          <p:cNvSpPr/>
          <p:nvPr/>
        </p:nvSpPr>
        <p:spPr>
          <a:xfrm>
            <a:off x="998926" y="1382764"/>
            <a:ext cx="252151" cy="9749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156C23A-A711-2A26-2C5B-FE202AAAFC6E}"/>
              </a:ext>
            </a:extLst>
          </p:cNvPr>
          <p:cNvSpPr txBox="1"/>
          <p:nvPr/>
        </p:nvSpPr>
        <p:spPr>
          <a:xfrm rot="16200000">
            <a:off x="-178122" y="1516284"/>
            <a:ext cx="15715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Taks </a:t>
            </a:r>
            <a:r>
              <a:rPr lang="en-US" sz="2000"/>
              <a:t>Speific </a:t>
            </a:r>
            <a:r>
              <a:rPr lang="en-US" sz="2000" dirty="0"/>
              <a:t>Algorithms</a:t>
            </a:r>
          </a:p>
        </p:txBody>
      </p:sp>
    </p:spTree>
    <p:extLst>
      <p:ext uri="{BB962C8B-B14F-4D97-AF65-F5344CB8AC3E}">
        <p14:creationId xmlns:p14="http://schemas.microsoft.com/office/powerpoint/2010/main" val="11186526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Topics we (mostly) avoid in this course </a:t>
            </a:r>
            <a:endParaRPr lang="en-US" sz="3200" b="1" dirty="0"/>
          </a:p>
          <a:p>
            <a:r>
              <a:rPr lang="en-US" dirty="0"/>
              <a:t>Supervised machine learning</a:t>
            </a:r>
          </a:p>
          <a:p>
            <a:pPr lvl="1"/>
            <a:r>
              <a:rPr lang="en-US" dirty="0"/>
              <a:t>Data mining is focused on exploration and knowledge discovery, not prediction! </a:t>
            </a:r>
          </a:p>
          <a:p>
            <a:pPr lvl="1"/>
            <a:r>
              <a:rPr lang="en-US" dirty="0"/>
              <a:t>Some supervised machine learning is useful in data mining</a:t>
            </a:r>
            <a:endParaRPr lang="en-US" b="1" dirty="0"/>
          </a:p>
          <a:p>
            <a:pPr lvl="1"/>
            <a:r>
              <a:rPr lang="en-US" dirty="0"/>
              <a:t>Supervised machine learning covered in-depth in other DCE courses</a:t>
            </a:r>
          </a:p>
          <a:p>
            <a:r>
              <a:rPr lang="en-US" dirty="0"/>
              <a:t>Most deep learning</a:t>
            </a:r>
          </a:p>
          <a:p>
            <a:pPr lvl="1"/>
            <a:r>
              <a:rPr lang="en-US" dirty="0"/>
              <a:t>Promising deep NN data mining algorithms are emerging  </a:t>
            </a:r>
          </a:p>
          <a:p>
            <a:pPr lvl="1"/>
            <a:r>
              <a:rPr lang="en-US" dirty="0"/>
              <a:t>In some cases, deep NN algorithm provide more accurate results  </a:t>
            </a:r>
          </a:p>
          <a:p>
            <a:pPr lvl="1"/>
            <a:r>
              <a:rPr lang="en-US" dirty="0"/>
              <a:t>But, </a:t>
            </a:r>
            <a:r>
              <a:rPr lang="en-US" b="1" dirty="0"/>
              <a:t>NN algorithms are generally much less scalable!</a:t>
            </a:r>
            <a:endParaRPr lang="en-US" dirty="0"/>
          </a:p>
          <a:p>
            <a:pPr lvl="1"/>
            <a:r>
              <a:rPr lang="en-US" dirty="0"/>
              <a:t>In practice, </a:t>
            </a:r>
            <a:r>
              <a:rPr lang="en-US" b="1" dirty="0"/>
              <a:t>more and better data is usually more important!  </a:t>
            </a:r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the focus of this course?</a:t>
            </a:r>
          </a:p>
        </p:txBody>
      </p:sp>
    </p:spTree>
    <p:extLst>
      <p:ext uri="{BB962C8B-B14F-4D97-AF65-F5344CB8AC3E}">
        <p14:creationId xmlns:p14="http://schemas.microsoft.com/office/powerpoint/2010/main" val="25396891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Wednesdays – Lectures focused on theoretical foundations – 6:00 to 8:00 pm US Eastern Time</a:t>
            </a:r>
          </a:p>
          <a:p>
            <a:r>
              <a:rPr lang="en-US" dirty="0"/>
              <a:t>Mondays – Section meeting to address your questions, review and background – starting at 6:00 pm US Eastern Time 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2116158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Schedule for live class meetings </a:t>
            </a:r>
          </a:p>
          <a:p>
            <a:r>
              <a:rPr lang="en-US" dirty="0"/>
              <a:t>Mondays and Wednesdays – Lectures focused on theoretical foundations - 6:30-9:30 pm US Eastern Time</a:t>
            </a:r>
          </a:p>
          <a:p>
            <a:pPr lvl="1"/>
            <a:r>
              <a:rPr lang="en-US" dirty="0"/>
              <a:t>Most lessons less than 3 hours</a:t>
            </a:r>
          </a:p>
          <a:p>
            <a:r>
              <a:rPr lang="en-US" dirty="0"/>
              <a:t>Tuesdays and Thursdays – Section meeting to address questions, discuss code, background review – starting at 6:30 pm US Eastern Time  </a:t>
            </a:r>
          </a:p>
          <a:p>
            <a:r>
              <a:rPr lang="en-US" dirty="0"/>
              <a:t>One-on-one meetings can be held by arrangement</a:t>
            </a:r>
          </a:p>
          <a:p>
            <a:pPr marL="0" indent="0">
              <a:buNone/>
            </a:pPr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All class meetings are recorded and available on-demand – See Class Recordings tab in Canvas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Schedule </a:t>
            </a:r>
          </a:p>
        </p:txBody>
      </p:sp>
    </p:spTree>
    <p:extLst>
      <p:ext uri="{BB962C8B-B14F-4D97-AF65-F5344CB8AC3E}">
        <p14:creationId xmlns:p14="http://schemas.microsoft.com/office/powerpoint/2010/main" val="17707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/>
          <a:lstStyle/>
          <a:p>
            <a:pPr marL="0" indent="0">
              <a:buNone/>
            </a:pPr>
            <a:r>
              <a:rPr lang="en-US" sz="3200" dirty="0"/>
              <a:t>Harvard Summer School session is only </a:t>
            </a:r>
            <a:r>
              <a:rPr lang="en-US" sz="3200" b="1" dirty="0"/>
              <a:t>7 weeks</a:t>
            </a:r>
            <a:r>
              <a:rPr lang="en-US" sz="3200" dirty="0"/>
              <a:t>!</a:t>
            </a:r>
            <a:endParaRPr lang="en-US" sz="3200" b="1" dirty="0"/>
          </a:p>
          <a:p>
            <a:r>
              <a:rPr lang="en-US" dirty="0">
                <a:solidFill>
                  <a:srgbClr val="C00000"/>
                </a:solidFill>
              </a:rPr>
              <a:t>Expect an </a:t>
            </a:r>
            <a:r>
              <a:rPr lang="en-US" b="1" dirty="0">
                <a:solidFill>
                  <a:srgbClr val="C00000"/>
                </a:solidFill>
              </a:rPr>
              <a:t>intense pace!</a:t>
            </a:r>
          </a:p>
          <a:p>
            <a:pPr lvl="1"/>
            <a:r>
              <a:rPr lang="en-US" dirty="0"/>
              <a:t>Course moves at twice the rate of a regular semester</a:t>
            </a:r>
          </a:p>
          <a:p>
            <a:pPr lvl="1"/>
            <a:r>
              <a:rPr lang="en-US" dirty="0"/>
              <a:t>Lesson and assignments cover </a:t>
            </a:r>
            <a:r>
              <a:rPr lang="en-US" b="1" dirty="0"/>
              <a:t>all material of the regular 15-week semester</a:t>
            </a:r>
            <a:endParaRPr lang="en-US" dirty="0"/>
          </a:p>
          <a:p>
            <a:r>
              <a:rPr lang="en-US" dirty="0"/>
              <a:t>Assignment deadlines are important</a:t>
            </a:r>
          </a:p>
          <a:p>
            <a:pPr lvl="1"/>
            <a:r>
              <a:rPr lang="en-US" dirty="0"/>
              <a:t>One or two assignments due every week!   </a:t>
            </a:r>
          </a:p>
          <a:p>
            <a:pPr lvl="1"/>
            <a:r>
              <a:rPr lang="en-US" b="1" dirty="0"/>
              <a:t>Do not fall behind!!</a:t>
            </a:r>
          </a:p>
          <a:p>
            <a:pPr lvl="1"/>
            <a:r>
              <a:rPr lang="en-US" dirty="0"/>
              <a:t>Expect </a:t>
            </a:r>
            <a:r>
              <a:rPr lang="en-US" b="1" dirty="0"/>
              <a:t>9 assignments </a:t>
            </a:r>
            <a:r>
              <a:rPr lang="en-US" dirty="0"/>
              <a:t>plus online discussion questions</a:t>
            </a:r>
          </a:p>
          <a:p>
            <a:r>
              <a:rPr lang="en-US" b="1" dirty="0">
                <a:solidFill>
                  <a:srgbClr val="C00000"/>
                </a:solidFill>
              </a:rPr>
              <a:t>There is no time to ‘catch up’!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Pace of this course</a:t>
            </a:r>
          </a:p>
        </p:txBody>
      </p:sp>
    </p:spTree>
    <p:extLst>
      <p:ext uri="{BB962C8B-B14F-4D97-AF65-F5344CB8AC3E}">
        <p14:creationId xmlns:p14="http://schemas.microsoft.com/office/powerpoint/2010/main" val="1637031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undergraduate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90%	Assignments </a:t>
            </a:r>
            <a:r>
              <a:rPr lang="en-US" dirty="0"/>
              <a:t>– Hands-on assignments for most lessons </a:t>
            </a:r>
          </a:p>
          <a:p>
            <a:pPr lvl="1"/>
            <a:r>
              <a:rPr lang="en-US" dirty="0"/>
              <a:t>Expect 9 assignments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Undergraduate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2453570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Students enrolled for graduate credit are evaluated by the following weights: </a:t>
            </a:r>
          </a:p>
          <a:p>
            <a:r>
              <a:rPr lang="en-US" b="1" dirty="0"/>
              <a:t>10% Class Participation </a:t>
            </a:r>
            <a:r>
              <a:rPr lang="en-US" dirty="0"/>
              <a:t>– Class participation in online discussions</a:t>
            </a:r>
          </a:p>
          <a:p>
            <a:r>
              <a:rPr lang="en-US" b="1" dirty="0"/>
              <a:t>65%	Assignments </a:t>
            </a:r>
            <a:r>
              <a:rPr lang="en-US" dirty="0"/>
              <a:t>– Hands-on assignments for most lessons</a:t>
            </a:r>
          </a:p>
          <a:p>
            <a:pPr lvl="1"/>
            <a:r>
              <a:rPr lang="en-US" dirty="0"/>
              <a:t>Expect 9 assignments</a:t>
            </a:r>
          </a:p>
          <a:p>
            <a:r>
              <a:rPr lang="en-US" b="1" dirty="0"/>
              <a:t>5% Project proposal </a:t>
            </a:r>
            <a:r>
              <a:rPr lang="en-US" dirty="0"/>
              <a:t>– Proposal describing the problem you wish to address and methods you plan to apply. Based on your proposal, your instructor will approve your project as appropriate for the course. </a:t>
            </a:r>
          </a:p>
          <a:p>
            <a:r>
              <a:rPr lang="en-US" b="1" dirty="0"/>
              <a:t>20%	Project </a:t>
            </a:r>
            <a:r>
              <a:rPr lang="en-US" dirty="0"/>
              <a:t>– Independent data mining project report – More on this next class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Graduate Credit Grading</a:t>
            </a:r>
          </a:p>
        </p:txBody>
      </p:sp>
    </p:spTree>
    <p:extLst>
      <p:ext uri="{BB962C8B-B14F-4D97-AF65-F5344CB8AC3E}">
        <p14:creationId xmlns:p14="http://schemas.microsoft.com/office/powerpoint/2010/main" val="3485671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data mining? </a:t>
            </a:r>
          </a:p>
          <a:p>
            <a:pPr lvl="1"/>
            <a:r>
              <a:rPr lang="en-US" dirty="0"/>
              <a:t>Data mining is the science of </a:t>
            </a:r>
            <a:r>
              <a:rPr lang="en-US" b="1" dirty="0"/>
              <a:t>knowledge discovery  </a:t>
            </a:r>
          </a:p>
          <a:p>
            <a:r>
              <a:rPr lang="en-US" dirty="0"/>
              <a:t>About this course  </a:t>
            </a:r>
          </a:p>
          <a:p>
            <a:r>
              <a:rPr lang="en-US" dirty="0"/>
              <a:t>Data mining often uses massive data sets</a:t>
            </a:r>
          </a:p>
          <a:p>
            <a:pPr lvl="1"/>
            <a:r>
              <a:rPr lang="en-US" dirty="0"/>
              <a:t>Manage massive data with key-values pairs and hashing</a:t>
            </a:r>
          </a:p>
          <a:p>
            <a:r>
              <a:rPr lang="en-US" dirty="0"/>
              <a:t>Knowledge discovery requires 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Overview of Today’s Lesson</a:t>
            </a:r>
          </a:p>
        </p:txBody>
      </p:sp>
    </p:spTree>
    <p:extLst>
      <p:ext uri="{BB962C8B-B14F-4D97-AF65-F5344CB8AC3E}">
        <p14:creationId xmlns:p14="http://schemas.microsoft.com/office/powerpoint/2010/main" val="2482426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Read and understand the Syllabus!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Material specific to this course are in the </a:t>
            </a:r>
            <a:r>
              <a:rPr lang="en-US" dirty="0" err="1">
                <a:hlinkClick r:id="rId2"/>
              </a:rPr>
              <a:t>Github</a:t>
            </a:r>
            <a:r>
              <a:rPr lang="en-US" dirty="0">
                <a:hlinkClick r:id="rId2"/>
              </a:rPr>
              <a:t> repository</a:t>
            </a:r>
            <a:endParaRPr lang="en-US" dirty="0"/>
          </a:p>
          <a:p>
            <a:pPr lvl="1"/>
            <a:r>
              <a:rPr lang="en-US" dirty="0"/>
              <a:t>Slides</a:t>
            </a:r>
          </a:p>
          <a:p>
            <a:pPr lvl="1"/>
            <a:r>
              <a:rPr lang="en-US" dirty="0"/>
              <a:t>Notebooks for assignments</a:t>
            </a:r>
          </a:p>
          <a:p>
            <a:pPr lvl="1"/>
            <a:r>
              <a:rPr lang="en-US" dirty="0"/>
              <a:t>Data</a:t>
            </a:r>
          </a:p>
          <a:p>
            <a:pPr lvl="1"/>
            <a:r>
              <a:rPr lang="en-US" dirty="0"/>
              <a:t>Supplementary materials for review  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Assignment due dates, submissions, and grading in </a:t>
            </a:r>
            <a:r>
              <a:rPr lang="en-US" b="1" dirty="0"/>
              <a:t>Canvas</a:t>
            </a:r>
          </a:p>
          <a:p>
            <a:pPr lvl="1"/>
            <a:r>
              <a:rPr lang="en-US" dirty="0"/>
              <a:t>Class assignments </a:t>
            </a:r>
          </a:p>
          <a:p>
            <a:pPr lvl="1"/>
            <a:r>
              <a:rPr lang="en-US" dirty="0"/>
              <a:t>Graduate independent projects   </a:t>
            </a:r>
          </a:p>
          <a:p>
            <a:pPr lvl="1"/>
            <a:r>
              <a:rPr lang="en-US" dirty="0"/>
              <a:t>Solutions and examples under </a:t>
            </a:r>
            <a:r>
              <a:rPr lang="en-US" b="1" dirty="0"/>
              <a:t>Modules</a:t>
            </a:r>
            <a:r>
              <a:rPr lang="en-US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rgbClr val="C00000"/>
                </a:solidFill>
              </a:rPr>
              <a:t>Assignments are being revised!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not start assignments before they are posted in Canvas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Do a pull on the GitHub repository to get updated notebooks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387254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814A0-7A36-C94D-3414-9130111AA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21C102-0F95-A89F-31BC-40B62F8140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002"/>
            <a:ext cx="10515600" cy="558120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 startAt="4"/>
            </a:pPr>
            <a:r>
              <a:rPr lang="en-US" dirty="0"/>
              <a:t>Recommended reading primarily from these texts: </a:t>
            </a:r>
          </a:p>
          <a:p>
            <a:pPr lvl="1"/>
            <a:r>
              <a:rPr lang="en-US" dirty="0">
                <a:hlinkClick r:id="rId2"/>
              </a:rPr>
              <a:t>Mining of Massive Datasets</a:t>
            </a:r>
            <a:r>
              <a:rPr lang="en-US" dirty="0"/>
              <a:t>, 3</a:t>
            </a:r>
            <a:r>
              <a:rPr lang="en-US" baseline="30000" dirty="0"/>
              <a:t>rd</a:t>
            </a:r>
            <a:r>
              <a:rPr lang="en-US" dirty="0"/>
              <a:t> Ed - .pdf download available</a:t>
            </a:r>
          </a:p>
          <a:p>
            <a:pPr lvl="1"/>
            <a:r>
              <a:rPr lang="en-US" u="sng" dirty="0">
                <a:hlinkClick r:id="rId3"/>
              </a:rPr>
              <a:t>Networks, 2</a:t>
            </a:r>
            <a:r>
              <a:rPr lang="en-US" u="sng" baseline="30000" dirty="0">
                <a:hlinkClick r:id="rId3"/>
              </a:rPr>
              <a:t>nd</a:t>
            </a:r>
            <a:r>
              <a:rPr lang="en-US" u="sng" dirty="0">
                <a:hlinkClick r:id="rId3"/>
              </a:rPr>
              <a:t> edition, Mark Newman</a:t>
            </a:r>
            <a:r>
              <a:rPr lang="en-US" u="sng" dirty="0"/>
              <a:t> </a:t>
            </a:r>
            <a:r>
              <a:rPr lang="en-US" dirty="0"/>
              <a:t>Available through the Harvard Coop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4"/>
              </a:rPr>
              <a:t>Algorithms and data structures for massive datasets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 err="1">
                <a:effectLst/>
              </a:rPr>
              <a:t>Medjedovic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Dzejla</a:t>
            </a:r>
            <a:r>
              <a:rPr lang="en-US" dirty="0">
                <a:effectLst/>
              </a:rPr>
              <a:t>, </a:t>
            </a:r>
            <a:r>
              <a:rPr lang="en-US" dirty="0" err="1">
                <a:effectLst/>
              </a:rPr>
              <a:t>Tahirovic</a:t>
            </a:r>
            <a:r>
              <a:rPr lang="en-US" dirty="0">
                <a:effectLst/>
              </a:rPr>
              <a:t>, Emin, Manning, 2022</a:t>
            </a:r>
          </a:p>
          <a:p>
            <a:pPr lvl="1"/>
            <a:r>
              <a:rPr lang="en-US" b="0" i="0" dirty="0">
                <a:solidFill>
                  <a:srgbClr val="222222"/>
                </a:solidFill>
                <a:effectLst/>
                <a:latin typeface="Rubik"/>
                <a:hlinkClick r:id="rId5"/>
              </a:rPr>
              <a:t>Advanced algorithms and data structures</a:t>
            </a:r>
            <a:r>
              <a:rPr lang="en-US" b="0" i="0" dirty="0">
                <a:solidFill>
                  <a:srgbClr val="222222"/>
                </a:solidFill>
                <a:effectLst/>
                <a:latin typeface="Rubik"/>
              </a:rPr>
              <a:t>, </a:t>
            </a:r>
            <a:r>
              <a:rPr lang="en-US" dirty="0">
                <a:effectLst/>
              </a:rPr>
              <a:t>La Rocca, Marcello, Manning, 2021</a:t>
            </a:r>
          </a:p>
          <a:p>
            <a:pPr lvl="1"/>
            <a:r>
              <a:rPr lang="en-US" dirty="0">
                <a:hlinkClick r:id="rId6"/>
              </a:rPr>
              <a:t>Data Mining, Concepts and Techniques</a:t>
            </a:r>
            <a:r>
              <a:rPr lang="en-US" dirty="0"/>
              <a:t>, 4th Edition, Jiawei Han, Jian Pei, </a:t>
            </a:r>
            <a:r>
              <a:rPr lang="en-US" dirty="0" err="1"/>
              <a:t>Hanghang</a:t>
            </a:r>
            <a:r>
              <a:rPr lang="en-US" dirty="0"/>
              <a:t> Tong, Morgan Kaufmann, 2022</a:t>
            </a:r>
          </a:p>
          <a:p>
            <a:pPr lvl="1"/>
            <a:r>
              <a:rPr lang="en-US" b="1" dirty="0"/>
              <a:t>Available as Library Reserves – See tab in Canvas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84C156F-E05C-F5B9-AAF7-820254AA67BD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Where can you find the course materials?</a:t>
            </a:r>
          </a:p>
        </p:txBody>
      </p:sp>
    </p:spTree>
    <p:extLst>
      <p:ext uri="{BB962C8B-B14F-4D97-AF65-F5344CB8AC3E}">
        <p14:creationId xmlns:p14="http://schemas.microsoft.com/office/powerpoint/2010/main" val="3428037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Ed Discussion is the primary means of communication </a:t>
            </a:r>
            <a:r>
              <a:rPr lang="en-US" dirty="0"/>
              <a:t>for this course  </a:t>
            </a:r>
          </a:p>
          <a:p>
            <a:r>
              <a:rPr lang="en-US" dirty="0"/>
              <a:t>Use Ed Discussion to get help with assignments and projects </a:t>
            </a:r>
          </a:p>
          <a:p>
            <a:pPr lvl="1"/>
            <a:r>
              <a:rPr lang="en-US" dirty="0"/>
              <a:t>It’s </a:t>
            </a:r>
            <a:r>
              <a:rPr lang="en-US" b="1" dirty="0"/>
              <a:t>okay to post code for your question!</a:t>
            </a:r>
          </a:p>
          <a:p>
            <a:pPr lvl="1"/>
            <a:r>
              <a:rPr lang="en-US" b="1" dirty="0">
                <a:solidFill>
                  <a:srgbClr val="C00000"/>
                </a:solidFill>
              </a:rPr>
              <a:t>Post code and complete exception messages if you are dealing with code problem!</a:t>
            </a:r>
          </a:p>
          <a:p>
            <a:r>
              <a:rPr lang="en-US" dirty="0"/>
              <a:t>Graded online class discussions take place in Ed    </a:t>
            </a:r>
          </a:p>
          <a:p>
            <a:r>
              <a:rPr lang="en-US" dirty="0"/>
              <a:t>Private communications regarding matters such as grades</a:t>
            </a:r>
          </a:p>
          <a:p>
            <a:pPr lvl="1"/>
            <a:r>
              <a:rPr lang="en-US" dirty="0"/>
              <a:t>Use private messages in Ed Discussion for fastest response </a:t>
            </a:r>
          </a:p>
          <a:p>
            <a:pPr lvl="1"/>
            <a:r>
              <a:rPr lang="en-US" dirty="0"/>
              <a:t>Or, </a:t>
            </a:r>
            <a:r>
              <a:rPr lang="en-US" dirty="0" err="1"/>
              <a:t>stephen_elston</a:t>
            </a:r>
            <a:r>
              <a:rPr lang="en-US" dirty="0"/>
              <a:t> at g dot </a:t>
            </a:r>
            <a:r>
              <a:rPr lang="en-US" dirty="0" err="1"/>
              <a:t>harvard</a:t>
            </a:r>
            <a:r>
              <a:rPr lang="en-US" dirty="0"/>
              <a:t> dot </a:t>
            </a:r>
            <a:r>
              <a:rPr lang="en-US" dirty="0" err="1"/>
              <a:t>edu</a:t>
            </a:r>
            <a:r>
              <a:rPr lang="en-US" dirty="0"/>
              <a:t>, Eric </a:t>
            </a:r>
            <a:r>
              <a:rPr lang="en-US" dirty="0">
                <a:latin typeface="+mn-lt"/>
              </a:rPr>
              <a:t>Trucksess</a:t>
            </a:r>
            <a:r>
              <a:rPr lang="en-US" dirty="0"/>
              <a:t> </a:t>
            </a:r>
            <a:r>
              <a:rPr lang="en-US" b="0" i="0" dirty="0">
                <a:solidFill>
                  <a:srgbClr val="5E5E5E"/>
                </a:solidFill>
                <a:effectLst/>
                <a:latin typeface="Google Sans"/>
              </a:rPr>
              <a:t>ert713 at g dot Harvard dot </a:t>
            </a:r>
            <a:r>
              <a:rPr lang="en-US" b="0" i="0" dirty="0" err="1">
                <a:solidFill>
                  <a:srgbClr val="5E5E5E"/>
                </a:solidFill>
                <a:effectLst/>
                <a:latin typeface="Google Sans"/>
              </a:rPr>
              <a:t>edu</a:t>
            </a:r>
            <a:endParaRPr lang="en-US" b="0" i="0" dirty="0">
              <a:solidFill>
                <a:srgbClr val="5E5E5E"/>
              </a:solidFill>
              <a:effectLst/>
              <a:latin typeface="Google Sans"/>
            </a:endParaRPr>
          </a:p>
          <a:p>
            <a:pPr lvl="1"/>
            <a:r>
              <a:rPr lang="en-US" b="1" dirty="0">
                <a:solidFill>
                  <a:srgbClr val="5E5E5E"/>
                </a:solidFill>
                <a:latin typeface="Google Sans"/>
              </a:rPr>
              <a:t>Private one-on-one appointments on request</a:t>
            </a:r>
            <a:endParaRPr lang="en-US" b="1" i="0" dirty="0">
              <a:solidFill>
                <a:srgbClr val="5E5E5E"/>
              </a:solidFill>
              <a:effectLst/>
              <a:latin typeface="Google Sans"/>
            </a:endParaRPr>
          </a:p>
          <a:p>
            <a:r>
              <a:rPr lang="en-US" b="1" dirty="0"/>
              <a:t>Do not use Canvas messages, unless you want a delayed response!   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Communication </a:t>
            </a:r>
          </a:p>
        </p:txBody>
      </p:sp>
    </p:spTree>
    <p:extLst>
      <p:ext uri="{BB962C8B-B14F-4D97-AF65-F5344CB8AC3E}">
        <p14:creationId xmlns:p14="http://schemas.microsoft.com/office/powerpoint/2010/main" val="12285200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53110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>
                <a:solidFill>
                  <a:srgbClr val="C00000"/>
                </a:solidFill>
              </a:rPr>
              <a:t>Harvard Summer School moves at an intense pace!!</a:t>
            </a:r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3 days late - less 20% </a:t>
            </a:r>
          </a:p>
          <a:p>
            <a:pPr lvl="1"/>
            <a:r>
              <a:rPr lang="en-US" dirty="0"/>
              <a:t>More than 3 days late - no credit   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29406858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A7D7DD-7AF9-FA05-2177-A254C493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2EEC0-807D-1936-07D1-132231394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10"/>
            <a:ext cx="10515600" cy="556389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As AI (LLMs) is becoming a standard tool for professional data scientists, limited use is allowed for this course  </a:t>
            </a:r>
          </a:p>
          <a:p>
            <a:pPr lvl="0"/>
            <a:r>
              <a:rPr lang="en-US" b="1" dirty="0"/>
              <a:t>Writing &amp; Analysis: </a:t>
            </a:r>
            <a:r>
              <a:rPr lang="en-US" dirty="0"/>
              <a:t>Your written reports, question responses and discussion post </a:t>
            </a:r>
            <a:r>
              <a:rPr lang="en-US" b="1" dirty="0"/>
              <a:t>must be your own original work!</a:t>
            </a:r>
            <a:endParaRPr lang="en-US" dirty="0"/>
          </a:p>
          <a:p>
            <a:pPr lvl="0"/>
            <a:r>
              <a:rPr lang="en-US" b="1" dirty="0"/>
              <a:t>Code Generation: </a:t>
            </a:r>
            <a:r>
              <a:rPr lang="en-US" dirty="0"/>
              <a:t>You may use AI to generate small, discrete portions of code. </a:t>
            </a:r>
          </a:p>
          <a:p>
            <a:pPr lvl="1"/>
            <a:r>
              <a:rPr lang="en-US" dirty="0"/>
              <a:t>You may do so for up to 4 instances of up to 20 lines each in an assignment or a report</a:t>
            </a:r>
          </a:p>
          <a:p>
            <a:pPr lvl="1"/>
            <a:r>
              <a:rPr lang="en-US" dirty="0"/>
              <a:t>Required: Include the exact prompt(s) used to generate the code in your submission. </a:t>
            </a:r>
          </a:p>
          <a:p>
            <a:pPr lvl="0"/>
            <a:r>
              <a:rPr lang="en-US" b="1" dirty="0"/>
              <a:t>Validation of Results: </a:t>
            </a:r>
            <a:r>
              <a:rPr lang="en-US" dirty="0"/>
              <a:t>You are responsible for validating the correctness, efficiency, and security of any AI-generated code. </a:t>
            </a:r>
          </a:p>
          <a:p>
            <a:pPr lvl="0"/>
            <a:r>
              <a:rPr lang="en-US" b="1" dirty="0"/>
              <a:t>Attribution &amp; Integrity:</a:t>
            </a:r>
            <a:r>
              <a:rPr lang="en-US" dirty="0"/>
              <a:t> Cite AI use per the Harvard Academic Integrity Policy (e.g., "Code generated using [Tool Name] with prompt: ‘...’")</a:t>
            </a:r>
          </a:p>
          <a:p>
            <a:pPr lvl="1"/>
            <a:r>
              <a:rPr lang="en-US" dirty="0"/>
              <a:t>An exception message is a valid prompt </a:t>
            </a:r>
          </a:p>
          <a:p>
            <a:pPr lvl="0"/>
            <a:r>
              <a:rPr lang="en-US" dirty="0"/>
              <a:t>See course syllabus in Canvas for additional details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9A07D1A-2593-EA96-9F4B-0D7D49DF3736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Using AI for this course</a:t>
            </a:r>
          </a:p>
        </p:txBody>
      </p:sp>
    </p:spTree>
    <p:extLst>
      <p:ext uri="{BB962C8B-B14F-4D97-AF65-F5344CB8AC3E}">
        <p14:creationId xmlns:p14="http://schemas.microsoft.com/office/powerpoint/2010/main" val="18499803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Timely release of assignment solutions is an important part of the learning process </a:t>
            </a:r>
          </a:p>
          <a:p>
            <a:r>
              <a:rPr lang="en-US" b="1" dirty="0"/>
              <a:t>Do not fall behind! </a:t>
            </a:r>
            <a:r>
              <a:rPr lang="en-US" dirty="0"/>
              <a:t>With 9-10 assignments and a project, there is very </a:t>
            </a:r>
            <a:r>
              <a:rPr lang="en-US" b="1" dirty="0"/>
              <a:t>little time to “catch-up”</a:t>
            </a:r>
            <a:endParaRPr lang="en-US" dirty="0"/>
          </a:p>
          <a:p>
            <a:r>
              <a:rPr lang="en-US" dirty="0"/>
              <a:t>Late assignment policy:   </a:t>
            </a:r>
          </a:p>
          <a:p>
            <a:pPr lvl="1"/>
            <a:r>
              <a:rPr lang="en-US" dirty="0"/>
              <a:t>Up to one day late - no penalty  </a:t>
            </a:r>
          </a:p>
          <a:p>
            <a:pPr lvl="1"/>
            <a:r>
              <a:rPr lang="en-US" dirty="0"/>
              <a:t>Up to 6 days late - less 20% </a:t>
            </a:r>
          </a:p>
          <a:p>
            <a:pPr lvl="1"/>
            <a:r>
              <a:rPr lang="en-US" dirty="0"/>
              <a:t>More than 6 days late - no credit   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Make sure you turn in work on time!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Late Assignment Policy</a:t>
            </a:r>
          </a:p>
        </p:txBody>
      </p:sp>
    </p:spTree>
    <p:extLst>
      <p:ext uri="{BB962C8B-B14F-4D97-AF65-F5344CB8AC3E}">
        <p14:creationId xmlns:p14="http://schemas.microsoft.com/office/powerpoint/2010/main" val="14249325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Foundations of Large-Scale Data-Mining</a:t>
            </a:r>
          </a:p>
        </p:txBody>
      </p:sp>
    </p:spTree>
    <p:extLst>
      <p:ext uri="{BB962C8B-B14F-4D97-AF65-F5344CB8AC3E}">
        <p14:creationId xmlns:p14="http://schemas.microsoft.com/office/powerpoint/2010/main" val="2462294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7"/>
            <a:ext cx="10515600" cy="4898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Mastering tools for working with and performing inference on massive and complex of data is a core goal for this course</a:t>
            </a:r>
          </a:p>
          <a:p>
            <a:r>
              <a:rPr lang="en-US" dirty="0"/>
              <a:t>Massive size requires efficient storage and retrieval  </a:t>
            </a:r>
          </a:p>
          <a:p>
            <a:pPr lvl="1"/>
            <a:r>
              <a:rPr lang="en-US" dirty="0"/>
              <a:t>Manage data with </a:t>
            </a:r>
            <a:r>
              <a:rPr lang="en-US" b="1" dirty="0"/>
              <a:t>key-value pairs</a:t>
            </a:r>
            <a:r>
              <a:rPr lang="en-US" dirty="0"/>
              <a:t>  </a:t>
            </a:r>
          </a:p>
          <a:p>
            <a:pPr lvl="1"/>
            <a:r>
              <a:rPr lang="en-US" b="1" dirty="0"/>
              <a:t>Hash keys </a:t>
            </a:r>
            <a:r>
              <a:rPr lang="en-US" dirty="0"/>
              <a:t>for efficient storage and retrieval </a:t>
            </a:r>
          </a:p>
          <a:p>
            <a:pPr lvl="1"/>
            <a:r>
              <a:rPr lang="en-US" dirty="0"/>
              <a:t>We apply hashing and ‘sketches’ in future lessons</a:t>
            </a:r>
          </a:p>
          <a:p>
            <a:r>
              <a:rPr lang="en-US" sz="2800" dirty="0"/>
              <a:t>Complexity requires reliable inference methods  </a:t>
            </a:r>
          </a:p>
          <a:p>
            <a:pPr lvl="1"/>
            <a:r>
              <a:rPr lang="en-US" dirty="0"/>
              <a:t>Large number of variables makes </a:t>
            </a:r>
            <a:r>
              <a:rPr lang="en-US" b="1" dirty="0"/>
              <a:t>false positive inferences </a:t>
            </a:r>
            <a:r>
              <a:rPr lang="en-US" dirty="0"/>
              <a:t>likely </a:t>
            </a:r>
          </a:p>
          <a:p>
            <a:pPr lvl="1"/>
            <a:r>
              <a:rPr lang="en-US" dirty="0"/>
              <a:t>Example, </a:t>
            </a:r>
            <a:r>
              <a:rPr lang="en-US" b="1" dirty="0"/>
              <a:t>spurious correlations </a:t>
            </a:r>
          </a:p>
          <a:p>
            <a:pPr lvl="1"/>
            <a:r>
              <a:rPr lang="en-US" dirty="0"/>
              <a:t>Example, positive hypothesis test from random variation alone</a:t>
            </a:r>
          </a:p>
          <a:p>
            <a:pPr lvl="1"/>
            <a:r>
              <a:rPr lang="en-US" dirty="0"/>
              <a:t>Require methods to </a:t>
            </a:r>
            <a:r>
              <a:rPr lang="en-US" b="1" dirty="0"/>
              <a:t>control false positive rates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Foundations for Large-Scale Data Mining</a:t>
            </a:r>
          </a:p>
        </p:txBody>
      </p:sp>
    </p:spTree>
    <p:extLst>
      <p:ext uri="{BB962C8B-B14F-4D97-AF65-F5344CB8AC3E}">
        <p14:creationId xmlns:p14="http://schemas.microsoft.com/office/powerpoint/2010/main" val="994244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Data Management with Key-Value Pairs</a:t>
            </a:r>
          </a:p>
        </p:txBody>
      </p:sp>
    </p:spTree>
    <p:extLst>
      <p:ext uri="{BB962C8B-B14F-4D97-AF65-F5344CB8AC3E}">
        <p14:creationId xmlns:p14="http://schemas.microsoft.com/office/powerpoint/2010/main" val="1193973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to store and retrieve massive quantities of data  </a:t>
                </a:r>
              </a:p>
              <a:p>
                <a:r>
                  <a:rPr lang="en-US" dirty="0"/>
                  <a:t>Manage with key-value pairs as a tuple,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The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is index or identifier for the value,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Value can be any type of object</a:t>
                </a:r>
              </a:p>
              <a:p>
                <a:pPr lvl="1"/>
                <a:r>
                  <a:rPr lang="en-US" sz="2800" dirty="0"/>
                  <a:t>Scaler value  </a:t>
                </a:r>
              </a:p>
              <a:p>
                <a:pPr lvl="1"/>
                <a:r>
                  <a:rPr lang="en-US" sz="2800" dirty="0"/>
                  <a:t>List </a:t>
                </a:r>
              </a:p>
              <a:p>
                <a:pPr lvl="1"/>
                <a:r>
                  <a:rPr lang="en-US" sz="2800" dirty="0"/>
                  <a:t>Vector</a:t>
                </a:r>
              </a:p>
              <a:p>
                <a:pPr lvl="1"/>
                <a:r>
                  <a:rPr lang="en-US" sz="2800" dirty="0"/>
                  <a:t>Array or table </a:t>
                </a:r>
              </a:p>
              <a:p>
                <a:pPr lvl="1"/>
                <a:r>
                  <a:rPr lang="en-US" sz="2800" dirty="0"/>
                  <a:t>Document, text token, etc.</a:t>
                </a:r>
              </a:p>
              <a:p>
                <a:pPr lvl="1"/>
                <a:r>
                  <a:rPr lang="en-US" sz="2800" dirty="0"/>
                  <a:t>Image</a:t>
                </a:r>
              </a:p>
              <a:p>
                <a:pPr lvl="1"/>
                <a:r>
                  <a:rPr lang="en-US" sz="2800" dirty="0"/>
                  <a:t>... 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7"/>
                <a:ext cx="10515600" cy="4898217"/>
              </a:xfrm>
              <a:blipFill>
                <a:blip r:embed="rId2"/>
                <a:stretch>
                  <a:fillRect l="-1217" t="-27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786196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is the science of </a:t>
            </a:r>
            <a:r>
              <a:rPr lang="en-US" b="1" dirty="0"/>
              <a:t>actionable knowledge discovery</a:t>
            </a:r>
            <a:r>
              <a:rPr lang="en-US" dirty="0"/>
              <a:t> from inferences on massive datasets </a:t>
            </a:r>
            <a:endParaRPr lang="en-US" b="1" dirty="0"/>
          </a:p>
          <a:p>
            <a:r>
              <a:rPr lang="en-US" dirty="0"/>
              <a:t>Known as </a:t>
            </a:r>
            <a:r>
              <a:rPr lang="en-US" b="1" dirty="0"/>
              <a:t>knowledge discovery and data mining (KDD) </a:t>
            </a:r>
          </a:p>
          <a:p>
            <a:r>
              <a:rPr lang="en-US" dirty="0"/>
              <a:t>Data mining is an </a:t>
            </a:r>
            <a:r>
              <a:rPr lang="en-US" b="1" dirty="0"/>
              <a:t>iterative process of exploration   </a:t>
            </a:r>
          </a:p>
          <a:p>
            <a:r>
              <a:rPr lang="en-US" dirty="0"/>
              <a:t>Exploration is difficult   </a:t>
            </a:r>
          </a:p>
          <a:p>
            <a:pPr lvl="1"/>
            <a:r>
              <a:rPr lang="en-US" dirty="0"/>
              <a:t>Many steps</a:t>
            </a:r>
          </a:p>
          <a:p>
            <a:pPr lvl="1"/>
            <a:r>
              <a:rPr lang="en-US" dirty="0"/>
              <a:t>Only some attempts work </a:t>
            </a:r>
          </a:p>
          <a:p>
            <a:r>
              <a:rPr lang="en-US" b="1" dirty="0">
                <a:solidFill>
                  <a:srgbClr val="C00000"/>
                </a:solidFill>
              </a:rPr>
              <a:t>Try lots of ideas, fail fast, keep the ones that work! </a:t>
            </a:r>
          </a:p>
          <a:p>
            <a:pPr lvl="1"/>
            <a:r>
              <a:rPr lang="en-US" b="1" dirty="0"/>
              <a:t>Keep this in mind when doing your graduate project!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115420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Key-value indexing </a:t>
                </a:r>
                <a:r>
                  <a:rPr lang="en-US" dirty="0"/>
                  <a:t>used to manage massive quantities of data   </a:t>
                </a:r>
              </a:p>
              <a:p>
                <a:r>
                  <a:rPr lang="en-US" dirty="0"/>
                  <a:t>Address values,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, by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as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Example: In-memory </a:t>
                </a:r>
                <a:r>
                  <a:rPr lang="en-US" b="1" dirty="0"/>
                  <a:t>dictionaries</a:t>
                </a:r>
              </a:p>
              <a:p>
                <a:pPr lvl="1"/>
                <a:r>
                  <a:rPr lang="en-US" dirty="0"/>
                  <a:t>Fast lookup</a:t>
                </a:r>
              </a:p>
              <a:p>
                <a:pPr lvl="1"/>
                <a:r>
                  <a:rPr lang="en-US" dirty="0"/>
                  <a:t>Size limited by main memory</a:t>
                </a:r>
              </a:p>
              <a:p>
                <a:pPr lvl="1"/>
                <a:r>
                  <a:rPr lang="en-US" dirty="0"/>
                  <a:t>Supported in Python and many other languages</a:t>
                </a:r>
              </a:p>
              <a:p>
                <a:r>
                  <a:rPr lang="en-US" dirty="0"/>
                  <a:t>NoSQL data bases – scalable object storage   </a:t>
                </a:r>
              </a:p>
              <a:p>
                <a:r>
                  <a:rPr lang="en-US" dirty="0"/>
                  <a:t>Map-reduce, scalable parallel processing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197096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1417"/>
            <a:ext cx="10515600" cy="46355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do data management with key-value pairs?  </a:t>
            </a:r>
          </a:p>
          <a:p>
            <a:r>
              <a:rPr lang="en-US" dirty="0"/>
              <a:t>Linear list  </a:t>
            </a:r>
          </a:p>
          <a:p>
            <a:r>
              <a:rPr lang="en-US" dirty="0"/>
              <a:t>Sorted list</a:t>
            </a:r>
          </a:p>
          <a:p>
            <a:r>
              <a:rPr lang="en-US" dirty="0"/>
              <a:t>Linked list</a:t>
            </a:r>
          </a:p>
          <a:p>
            <a:r>
              <a:rPr lang="en-US" dirty="0"/>
              <a:t>Balanced trees (B-trees)</a:t>
            </a:r>
          </a:p>
          <a:p>
            <a:r>
              <a:rPr lang="en-US" b="1" dirty="0"/>
              <a:t>Hash tables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038150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dirty="0"/>
                  <a:t>Linear search on large set of keys is slow  </a:t>
                </a:r>
              </a:p>
              <a:p>
                <a:pPr lvl="1"/>
                <a:r>
                  <a:rPr lang="en-US" dirty="0"/>
                  <a:t>Linear search has </a:t>
                </a:r>
                <a:r>
                  <a:rPr lang="en-US" b="1" dirty="0"/>
                  <a:t>average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Too slow for massive data sets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287323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BC3470-78F3-E979-6FC2-66938DBEC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Key-value indexing used to manage massive quantities of data   </a:t>
                </a:r>
              </a:p>
              <a:p>
                <a:r>
                  <a:rPr lang="en-US" dirty="0"/>
                  <a:t>Massive data sets require a very large numbers of keys   </a:t>
                </a:r>
              </a:p>
              <a:p>
                <a:r>
                  <a:rPr lang="en-US" b="1" dirty="0"/>
                  <a:t>Hashing</a:t>
                </a:r>
                <a:r>
                  <a:rPr lang="en-US" dirty="0"/>
                  <a:t> is a core technique for scaling data mining algorithms   </a:t>
                </a:r>
              </a:p>
              <a:p>
                <a:r>
                  <a:rPr lang="en-US" dirty="0"/>
                  <a:t>Apply</a:t>
                </a:r>
                <a:r>
                  <a:rPr lang="en-US" b="0" dirty="0"/>
                  <a:t> </a:t>
                </a:r>
                <a:r>
                  <a:rPr lang="en-US" b="1" dirty="0"/>
                  <a:t>hash function</a:t>
                </a:r>
                <a:r>
                  <a:rPr lang="en-US" dirty="0"/>
                  <a:t> to </a:t>
                </a:r>
                <a:r>
                  <a:rPr lang="en-US" b="0" dirty="0"/>
                  <a:t>key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Hashing to a key gives nearly direct access, with </a:t>
                </a:r>
                <a:r>
                  <a:rPr lang="en-US" b="1" dirty="0"/>
                  <a:t>average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time  </a:t>
                </a:r>
                <a:endParaRPr lang="en-US" dirty="0"/>
              </a:p>
              <a:p>
                <a:pPr lvl="1"/>
                <a:r>
                  <a:rPr lang="en-US" dirty="0"/>
                  <a:t>Hash value, </a:t>
                </a:r>
                <a:r>
                  <a:rPr lang="en-US" i="1" dirty="0"/>
                  <a:t>h</a:t>
                </a:r>
                <a:r>
                  <a:rPr lang="en-US" dirty="0"/>
                  <a:t>, is memory address for look up</a:t>
                </a:r>
              </a:p>
              <a:p>
                <a:pPr lvl="1"/>
                <a:r>
                  <a:rPr lang="en-US" b="1" dirty="0"/>
                  <a:t>Hashed key-value pairs </a:t>
                </a:r>
                <a:r>
                  <a:rPr lang="en-US" dirty="0"/>
                  <a:t>as a tuple,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 </a:t>
                </a:r>
                <a:endParaRPr lang="en-US" b="1" dirty="0"/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A316F7-7F13-56EA-0547-0149F95A0B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41417"/>
                <a:ext cx="10515600" cy="4635546"/>
              </a:xfrm>
              <a:blipFill>
                <a:blip r:embed="rId2"/>
                <a:stretch>
                  <a:fillRect l="-1217" t="-22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50CC498F-4DB2-C68E-EFA7-021A6C9BE0A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</p:spTree>
    <p:extLst>
      <p:ext uri="{BB962C8B-B14F-4D97-AF65-F5344CB8AC3E}">
        <p14:creationId xmlns:p14="http://schemas.microsoft.com/office/powerpoint/2010/main" val="426161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352" y="1211805"/>
            <a:ext cx="10515600" cy="9425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compare data structure options for storage and retrieval of key-value pairs?  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key-value indexing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n)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 - expected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n</m:t>
                              </m:r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9778E807-9A37-1E31-7CAC-4F4939719A1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2384732"/>
                  </p:ext>
                </p:extLst>
              </p:nvPr>
            </p:nvGraphicFramePr>
            <p:xfrm>
              <a:off x="786352" y="2391253"/>
              <a:ext cx="10972800" cy="420751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194560">
                      <a:extLst>
                        <a:ext uri="{9D8B030D-6E8A-4147-A177-3AD203B41FA5}">
                          <a16:colId xmlns:a16="http://schemas.microsoft.com/office/drawing/2014/main" val="3020660733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1578647662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531154754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3376111091"/>
                        </a:ext>
                      </a:extLst>
                    </a:gridCol>
                    <a:gridCol w="2194560">
                      <a:extLst>
                        <a:ext uri="{9D8B030D-6E8A-4147-A177-3AD203B41FA5}">
                          <a16:colId xmlns:a16="http://schemas.microsoft.com/office/drawing/2014/main" val="754635136"/>
                        </a:ext>
                      </a:extLst>
                    </a:gridCol>
                  </a:tblGrid>
                  <a:tr h="91787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Data Structure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Lookup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Insert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Delete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Predecessor/ Successor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46599685"/>
                      </a:ext>
                    </a:extLst>
                  </a:tr>
                  <a:tr h="58865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Unsorted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165625" r="-301667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165625" r="-200831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165625" r="-101389" b="-4645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165625" r="-1389" b="-4645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51648459"/>
                      </a:ext>
                    </a:extLst>
                  </a:tr>
                  <a:tr h="533195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Sorted Array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9773" r="-301667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9773" r="-200831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9773" r="-101389" b="-4068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9773" r="-1389" b="-4068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40325602"/>
                      </a:ext>
                    </a:extLst>
                  </a:tr>
                  <a:tr h="50993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Linked List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08333" r="-301667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08333" r="-200831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08333" r="-101389" b="-3261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08333" r="-1389" b="-3261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63950354"/>
                      </a:ext>
                    </a:extLst>
                  </a:tr>
                  <a:tr h="917872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Balanced Binary Tree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284667" r="-301667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284667" r="-200831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284667" r="-101389" b="-82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284667" r="-1389" b="-82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7697526"/>
                      </a:ext>
                    </a:extLst>
                  </a:tr>
                  <a:tr h="739991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 Table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00278" t="-472951" r="-301667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99723" t="-472951" r="-200831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300556" t="-472951" r="-101389" b="-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00556" t="-472951" r="-1389" b="-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9619151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59164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577081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</a:t>
                </a:r>
                <a:r>
                  <a:rPr lang="en-US" b="1" dirty="0"/>
                  <a:t>hash functions</a:t>
                </a:r>
                <a:r>
                  <a:rPr lang="en-US" dirty="0"/>
                  <a:t>?   </a:t>
                </a:r>
              </a:p>
              <a:p>
                <a:r>
                  <a:rPr lang="en-US" dirty="0"/>
                  <a:t>Hash keys used to index </a:t>
                </a:r>
                <a:r>
                  <a:rPr lang="en-US" b="1" dirty="0"/>
                  <a:t>hash tables</a:t>
                </a:r>
              </a:p>
              <a:p>
                <a:r>
                  <a:rPr lang="en-US" dirty="0"/>
                  <a:t>Hash function is a deterministic map from key to a memory address</a:t>
                </a:r>
              </a:p>
              <a:p>
                <a:r>
                  <a:rPr lang="en-US" dirty="0"/>
                  <a:t>Hash address index,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</m:oMath>
                </a14:m>
                <a:r>
                  <a:rPr lang="en-US" dirty="0"/>
                  <a:t>, is computed from a key,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using a </a:t>
                </a:r>
                <a:r>
                  <a:rPr lang="en-US" b="1" dirty="0"/>
                  <a:t>hash 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Same hash function used for insertions, look-ups and deletions in table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000" dirty="0"/>
                  <a:t>You can find more about hash functions and hash tables, in Chapter 2 of </a:t>
                </a:r>
                <a:r>
                  <a:rPr lang="en-US" sz="2000" dirty="0" err="1"/>
                  <a:t>Medjodovic</a:t>
                </a:r>
                <a:r>
                  <a:rPr lang="en-US" sz="2000" dirty="0"/>
                  <a:t> and </a:t>
                </a:r>
                <a:r>
                  <a:rPr lang="en-US" sz="2000" dirty="0" err="1"/>
                  <a:t>Tahirovic</a:t>
                </a:r>
                <a:r>
                  <a:rPr lang="en-US" sz="2000" dirty="0"/>
                  <a:t> and in many sources online, including </a:t>
                </a:r>
                <a:r>
                  <a:rPr lang="en-US" sz="2000" dirty="0">
                    <a:hlinkClick r:id="rId2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r>
                  <a:rPr lang="en-US" sz="2000" dirty="0"/>
                  <a:t> and </a:t>
                </a:r>
                <a:r>
                  <a:rPr lang="en-US" sz="2000" dirty="0">
                    <a:hlinkClick r:id="rId3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here</a:t>
                </a:r>
                <a:endParaRPr lang="en-US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24928"/>
                <a:ext cx="10515600" cy="5133349"/>
              </a:xfrm>
              <a:blipFill>
                <a:blip r:embed="rId4"/>
                <a:stretch>
                  <a:fillRect l="-1217" t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039154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56253-7795-52CD-DC89-671E47B62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F3064-C916-6D77-2E17-FC76AE5BB9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4928"/>
            <a:ext cx="10515600" cy="51333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Generally speaking, there are two major types of hash functions </a:t>
            </a:r>
          </a:p>
          <a:p>
            <a:r>
              <a:rPr lang="en-US" b="1" dirty="0"/>
              <a:t>Cryptographic hash functions </a:t>
            </a:r>
            <a:r>
              <a:rPr lang="en-US" dirty="0"/>
              <a:t>are investable encodings used to prevent unauthorized access. </a:t>
            </a:r>
          </a:p>
          <a:p>
            <a:r>
              <a:rPr lang="en-US" b="1" dirty="0"/>
              <a:t>Address hash functions </a:t>
            </a:r>
            <a:r>
              <a:rPr lang="en-US" dirty="0"/>
              <a:t>compute a sequence of address values for access </a:t>
            </a:r>
            <a:r>
              <a:rPr lang="en-US"/>
              <a:t>to buckets of </a:t>
            </a:r>
            <a:r>
              <a:rPr lang="en-US" dirty="0"/>
              <a:t>data tables. </a:t>
            </a:r>
          </a:p>
          <a:p>
            <a:r>
              <a:rPr lang="en-US" dirty="0"/>
              <a:t>There is a body of theory underlying both types of hashes   </a:t>
            </a:r>
          </a:p>
          <a:p>
            <a:r>
              <a:rPr lang="en-US" dirty="0"/>
              <a:t>For data mining we apply address hashes to manage massive datasets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66018C-A4DB-87C6-4869-5EAC4E862118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58668250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pPr marL="0" indent="0">
              <a:buNone/>
            </a:pPr>
            <a:endParaRPr lang="en-US" dirty="0"/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A18318-BD7F-4259-81CC-99C0F03E93A8}"/>
              </a:ext>
            </a:extLst>
          </p:cNvPr>
          <p:cNvGrpSpPr/>
          <p:nvPr/>
        </p:nvGrpSpPr>
        <p:grpSpPr>
          <a:xfrm>
            <a:off x="129572" y="3217071"/>
            <a:ext cx="2761059" cy="376030"/>
            <a:chOff x="129572" y="3217071"/>
            <a:chExt cx="2761059" cy="37603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9804EAE-867A-40B5-A072-508CF684DAD9}"/>
                </a:ext>
              </a:extLst>
            </p:cNvPr>
            <p:cNvSpPr/>
            <p:nvPr/>
          </p:nvSpPr>
          <p:spPr>
            <a:xfrm>
              <a:off x="129572" y="3217071"/>
              <a:ext cx="1178451" cy="37282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err="1">
                  <a:solidFill>
                    <a:schemeClr val="tx1"/>
                  </a:solidFill>
                </a:rPr>
                <a:t>key</a:t>
              </a:r>
              <a:r>
                <a:rPr lang="en-US" sz="2400" baseline="-25000" dirty="0" err="1">
                  <a:solidFill>
                    <a:schemeClr val="tx1"/>
                  </a:solidFill>
                </a:rPr>
                <a:t>i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67AB54C-F3D0-4BAE-BFAB-27B9B35CFACC}"/>
                </a:ext>
              </a:extLst>
            </p:cNvPr>
            <p:cNvSpPr/>
            <p:nvPr/>
          </p:nvSpPr>
          <p:spPr>
            <a:xfrm>
              <a:off x="1308023" y="3220278"/>
              <a:ext cx="1582608" cy="37282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solidFill>
                    <a:schemeClr val="tx1"/>
                  </a:solidFill>
                </a:rPr>
                <a:t>v</a:t>
              </a:r>
              <a:r>
                <a:rPr lang="en-US" sz="2400" baseline="-25000" dirty="0">
                  <a:solidFill>
                    <a:schemeClr val="tx1"/>
                  </a:solidFill>
                </a:rPr>
                <a:t>i</a:t>
              </a:r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F03893C-D0F3-4FF5-86CA-F0925D9FEA72}"/>
              </a:ext>
            </a:extLst>
          </p:cNvPr>
          <p:cNvSpPr txBox="1"/>
          <p:nvPr/>
        </p:nvSpPr>
        <p:spPr>
          <a:xfrm>
            <a:off x="501926" y="2622335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Key-value pair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a </a:t>
                </a:r>
                <a:r>
                  <a:rPr lang="en-US" b="1" dirty="0"/>
                  <a:t>key-value pair</a:t>
                </a:r>
              </a:p>
              <a:p>
                <a:r>
                  <a:rPr lang="en-US" dirty="0"/>
                  <a:t>Want to insert the value into a </a:t>
                </a:r>
                <a:r>
                  <a:rPr lang="en-US" b="1" dirty="0"/>
                  <a:t>hash table</a:t>
                </a:r>
              </a:p>
              <a:p>
                <a:r>
                  <a:rPr lang="en-US" dirty="0"/>
                  <a:t>Values held in buckets</a:t>
                </a:r>
              </a:p>
              <a:p>
                <a:r>
                  <a:rPr lang="en-US" dirty="0"/>
                  <a:t>Hash table </a:t>
                </a:r>
                <a:r>
                  <a:rPr lang="en-US" b="1" dirty="0"/>
                  <a:t>buckets addressed by hashed key value</a:t>
                </a:r>
              </a:p>
              <a:p>
                <a:r>
                  <a:rPr lang="en-US" dirty="0"/>
                  <a:t>Hash the key to an address in the table</a:t>
                </a:r>
              </a:p>
              <a:p>
                <a:r>
                  <a:rPr lang="en-US" dirty="0"/>
                  <a:t>Insert the value into the bucket by hash address</a:t>
                </a:r>
              </a:p>
              <a:p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1828800"/>
                <a:ext cx="4904456" cy="4979561"/>
              </a:xfrm>
              <a:prstGeom prst="rect">
                <a:avLst/>
              </a:prstGeom>
              <a:blipFill>
                <a:blip r:embed="rId2"/>
                <a:stretch>
                  <a:fillRect l="-2236" t="-2693" r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783" y="4277608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AC02339-7B42-DB7F-AC72-D22B48D27812}"/>
              </a:ext>
            </a:extLst>
          </p:cNvPr>
          <p:cNvCxnSpPr>
            <a:stCxn id="7" idx="2"/>
            <a:endCxn id="16" idx="0"/>
          </p:cNvCxnSpPr>
          <p:nvPr/>
        </p:nvCxnSpPr>
        <p:spPr>
          <a:xfrm>
            <a:off x="718798" y="3589894"/>
            <a:ext cx="1380529" cy="687714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1A390D01-0010-F11B-5B67-6238264FD85B}"/>
              </a:ext>
            </a:extLst>
          </p:cNvPr>
          <p:cNvCxnSpPr>
            <a:cxnSpLocks/>
            <a:stCxn id="16" idx="3"/>
            <a:endCxn id="23" idx="1"/>
          </p:cNvCxnSpPr>
          <p:nvPr/>
        </p:nvCxnSpPr>
        <p:spPr>
          <a:xfrm>
            <a:off x="3184871" y="4539218"/>
            <a:ext cx="519474" cy="307032"/>
          </a:xfrm>
          <a:prstGeom prst="straightConnector1">
            <a:avLst/>
          </a:prstGeom>
          <a:ln w="2222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842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40" grpId="0"/>
      <p:bldP spid="41" grpId="0"/>
      <p:bldP spid="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289913"/>
            <a:ext cx="10515600" cy="7225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hash table uses a hash of a key to index values</a:t>
            </a:r>
          </a:p>
          <a:p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4A30D2E-9D6D-4721-8DF7-471103EB0B3B}"/>
              </a:ext>
            </a:extLst>
          </p:cNvPr>
          <p:cNvSpPr/>
          <p:nvPr/>
        </p:nvSpPr>
        <p:spPr>
          <a:xfrm>
            <a:off x="3704345" y="284104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BBBB78-E73D-4C34-B6E5-E752D8FEBC51}"/>
              </a:ext>
            </a:extLst>
          </p:cNvPr>
          <p:cNvSpPr/>
          <p:nvPr/>
        </p:nvSpPr>
        <p:spPr>
          <a:xfrm>
            <a:off x="5063720" y="2847455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7AB54C-F3D0-4BAE-BFAB-27B9B35CFACC}"/>
              </a:ext>
            </a:extLst>
          </p:cNvPr>
          <p:cNvSpPr/>
          <p:nvPr/>
        </p:nvSpPr>
        <p:spPr>
          <a:xfrm>
            <a:off x="1403465" y="5366580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8FA5D43-DD6A-45A9-999E-FF5DB3BA0AD9}"/>
              </a:ext>
            </a:extLst>
          </p:cNvPr>
          <p:cNvSpPr/>
          <p:nvPr/>
        </p:nvSpPr>
        <p:spPr>
          <a:xfrm>
            <a:off x="3704345" y="3213864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A0E273-D7FF-48E0-BE46-925D1F57B05E}"/>
              </a:ext>
            </a:extLst>
          </p:cNvPr>
          <p:cNvSpPr/>
          <p:nvPr/>
        </p:nvSpPr>
        <p:spPr>
          <a:xfrm>
            <a:off x="5063720" y="3220278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58D9FE-A609-48AA-B396-A2EF9A274ED5}"/>
              </a:ext>
            </a:extLst>
          </p:cNvPr>
          <p:cNvSpPr/>
          <p:nvPr/>
        </p:nvSpPr>
        <p:spPr>
          <a:xfrm>
            <a:off x="3704345" y="3586687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C53CFF0-A324-43B8-A23D-996EC7CF9151}"/>
              </a:ext>
            </a:extLst>
          </p:cNvPr>
          <p:cNvSpPr/>
          <p:nvPr/>
        </p:nvSpPr>
        <p:spPr>
          <a:xfrm>
            <a:off x="5063720" y="3593101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54C2BB3-1085-4A35-B172-F542E78B0496}"/>
              </a:ext>
            </a:extLst>
          </p:cNvPr>
          <p:cNvSpPr/>
          <p:nvPr/>
        </p:nvSpPr>
        <p:spPr>
          <a:xfrm>
            <a:off x="3704345" y="4659838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h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2B3B1C8-4C79-4B20-94B4-072363FED7C0}"/>
              </a:ext>
            </a:extLst>
          </p:cNvPr>
          <p:cNvSpPr/>
          <p:nvPr/>
        </p:nvSpPr>
        <p:spPr>
          <a:xfrm>
            <a:off x="5063720" y="4666252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v</a:t>
            </a:r>
            <a:r>
              <a:rPr lang="en-US" sz="2400" baseline="-25000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9F9CDCFD-E073-49CB-BAEF-86358A473DED}"/>
              </a:ext>
            </a:extLst>
          </p:cNvPr>
          <p:cNvSpPr/>
          <p:nvPr/>
        </p:nvSpPr>
        <p:spPr>
          <a:xfrm>
            <a:off x="3704345" y="5732989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h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420F77-7C2D-4FEC-A873-04FBB65DA4EE}"/>
              </a:ext>
            </a:extLst>
          </p:cNvPr>
          <p:cNvSpPr/>
          <p:nvPr/>
        </p:nvSpPr>
        <p:spPr>
          <a:xfrm>
            <a:off x="5063720" y="5739403"/>
            <a:ext cx="1582608" cy="372823"/>
          </a:xfrm>
          <a:prstGeom prst="rect">
            <a:avLst/>
          </a:prstGeom>
          <a:solidFill>
            <a:schemeClr val="bg2">
              <a:lumMod val="9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v</a:t>
            </a:r>
            <a:r>
              <a:rPr lang="en-US" sz="2400" baseline="-25000" dirty="0" err="1">
                <a:solidFill>
                  <a:schemeClr val="tx1"/>
                </a:solidFill>
              </a:rPr>
              <a:t>n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984E095-C61E-4D9C-A010-5667D9A30C31}"/>
              </a:ext>
            </a:extLst>
          </p:cNvPr>
          <p:cNvSpPr/>
          <p:nvPr/>
        </p:nvSpPr>
        <p:spPr>
          <a:xfrm>
            <a:off x="5011540" y="4058795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568B3FF-37F3-4648-9AB9-43E68A6A9F80}"/>
              </a:ext>
            </a:extLst>
          </p:cNvPr>
          <p:cNvSpPr/>
          <p:nvPr/>
        </p:nvSpPr>
        <p:spPr>
          <a:xfrm>
            <a:off x="5011539" y="4260701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D8AA4AE-8F61-4BC5-96AA-6C6D8565A8D8}"/>
              </a:ext>
            </a:extLst>
          </p:cNvPr>
          <p:cNvSpPr/>
          <p:nvPr/>
        </p:nvSpPr>
        <p:spPr>
          <a:xfrm>
            <a:off x="5011538" y="4462607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AF1BAD3B-DE36-40BF-8285-2B2F3AC32255}"/>
              </a:ext>
            </a:extLst>
          </p:cNvPr>
          <p:cNvSpPr/>
          <p:nvPr/>
        </p:nvSpPr>
        <p:spPr>
          <a:xfrm>
            <a:off x="5011540" y="5110470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F40760D-0123-4BB3-843F-A4C8E057816B}"/>
              </a:ext>
            </a:extLst>
          </p:cNvPr>
          <p:cNvSpPr/>
          <p:nvPr/>
        </p:nvSpPr>
        <p:spPr>
          <a:xfrm>
            <a:off x="5011539" y="5312376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899B308-EDC1-4B6B-82E0-229CDBF58334}"/>
              </a:ext>
            </a:extLst>
          </p:cNvPr>
          <p:cNvSpPr/>
          <p:nvPr/>
        </p:nvSpPr>
        <p:spPr>
          <a:xfrm>
            <a:off x="5011538" y="5514282"/>
            <a:ext cx="104361" cy="10436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A0F3A16B-F1E0-4516-84F7-8345A3187441}"/>
              </a:ext>
            </a:extLst>
          </p:cNvPr>
          <p:cNvSpPr/>
          <p:nvPr/>
        </p:nvSpPr>
        <p:spPr>
          <a:xfrm>
            <a:off x="976785" y="3460911"/>
            <a:ext cx="2723322" cy="1267239"/>
          </a:xfrm>
          <a:custGeom>
            <a:avLst/>
            <a:gdLst>
              <a:gd name="connsiteX0" fmla="*/ 0 w 2723322"/>
              <a:gd name="connsiteY0" fmla="*/ 0 h 1267239"/>
              <a:gd name="connsiteX1" fmla="*/ 54666 w 2723322"/>
              <a:gd name="connsiteY1" fmla="*/ 506896 h 1267239"/>
              <a:gd name="connsiteX2" fmla="*/ 288235 w 2723322"/>
              <a:gd name="connsiteY2" fmla="*/ 854765 h 1267239"/>
              <a:gd name="connsiteX3" fmla="*/ 1500809 w 2723322"/>
              <a:gd name="connsiteY3" fmla="*/ 1217543 h 1267239"/>
              <a:gd name="connsiteX4" fmla="*/ 2723322 w 2723322"/>
              <a:gd name="connsiteY4" fmla="*/ 1267239 h 12672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23322" h="1267239">
                <a:moveTo>
                  <a:pt x="0" y="0"/>
                </a:moveTo>
                <a:cubicBezTo>
                  <a:pt x="3313" y="182217"/>
                  <a:pt x="6627" y="364435"/>
                  <a:pt x="54666" y="506896"/>
                </a:cubicBezTo>
                <a:cubicBezTo>
                  <a:pt x="102705" y="649357"/>
                  <a:pt x="47211" y="736324"/>
                  <a:pt x="288235" y="854765"/>
                </a:cubicBezTo>
                <a:cubicBezTo>
                  <a:pt x="529259" y="973206"/>
                  <a:pt x="1094961" y="1148797"/>
                  <a:pt x="1500809" y="1217543"/>
                </a:cubicBezTo>
                <a:cubicBezTo>
                  <a:pt x="1906657" y="1286289"/>
                  <a:pt x="2514600" y="1258956"/>
                  <a:pt x="2723322" y="1267239"/>
                </a:cubicBezTo>
              </a:path>
            </a:pathLst>
          </a:custGeom>
          <a:noFill/>
          <a:ln w="25400"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1D3B574-604B-4DB6-940F-48BAB0E1BD52}"/>
              </a:ext>
            </a:extLst>
          </p:cNvPr>
          <p:cNvSpPr txBox="1"/>
          <p:nvPr/>
        </p:nvSpPr>
        <p:spPr>
          <a:xfrm>
            <a:off x="3969026" y="2311188"/>
            <a:ext cx="22909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Hash table</a:t>
            </a:r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Given a hash table, how do we look up a value? </a:t>
                </a:r>
                <a:endParaRPr lang="en-US" b="1" dirty="0"/>
              </a:p>
              <a:p>
                <a:r>
                  <a:rPr lang="en-US" dirty="0"/>
                  <a:t>Start with the key</a:t>
                </a:r>
              </a:p>
              <a:p>
                <a:r>
                  <a:rPr lang="en-US" dirty="0"/>
                  <a:t>Hash the key to hash value (address) in hash table</a:t>
                </a:r>
              </a:p>
              <a:p>
                <a:r>
                  <a:rPr lang="en-US" dirty="0"/>
                  <a:t>Value is now available for processing</a:t>
                </a: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𝑶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 average time!</a:t>
                </a:r>
              </a:p>
              <a:p>
                <a:endParaRPr lang="en-US" dirty="0"/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42" name="Content Placeholder 2">
                <a:extLst>
                  <a:ext uri="{FF2B5EF4-FFF2-40B4-BE49-F238E27FC236}">
                    <a16:creationId xmlns:a16="http://schemas.microsoft.com/office/drawing/2014/main" id="{0584C6A8-2283-47FA-8E91-B827D1865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3615" y="2191388"/>
                <a:ext cx="4904456" cy="4616973"/>
              </a:xfrm>
              <a:prstGeom prst="rect">
                <a:avLst/>
              </a:prstGeom>
              <a:blipFill>
                <a:blip r:embed="rId2"/>
                <a:stretch>
                  <a:fillRect l="-2236" t="-2111" r="-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/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𝑘𝑒𝑦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4A9E263-3098-46A9-A485-AFFCD60828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51" y="3880803"/>
                <a:ext cx="217108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angle 33">
            <a:extLst>
              <a:ext uri="{FF2B5EF4-FFF2-40B4-BE49-F238E27FC236}">
                <a16:creationId xmlns:a16="http://schemas.microsoft.com/office/drawing/2014/main" id="{6304F30E-893B-4A5A-A67B-C0D999F41BFE}"/>
              </a:ext>
            </a:extLst>
          </p:cNvPr>
          <p:cNvSpPr/>
          <p:nvPr/>
        </p:nvSpPr>
        <p:spPr>
          <a:xfrm>
            <a:off x="450772" y="3071851"/>
            <a:ext cx="1178451" cy="37282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key</a:t>
            </a:r>
            <a:r>
              <a:rPr lang="en-US" sz="2400" baseline="-25000" dirty="0" err="1">
                <a:solidFill>
                  <a:schemeClr val="tx1"/>
                </a:solidFill>
              </a:rPr>
              <a:t>i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EB276967-A8EC-4E40-8B68-18A9EA5749E1}"/>
              </a:ext>
            </a:extLst>
          </p:cNvPr>
          <p:cNvSpPr/>
          <p:nvPr/>
        </p:nvSpPr>
        <p:spPr>
          <a:xfrm>
            <a:off x="2267712" y="4937760"/>
            <a:ext cx="1442139" cy="418011"/>
          </a:xfrm>
          <a:custGeom>
            <a:avLst/>
            <a:gdLst>
              <a:gd name="connsiteX0" fmla="*/ 1442139 w 1442139"/>
              <a:gd name="connsiteY0" fmla="*/ 0 h 418011"/>
              <a:gd name="connsiteX1" fmla="*/ 945751 w 1442139"/>
              <a:gd name="connsiteY1" fmla="*/ 10450 h 418011"/>
              <a:gd name="connsiteX2" fmla="*/ 423237 w 1442139"/>
              <a:gd name="connsiteY2" fmla="*/ 62702 h 418011"/>
              <a:gd name="connsiteX3" fmla="*/ 156754 w 1442139"/>
              <a:gd name="connsiteY3" fmla="*/ 209006 h 418011"/>
              <a:gd name="connsiteX4" fmla="*/ 41801 w 1442139"/>
              <a:gd name="connsiteY4" fmla="*/ 344859 h 418011"/>
              <a:gd name="connsiteX5" fmla="*/ 0 w 1442139"/>
              <a:gd name="connsiteY5" fmla="*/ 418011 h 418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42139" h="418011">
                <a:moveTo>
                  <a:pt x="1442139" y="0"/>
                </a:moveTo>
                <a:cubicBezTo>
                  <a:pt x="1278853" y="0"/>
                  <a:pt x="1115568" y="0"/>
                  <a:pt x="945751" y="10450"/>
                </a:cubicBezTo>
                <a:cubicBezTo>
                  <a:pt x="775934" y="20900"/>
                  <a:pt x="554736" y="29609"/>
                  <a:pt x="423237" y="62702"/>
                </a:cubicBezTo>
                <a:cubicBezTo>
                  <a:pt x="291738" y="95795"/>
                  <a:pt x="220327" y="161980"/>
                  <a:pt x="156754" y="209006"/>
                </a:cubicBezTo>
                <a:cubicBezTo>
                  <a:pt x="93181" y="256032"/>
                  <a:pt x="67927" y="310025"/>
                  <a:pt x="41801" y="344859"/>
                </a:cubicBezTo>
                <a:cubicBezTo>
                  <a:pt x="15675" y="379693"/>
                  <a:pt x="7837" y="398852"/>
                  <a:pt x="0" y="418011"/>
                </a:cubicBezTo>
              </a:path>
            </a:pathLst>
          </a:custGeom>
          <a:noFill/>
          <a:ln w="28575">
            <a:prstDash val="dash"/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animBg="1"/>
      <p:bldP spid="11" grpId="0" animBg="1"/>
      <p:bldP spid="12" grpId="0" animBg="1"/>
      <p:bldP spid="14" grpId="0" animBg="1"/>
      <p:bldP spid="15" grpId="0" animBg="1"/>
      <p:bldP spid="23" grpId="0" animBg="1"/>
      <p:bldP spid="24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1" grpId="0"/>
      <p:bldP spid="16" grpId="0"/>
      <p:bldP spid="34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mining (KDD) is generally performed at </a:t>
            </a:r>
            <a:r>
              <a:rPr lang="en-US" b="1" dirty="0"/>
              <a:t>large scale </a:t>
            </a:r>
          </a:p>
          <a:p>
            <a:r>
              <a:rPr lang="en-US" dirty="0"/>
              <a:t>Dataset size has grown nearly exponentially  </a:t>
            </a:r>
          </a:p>
          <a:p>
            <a:r>
              <a:rPr lang="en-US" dirty="0"/>
              <a:t>More importantly, </a:t>
            </a:r>
            <a:r>
              <a:rPr lang="en-US" b="1" dirty="0"/>
              <a:t>dataset and problem complexity has grown</a:t>
            </a:r>
          </a:p>
          <a:p>
            <a:r>
              <a:rPr lang="en-US" dirty="0"/>
              <a:t>Data mining is at the intersection of several subjects   </a:t>
            </a:r>
          </a:p>
          <a:p>
            <a:pPr lvl="1"/>
            <a:r>
              <a:rPr lang="en-US" b="1" dirty="0"/>
              <a:t>Statistics:</a:t>
            </a:r>
            <a:r>
              <a:rPr lang="en-US" dirty="0"/>
              <a:t> What of significance can we learn from the data? </a:t>
            </a:r>
          </a:p>
          <a:p>
            <a:pPr lvl="1"/>
            <a:r>
              <a:rPr lang="en-US" b="1" dirty="0"/>
              <a:t>Mathematics:</a:t>
            </a:r>
            <a:r>
              <a:rPr lang="en-US" dirty="0"/>
              <a:t> How do we represent a model of the data as, say, a graph?</a:t>
            </a:r>
          </a:p>
          <a:p>
            <a:pPr lvl="1"/>
            <a:r>
              <a:rPr lang="en-US" b="1" dirty="0"/>
              <a:t>Algorithms: </a:t>
            </a:r>
            <a:r>
              <a:rPr lang="en-US" dirty="0"/>
              <a:t>How do we efficiently find important relationships in massive datasets? </a:t>
            </a:r>
          </a:p>
          <a:p>
            <a:pPr lvl="1"/>
            <a:r>
              <a:rPr lang="en-US" b="1" dirty="0"/>
              <a:t>Technology:</a:t>
            </a:r>
            <a:r>
              <a:rPr lang="en-US" dirty="0"/>
              <a:t> How do we manage and process massive datasets? </a:t>
            </a:r>
            <a:endParaRPr lang="en-US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What is data mining?</a:t>
            </a:r>
          </a:p>
        </p:txBody>
      </p:sp>
    </p:spTree>
    <p:extLst>
      <p:ext uri="{BB962C8B-B14F-4D97-AF65-F5344CB8AC3E}">
        <p14:creationId xmlns:p14="http://schemas.microsoft.com/office/powerpoint/2010/main" val="699869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What are the properties of a good hash function?  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For key values,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want a </a:t>
                </a:r>
                <a:r>
                  <a:rPr lang="en-US" b="1" dirty="0"/>
                  <a:t>uniform distribution over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b="1" dirty="0"/>
                  <a:t> hash values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</a:rPr>
                        <m:t>𝒇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𝒌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)~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𝑼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𝟎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𝒏</m:t>
                      </m:r>
                      <m:r>
                        <a:rPr lang="en-US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/>
              </a:p>
              <a:p>
                <a:pPr lvl="1"/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length hash table probability of bucket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  <m:d>
                        <m:d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b="1" dirty="0"/>
                  <a:t>Lumpy hash values </a:t>
                </a:r>
                <a:r>
                  <a:rPr lang="en-US" dirty="0"/>
                  <a:t>lead to increased </a:t>
                </a:r>
                <a:r>
                  <a:rPr lang="en-US" b="1" dirty="0"/>
                  <a:t>hash collisions </a:t>
                </a:r>
              </a:p>
              <a:p>
                <a:pPr lvl="1"/>
                <a:r>
                  <a:rPr lang="en-US" dirty="0"/>
                  <a:t>Can verify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test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Resolution method for inevitable hash collisions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2"/>
                <a:stretch>
                  <a:fillRect l="-1217" t="-17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0289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1966D-4FEB-4376-ED9A-7E24B5D5C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B713D0-5220-5B90-B085-A26344BE9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3406"/>
            <a:ext cx="10515600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are the properties of a good hash function?   </a:t>
            </a:r>
          </a:p>
          <a:p>
            <a:pPr marL="514350" indent="-514350">
              <a:buFont typeface="+mj-lt"/>
              <a:buAutoNum type="arabicPeriod" startAt="3"/>
            </a:pPr>
            <a:r>
              <a:rPr lang="en-US" dirty="0"/>
              <a:t>Appropriate for the table</a:t>
            </a:r>
          </a:p>
          <a:p>
            <a:pPr lvl="1"/>
            <a:r>
              <a:rPr lang="en-US" dirty="0"/>
              <a:t>Hash functions produce limited range of hash values   </a:t>
            </a:r>
          </a:p>
          <a:p>
            <a:pPr lvl="1"/>
            <a:r>
              <a:rPr lang="en-US" dirty="0"/>
              <a:t>Too large wastes space</a:t>
            </a:r>
          </a:p>
          <a:p>
            <a:pPr lvl="1"/>
            <a:r>
              <a:rPr lang="en-US" dirty="0"/>
              <a:t>Too small leads to collisions</a:t>
            </a:r>
          </a:p>
          <a:p>
            <a:pPr lvl="1"/>
            <a:r>
              <a:rPr lang="en-US" dirty="0"/>
              <a:t>Ideally make hash table resizable - Half or double as needed </a:t>
            </a:r>
          </a:p>
          <a:p>
            <a:pPr marL="514350" indent="-514350">
              <a:buFont typeface="+mj-lt"/>
              <a:buAutoNum type="arabicPeriod" startAt="4"/>
            </a:pPr>
            <a:r>
              <a:rPr lang="en-US" dirty="0"/>
              <a:t>Ability to merge hash tables </a:t>
            </a:r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A499FEE-81C5-CA87-ABD6-FE7C5C870E5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913992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1783"/>
            <a:ext cx="10515600" cy="549684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Commonly used </a:t>
            </a:r>
            <a:r>
              <a:rPr lang="en-US" sz="3200" b="1" dirty="0"/>
              <a:t>hash functions</a:t>
            </a:r>
            <a:r>
              <a:rPr lang="en-US" sz="3200" dirty="0"/>
              <a:t>  </a:t>
            </a:r>
          </a:p>
          <a:p>
            <a:r>
              <a:rPr lang="en-US" sz="3000" dirty="0"/>
              <a:t>A great many hash functions are used in practice   </a:t>
            </a:r>
          </a:p>
          <a:p>
            <a:r>
              <a:rPr lang="en-US" sz="3000" dirty="0"/>
              <a:t>Simple hash functions operate on numeric keys  </a:t>
            </a:r>
          </a:p>
          <a:p>
            <a:pPr lvl="1"/>
            <a:r>
              <a:rPr lang="en-US" sz="2600" dirty="0"/>
              <a:t>Binary or integer </a:t>
            </a:r>
          </a:p>
          <a:p>
            <a:pPr lvl="1"/>
            <a:r>
              <a:rPr lang="en-US" sz="2600" dirty="0"/>
              <a:t>Binary representation of strings, e.g. Unicode  </a:t>
            </a:r>
            <a:endParaRPr lang="en-US" sz="1600" dirty="0"/>
          </a:p>
          <a:p>
            <a:r>
              <a:rPr lang="en-US" sz="3000" dirty="0"/>
              <a:t>Hash a binary representation of a string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93309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9ACE2-7EE6-1471-3563-CA26754EA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</a:p>
              <a:p>
                <a:r>
                  <a:rPr lang="en-US" sz="3000" dirty="0"/>
                  <a:t>A great many hash functions are used in practice   </a:t>
                </a:r>
              </a:p>
              <a:p>
                <a:r>
                  <a:rPr lang="en-US" sz="3000" b="1" dirty="0">
                    <a:hlinkClick r:id="rId2"/>
                  </a:rPr>
                  <a:t>Universal hash function</a:t>
                </a:r>
                <a:r>
                  <a:rPr lang="en-US" sz="3000" b="1" dirty="0"/>
                  <a:t> </a:t>
                </a:r>
                <a:r>
                  <a:rPr lang="en-US" sz="3000" dirty="0"/>
                  <a:t>for integer key, </a:t>
                </a:r>
                <a14:m>
                  <m:oMath xmlns:m="http://schemas.openxmlformats.org/officeDocument/2006/math">
                    <m:r>
                      <a:rPr lang="en-US" sz="3000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pPr lvl="1"/>
                <a:r>
                  <a:rPr lang="en-US" sz="2600" dirty="0"/>
                  <a:t>a = multiplier,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600" dirty="0"/>
              </a:p>
              <a:p>
                <a:pPr lvl="1"/>
                <a:r>
                  <a:rPr lang="en-US" sz="2600" dirty="0"/>
                  <a:t>b = additive constant</a:t>
                </a:r>
              </a:p>
              <a:p>
                <a:pPr lvl="1"/>
                <a:r>
                  <a:rPr lang="en-US" sz="2600" dirty="0"/>
                  <a:t>p = constant, generally prime,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sz="2600" dirty="0"/>
                  <a:t>, the size of the set to be hashed</a:t>
                </a:r>
              </a:p>
              <a:p>
                <a:pPr lvl="1"/>
                <a:r>
                  <a:rPr lang="en-US" sz="2600" dirty="0"/>
                  <a:t>m = size of the hash table, typically,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sup>
                    </m:sSup>
                  </m:oMath>
                </a14:m>
                <a:endParaRPr lang="en-US" sz="26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4FEC52-06E4-E99A-FFBA-7E99A4BFCA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33862DDE-E9C6-C1EA-E9EB-C9E690CE8327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8650723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5231A-D19F-C328-7E94-6A71FE8910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Commonly used </a:t>
                </a:r>
                <a:r>
                  <a:rPr lang="en-US" sz="3200" b="1" dirty="0"/>
                  <a:t>hash functions</a:t>
                </a:r>
                <a:r>
                  <a:rPr lang="en-US" sz="3200" dirty="0"/>
                  <a:t>  </a:t>
                </a:r>
                <a:endParaRPr lang="en-US" sz="3000" dirty="0"/>
              </a:p>
              <a:p>
                <a:r>
                  <a:rPr lang="en-US" sz="3000" dirty="0">
                    <a:hlinkClick r:id="rId2"/>
                  </a:rPr>
                  <a:t>Universal hash function</a:t>
                </a:r>
                <a:r>
                  <a:rPr lang="en-US" sz="3000" dirty="0"/>
                  <a:t> is applied to a </a:t>
                </a:r>
                <a:r>
                  <a:rPr lang="en-US" sz="3000" b="1" dirty="0"/>
                  <a:t>scalar key, </a:t>
                </a:r>
                <a14:m>
                  <m:oMath xmlns:m="http://schemas.openxmlformats.org/officeDocument/2006/math">
                    <m:r>
                      <a:rPr lang="en-US" sz="3000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sz="3000" b="1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i="1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3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300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How do we handle vector (multi) valued keys?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000" b="0" i="0" smtClean="0">
                          <a:latin typeface="Cambria Math" panose="02040503050406030204" pitchFamily="18" charset="0"/>
                        </a:rPr>
                        <m:t>K</m:t>
                      </m:r>
                      <m:r>
                        <a:rPr lang="en-US" sz="3000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sz="3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0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000" dirty="0"/>
              </a:p>
              <a:p>
                <a:r>
                  <a:rPr lang="en-US" sz="3000" dirty="0"/>
                  <a:t>We can sum the hashes,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3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3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3000" dirty="0"/>
                  <a:t>, modulo the table length</a:t>
                </a:r>
              </a:p>
              <a:p>
                <a:pPr lvl="2"/>
                <a:endParaRPr lang="en-US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0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3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000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3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sz="3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0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3000" dirty="0"/>
              </a:p>
              <a:p>
                <a:pPr marL="457200" lvl="1" indent="0">
                  <a:buNone/>
                </a:pPr>
                <a:r>
                  <a:rPr lang="en-US" sz="2600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600" dirty="0"/>
                  <a:t> is a unique or independent hash function  </a:t>
                </a:r>
              </a:p>
              <a:p>
                <a:endParaRPr lang="en-US" sz="3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04C4A7-4785-6851-D918-50EAE50F97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01783"/>
                <a:ext cx="10515600" cy="5496849"/>
              </a:xfrm>
              <a:blipFill>
                <a:blip r:embed="rId3"/>
                <a:stretch>
                  <a:fillRect l="-1507" t="-2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29BFFD6E-8309-3B28-4A70-4F5373832514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2666730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Hash key collisions   </a:t>
                </a:r>
              </a:p>
              <a:p>
                <a:r>
                  <a:rPr lang="en-US" dirty="0"/>
                  <a:t>Are hash keys always unique? </a:t>
                </a:r>
              </a:p>
              <a:p>
                <a:r>
                  <a:rPr lang="en-US" dirty="0"/>
                  <a:t>No!</a:t>
                </a:r>
              </a:p>
              <a:p>
                <a:r>
                  <a:rPr lang="en-US" dirty="0"/>
                  <a:t>Consider a </a:t>
                </a:r>
                <a:r>
                  <a:rPr lang="en-US" b="1" dirty="0"/>
                  <a:t>division hash </a:t>
                </a:r>
                <a:r>
                  <a:rPr lang="en-US" dirty="0"/>
                  <a:t>function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𝑚𝑜𝑑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𝑚𝑜𝑑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Table is limited to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But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𝑢𝑛𝑖𝑞𝑢𝑒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there is a probability of key collisions </a:t>
                </a:r>
              </a:p>
              <a:p>
                <a:pPr lvl="1"/>
                <a:r>
                  <a:rPr lang="en-US" dirty="0"/>
                  <a:t>Probabilities are derived analogously to the famous </a:t>
                </a:r>
                <a:r>
                  <a:rPr lang="en-US" b="1" dirty="0">
                    <a:hlinkClick r:id="rId2"/>
                  </a:rPr>
                  <a:t>birthday problem</a:t>
                </a:r>
                <a:endParaRPr lang="en-US" b="1" dirty="0"/>
              </a:p>
              <a:p>
                <a:r>
                  <a:rPr lang="en-US" dirty="0"/>
                  <a:t>Need a </a:t>
                </a:r>
                <a:r>
                  <a:rPr lang="en-US" b="1" dirty="0">
                    <a:hlinkClick r:id="rId3"/>
                  </a:rPr>
                  <a:t>hash collision </a:t>
                </a:r>
                <a:r>
                  <a:rPr lang="en-US" b="1" dirty="0"/>
                  <a:t>resolution </a:t>
                </a:r>
                <a:r>
                  <a:rPr lang="en-US" dirty="0"/>
                  <a:t>mechanism</a:t>
                </a:r>
              </a:p>
              <a:p>
                <a:pPr lvl="1"/>
                <a:r>
                  <a:rPr lang="en-US" dirty="0"/>
                  <a:t>Many algorithms in use</a:t>
                </a:r>
              </a:p>
              <a:p>
                <a:pPr lvl="1"/>
                <a:r>
                  <a:rPr lang="en-US" dirty="0"/>
                  <a:t>Chaining</a:t>
                </a:r>
              </a:p>
              <a:p>
                <a:pPr lvl="1"/>
                <a:r>
                  <a:rPr lang="en-US" dirty="0"/>
                  <a:t>Open Addressing</a:t>
                </a:r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23406"/>
                <a:ext cx="10515600" cy="5470724"/>
              </a:xfrm>
              <a:blipFill>
                <a:blip r:embed="rId4"/>
                <a:stretch>
                  <a:fillRect l="-1217" t="-2450" b="-2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</p:spTree>
    <p:extLst>
      <p:ext uri="{BB962C8B-B14F-4D97-AF65-F5344CB8AC3E}">
        <p14:creationId xmlns:p14="http://schemas.microsoft.com/office/powerpoint/2010/main" val="3531941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Resolving hash key collisions   </a:t>
                </a:r>
              </a:p>
              <a:p>
                <a:r>
                  <a:rPr lang="en-US" b="1" dirty="0">
                    <a:hlinkClick r:id="rId2"/>
                  </a:rPr>
                  <a:t>Separate chaining</a:t>
                </a:r>
                <a:endParaRPr lang="en-US" b="1" dirty="0"/>
              </a:p>
              <a:p>
                <a:r>
                  <a:rPr lang="en-US" dirty="0"/>
                  <a:t>Key collisions resolved by creating linked list</a:t>
                </a:r>
              </a:p>
              <a:p>
                <a:r>
                  <a:rPr lang="en-US" dirty="0"/>
                  <a:t>Search list in linear time,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Efficient if number of collisions,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is small</a:t>
                </a:r>
              </a:p>
              <a:p>
                <a:endParaRPr lang="en-US" dirty="0"/>
              </a:p>
              <a:p>
                <a:pPr lvl="1"/>
                <a:endParaRPr lang="en-US" sz="2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123406"/>
                <a:ext cx="5431971" cy="5470724"/>
              </a:xfrm>
              <a:blipFill>
                <a:blip r:embed="rId3"/>
                <a:stretch>
                  <a:fillRect l="-2242" t="-1782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546DE2-C49E-49D3-A29B-9D1A03666F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8905" y="1830373"/>
            <a:ext cx="5550463" cy="34156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5"/>
              </a:rPr>
              <a:t>Credit: Wikipedia commons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4980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123406"/>
            <a:ext cx="5431971" cy="54707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Resolving hash key collisions   </a:t>
            </a:r>
          </a:p>
          <a:p>
            <a:r>
              <a:rPr lang="en-US" b="1" dirty="0">
                <a:hlinkClick r:id="rId2"/>
              </a:rPr>
              <a:t>Open addressing </a:t>
            </a:r>
            <a:r>
              <a:rPr lang="en-US" dirty="0"/>
              <a:t>methods widely used</a:t>
            </a:r>
          </a:p>
          <a:p>
            <a:r>
              <a:rPr lang="en-US" dirty="0"/>
              <a:t>Key collisions resolved by </a:t>
            </a:r>
            <a:r>
              <a:rPr lang="en-US" b="1" dirty="0"/>
              <a:t>probing</a:t>
            </a:r>
            <a:r>
              <a:rPr lang="en-US" dirty="0"/>
              <a:t> for open bucket</a:t>
            </a:r>
          </a:p>
          <a:p>
            <a:pPr lvl="1"/>
            <a:r>
              <a:rPr lang="en-US" b="1" dirty="0">
                <a:hlinkClick r:id="rId3"/>
              </a:rPr>
              <a:t>Linear probing </a:t>
            </a:r>
            <a:r>
              <a:rPr lang="en-US" dirty="0"/>
              <a:t>– search buckets in order – efficient and widely used</a:t>
            </a:r>
          </a:p>
          <a:p>
            <a:pPr lvl="1"/>
            <a:r>
              <a:rPr lang="en-US" dirty="0"/>
              <a:t>Quadratic probing – increases interval between buckets searched</a:t>
            </a:r>
          </a:p>
          <a:p>
            <a:pPr lvl="1"/>
            <a:r>
              <a:rPr lang="en-US" dirty="0"/>
              <a:t>Double hashing – search for open bucket with second hash</a:t>
            </a:r>
          </a:p>
          <a:p>
            <a:r>
              <a:rPr lang="en-US" dirty="0"/>
              <a:t>Searching colliding keys in less than linear time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sz="22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Introduction to Hashing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913C8-5D2D-43C2-B2CE-45A4513ED053}"/>
              </a:ext>
            </a:extLst>
          </p:cNvPr>
          <p:cNvSpPr txBox="1"/>
          <p:nvPr/>
        </p:nvSpPr>
        <p:spPr>
          <a:xfrm>
            <a:off x="6984083" y="5566822"/>
            <a:ext cx="47601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hlinkClick r:id="rId4"/>
              </a:rPr>
              <a:t>Credit: Wikipedia commons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FCA564-4F03-40D5-BDD4-350BD922B53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57552" y="1182822"/>
            <a:ext cx="5381177" cy="428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740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Review of Hypothesis Tests</a:t>
            </a:r>
          </a:p>
        </p:txBody>
      </p:sp>
    </p:spTree>
    <p:extLst>
      <p:ext uri="{BB962C8B-B14F-4D97-AF65-F5344CB8AC3E}">
        <p14:creationId xmlns:p14="http://schemas.microsoft.com/office/powerpoint/2010/main" val="15089269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0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Statistical inference is widely used to determine if </a:t>
            </a:r>
            <a:r>
              <a:rPr lang="en-US" b="1" dirty="0"/>
              <a:t>differences in populations are significant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Does a population mean have a specified value, e.g. 0?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 between two means?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a paired-response difference from zero	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e.g. before/after drug treatment on patient.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there a significant differences in counts between discrete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variance significantly different between two variables? 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Is correlation between two variables significant?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Test whether the slope of a line zero</a:t>
            </a:r>
          </a:p>
          <a:p>
            <a:pPr lvl="1"/>
            <a:r>
              <a:rPr lang="en-US" sz="2800" dirty="0">
                <a:solidFill>
                  <a:schemeClr val="tx1">
                    <a:lumMod val="50000"/>
                  </a:schemeClr>
                </a:solidFill>
              </a:rPr>
              <a:t>Important for testing the importance of variables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Statistical Inference</a:t>
            </a:r>
          </a:p>
        </p:txBody>
      </p:sp>
    </p:spTree>
    <p:extLst>
      <p:ext uri="{BB962C8B-B14F-4D97-AF65-F5344CB8AC3E}">
        <p14:creationId xmlns:p14="http://schemas.microsoft.com/office/powerpoint/2010/main" val="3311185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564054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Is this old diagram representative?  - e.g. Fayyad et.al. 1996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375" y="1651145"/>
            <a:ext cx="8488232" cy="440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350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Steps in hypothesis testing</a:t>
                </a:r>
                <a:endParaRPr lang="en-US" b="1" dirty="0"/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your hypothesis; Example: 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null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there is no difference in the means of the population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alternative hypothesis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: e.g. there is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significant difference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in the means of the population 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State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significance level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>
                  <a:solidFill>
                    <a:schemeClr val="tx1">
                      <a:lumMod val="5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Probability of a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false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we will accept –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 error or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Smaller significance level increases the probability of not rejecting the null,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missed discovery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–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Type II error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Select an appropriate test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Compute the </a:t>
                </a:r>
                <a:r>
                  <a:rPr lang="en-US" b="1" dirty="0">
                    <a:solidFill>
                      <a:schemeClr val="tx1">
                        <a:lumMod val="50000"/>
                      </a:schemeClr>
                    </a:solidFill>
                  </a:rPr>
                  <a:t>test statistic </a:t>
                </a:r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and evaluate the result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 r="-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27616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EDCC4F-BB2A-479D-8EDF-923A1EE9063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366" t="40934" r="10867" b="13544"/>
          <a:stretch/>
        </p:blipFill>
        <p:spPr>
          <a:xfrm flipH="1">
            <a:off x="42002" y="3249105"/>
            <a:ext cx="6690512" cy="2571184"/>
          </a:xfrm>
          <a:prstGeom prst="rect">
            <a:avLst/>
          </a:prstGeom>
        </p:spPr>
      </p:pic>
      <p:sp>
        <p:nvSpPr>
          <p:cNvPr id="15" name="Freeform 15">
            <a:extLst>
              <a:ext uri="{FF2B5EF4-FFF2-40B4-BE49-F238E27FC236}">
                <a16:creationId xmlns:a16="http://schemas.microsoft.com/office/drawing/2014/main" id="{516D2EB6-4120-498F-9AD7-078AE411C0C9}"/>
              </a:ext>
            </a:extLst>
          </p:cNvPr>
          <p:cNvSpPr/>
          <p:nvPr/>
        </p:nvSpPr>
        <p:spPr>
          <a:xfrm>
            <a:off x="5046497" y="5118648"/>
            <a:ext cx="1430447" cy="615636"/>
          </a:xfrm>
          <a:custGeom>
            <a:avLst/>
            <a:gdLst>
              <a:gd name="connsiteX0" fmla="*/ 9053 w 1430447"/>
              <a:gd name="connsiteY0" fmla="*/ 588475 h 615636"/>
              <a:gd name="connsiteX1" fmla="*/ 0 w 1430447"/>
              <a:gd name="connsiteY1" fmla="*/ 0 h 615636"/>
              <a:gd name="connsiteX2" fmla="*/ 181069 w 1430447"/>
              <a:gd name="connsiteY2" fmla="*/ 162962 h 615636"/>
              <a:gd name="connsiteX3" fmla="*/ 425513 w 1430447"/>
              <a:gd name="connsiteY3" fmla="*/ 325925 h 615636"/>
              <a:gd name="connsiteX4" fmla="*/ 805758 w 1430447"/>
              <a:gd name="connsiteY4" fmla="*/ 488887 h 615636"/>
              <a:gd name="connsiteX5" fmla="*/ 1186004 w 1430447"/>
              <a:gd name="connsiteY5" fmla="*/ 534154 h 615636"/>
              <a:gd name="connsiteX6" fmla="*/ 1421394 w 1430447"/>
              <a:gd name="connsiteY6" fmla="*/ 543208 h 615636"/>
              <a:gd name="connsiteX7" fmla="*/ 1430447 w 1430447"/>
              <a:gd name="connsiteY7" fmla="*/ 615636 h 615636"/>
              <a:gd name="connsiteX8" fmla="*/ 9053 w 1430447"/>
              <a:gd name="connsiteY8" fmla="*/ 588475 h 6156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430447" h="615636">
                <a:moveTo>
                  <a:pt x="9053" y="588475"/>
                </a:moveTo>
                <a:lnTo>
                  <a:pt x="0" y="0"/>
                </a:lnTo>
                <a:lnTo>
                  <a:pt x="181069" y="162962"/>
                </a:lnTo>
                <a:lnTo>
                  <a:pt x="425513" y="325925"/>
                </a:lnTo>
                <a:lnTo>
                  <a:pt x="805758" y="488887"/>
                </a:lnTo>
                <a:lnTo>
                  <a:pt x="1186004" y="534154"/>
                </a:lnTo>
                <a:lnTo>
                  <a:pt x="1421394" y="543208"/>
                </a:lnTo>
                <a:lnTo>
                  <a:pt x="1430447" y="615636"/>
                </a:lnTo>
                <a:lnTo>
                  <a:pt x="9053" y="588475"/>
                </a:lnTo>
                <a:close/>
              </a:path>
            </a:pathLst>
          </a:custGeom>
          <a:solidFill>
            <a:srgbClr val="FFC000"/>
          </a:solidFill>
          <a:ln>
            <a:solidFill>
              <a:schemeClr val="accent1">
                <a:shade val="95000"/>
                <a:satMod val="10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8128" y="1037711"/>
            <a:ext cx="10515600" cy="49339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How can we understand the </a:t>
            </a:r>
            <a:r>
              <a:rPr lang="en-US" b="1" dirty="0"/>
              <a:t>p-value? </a:t>
            </a:r>
            <a:r>
              <a:rPr lang="en-US" dirty="0"/>
              <a:t>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DBB85D8-30C0-4190-A998-F86A6E9CC655}"/>
              </a:ext>
            </a:extLst>
          </p:cNvPr>
          <p:cNvCxnSpPr/>
          <p:nvPr/>
        </p:nvCxnSpPr>
        <p:spPr>
          <a:xfrm>
            <a:off x="3387258" y="3273598"/>
            <a:ext cx="0" cy="2811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CF32B64-A094-4689-8FE4-51208C987238}"/>
              </a:ext>
            </a:extLst>
          </p:cNvPr>
          <p:cNvSpPr txBox="1"/>
          <p:nvPr/>
        </p:nvSpPr>
        <p:spPr>
          <a:xfrm>
            <a:off x="3149052" y="606020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15s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/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>
                <a:defPPr>
                  <a:defRPr lang="en-US"/>
                </a:defPPr>
                <a:lvl1pPr marL="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35661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71323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06984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426464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1783080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139696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2496312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2852928" algn="l" defTabSz="356616" rtl="0" eaLnBrk="1" latinLnBrk="0" hangingPunct="1">
                  <a:defRPr sz="1404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0.9</m:t>
                      </m:r>
                    </m:oMath>
                  </m:oMathPara>
                </a14:m>
                <a:endParaRPr lang="en-US" sz="1400" dirty="0">
                  <a:solidFill>
                    <a:schemeClr val="tx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D7103DC-961F-4466-B604-85D756F69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44" y="4821329"/>
                <a:ext cx="553037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5F0E4251-0104-4598-A01C-E296FDBD4221}"/>
              </a:ext>
            </a:extLst>
          </p:cNvPr>
          <p:cNvSpPr txBox="1"/>
          <p:nvPr/>
        </p:nvSpPr>
        <p:spPr>
          <a:xfrm>
            <a:off x="4785425" y="6084699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22s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BA7233-EA69-4ED5-99AE-02ECA28284F7}"/>
              </a:ext>
            </a:extLst>
          </p:cNvPr>
          <p:cNvCxnSpPr/>
          <p:nvPr/>
        </p:nvCxnSpPr>
        <p:spPr>
          <a:xfrm flipV="1">
            <a:off x="5039660" y="5773689"/>
            <a:ext cx="0" cy="28651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28806D83-A38A-479A-AA30-6328F2807F08}"/>
              </a:ext>
            </a:extLst>
          </p:cNvPr>
          <p:cNvSpPr txBox="1"/>
          <p:nvPr/>
        </p:nvSpPr>
        <p:spPr>
          <a:xfrm>
            <a:off x="778128" y="3540509"/>
            <a:ext cx="20461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Non-Rejection Region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524433-83D8-4352-AC3B-CB84E27CE5D9}"/>
              </a:ext>
            </a:extLst>
          </p:cNvPr>
          <p:cNvSpPr txBox="1"/>
          <p:nvPr/>
        </p:nvSpPr>
        <p:spPr>
          <a:xfrm>
            <a:off x="4822254" y="2838378"/>
            <a:ext cx="1393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1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1323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6984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26464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83080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139696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96312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852928" algn="l" defTabSz="356616" rtl="0" eaLnBrk="1" latinLnBrk="0" hangingPunct="1">
              <a:defRPr sz="140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tx1">
                    <a:lumMod val="50000"/>
                  </a:schemeClr>
                </a:solidFill>
              </a:rPr>
              <a:t>Rejection Region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61B1B-B9F5-4859-952F-DD49A2757433}"/>
              </a:ext>
            </a:extLst>
          </p:cNvPr>
          <p:cNvCxnSpPr/>
          <p:nvPr/>
        </p:nvCxnSpPr>
        <p:spPr>
          <a:xfrm>
            <a:off x="5039660" y="5076388"/>
            <a:ext cx="0" cy="697300"/>
          </a:xfrm>
          <a:prstGeom prst="line">
            <a:avLst/>
          </a:prstGeom>
          <a:ln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5525E84E-DCE4-4E57-A5E0-8AA2C984B6FE}"/>
              </a:ext>
            </a:extLst>
          </p:cNvPr>
          <p:cNvSpPr/>
          <p:nvPr/>
        </p:nvSpPr>
        <p:spPr>
          <a:xfrm flipH="1">
            <a:off x="5401299" y="4055025"/>
            <a:ext cx="549369" cy="598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Start with the distribution of a variable: time between arrivals</a:t>
                </a:r>
              </a:p>
              <a:p>
                <a:r>
                  <a:rPr lang="en-US" dirty="0"/>
                  <a:t>Mean = 15s</a:t>
                </a:r>
              </a:p>
              <a:p>
                <a:r>
                  <a:rPr lang="en-US" b="1" dirty="0"/>
                  <a:t>Reject the null hypothesis </a:t>
                </a:r>
                <a:r>
                  <a:rPr lang="en-US" dirty="0"/>
                  <a:t>at 0.9 confidence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=1.0 −0.9=0.1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Mean of second variable = 22s </a:t>
                </a:r>
              </a:p>
              <a:p>
                <a:r>
                  <a:rPr lang="en-US" dirty="0"/>
                  <a:t>Difference of means in t-distributed</a:t>
                </a:r>
              </a:p>
              <a:p>
                <a:r>
                  <a:rPr lang="en-US" dirty="0"/>
                  <a:t>We reject the null hypothesis since p-value &lt;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6" name="Content Placeholder 2">
                <a:extLst>
                  <a:ext uri="{FF2B5EF4-FFF2-40B4-BE49-F238E27FC236}">
                    <a16:creationId xmlns:a16="http://schemas.microsoft.com/office/drawing/2014/main" id="{74C12931-6ED7-4D09-95B0-64C48944E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350" y="1541116"/>
                <a:ext cx="5422605" cy="5005248"/>
              </a:xfrm>
              <a:prstGeom prst="rect">
                <a:avLst/>
              </a:prstGeom>
              <a:blipFill>
                <a:blip r:embed="rId5"/>
                <a:stretch>
                  <a:fillRect l="-2025" t="-2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4273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7" grpId="0"/>
      <p:bldP spid="9" grpId="0"/>
      <p:bldP spid="10" grpId="0"/>
      <p:bldP spid="12" grpId="0"/>
      <p:bldP spid="13" grpId="0"/>
      <p:bldP spid="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Alternatively,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that the evidence this extreme or greater </a:t>
            </a:r>
            <a:r>
              <a:rPr lang="en-US" b="1" dirty="0" err="1">
                <a:solidFill>
                  <a:schemeClr val="tx1">
                    <a:lumMod val="50000"/>
                  </a:schemeClr>
                </a:solidFill>
              </a:rPr>
              <a:t>arrises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 simply from random variation (random sampling) of the null distribution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2417656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63E1B-FD02-2EDB-FFEC-08309336D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BB241-040C-CA14-3AD9-214145928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544"/>
            <a:ext cx="10515600" cy="536415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Evaluate an hypothesis test using the </a:t>
            </a:r>
            <a:r>
              <a:rPr lang="en-US" b="1" dirty="0"/>
              <a:t>p-value </a:t>
            </a:r>
            <a:r>
              <a:rPr lang="en-US" dirty="0"/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The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is the probability of obtaining the sample with results at least this extreme from random variation alone when the null hypothesis is true</a:t>
            </a:r>
            <a:endParaRPr lang="en-US" b="0" dirty="0">
              <a:solidFill>
                <a:schemeClr val="tx1">
                  <a:lumMod val="50000"/>
                </a:schemeClr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Lots of ways to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misuse the p-value</a:t>
            </a:r>
            <a:r>
              <a:rPr lang="en-US" b="0" dirty="0">
                <a:solidFill>
                  <a:schemeClr val="tx1">
                    <a:lumMod val="50000"/>
                  </a:schemeClr>
                </a:solidFill>
              </a:rPr>
              <a:t>; some examples: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p-values are 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order statistic;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we can </a:t>
            </a: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only reject the null hypothesis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based on the p-value</a:t>
            </a:r>
            <a:endParaRPr lang="en-US" b="1" dirty="0">
              <a:solidFill>
                <a:schemeClr val="tx1">
                  <a:lumMod val="50000"/>
                </a:schemeClr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p-value mining: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test all relationships between variables to find the ‘significant’ ones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tx1">
                    <a:lumMod val="50000"/>
                  </a:schemeClr>
                </a:solidFill>
              </a:rPr>
              <a:t>Assuming a smaller p-value is ‘more significant’: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</a:rPr>
              <a:t> p-values only indicate the probability of a value being at least this extreme</a:t>
            </a:r>
            <a:endParaRPr lang="en-US" sz="2000" dirty="0">
              <a:solidFill>
                <a:schemeClr val="tx1">
                  <a:lumMod val="50000"/>
                </a:schemeClr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506B8E5-5030-5DCD-807B-AFB990CB4FB2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39919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Statistical hypothesis tests are widely used methods to determine if </a:t>
                </a:r>
                <a:r>
                  <a:rPr lang="en-US" b="1" dirty="0"/>
                  <a:t>differences in populations are significant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Tests are performed at a significance level specified by the user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For example, 0.05 is widely used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Other significance levels can be chosen – need to consider alternatives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Pick test for specific problem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Student’s t-test for difference of means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ANOVA for difference of variance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Person’s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tx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 for difference in counts </a:t>
                </a:r>
              </a:p>
              <a:p>
                <a:pPr lvl="1"/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Etc. </a:t>
                </a:r>
              </a:p>
              <a:p>
                <a:r>
                  <a:rPr lang="en-US" dirty="0">
                    <a:solidFill>
                      <a:schemeClr val="tx1">
                        <a:lumMod val="50000"/>
                      </a:schemeClr>
                    </a:solidFill>
                  </a:rPr>
                  <a:t>The more assumptions we make, the easier it is to tell the difference between populations, but more restrictive the test conditions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1800"/>
                <a:ext cx="10515600" cy="5364154"/>
              </a:xfrm>
              <a:blipFill>
                <a:blip r:embed="rId2"/>
                <a:stretch>
                  <a:fillRect l="-1217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</p:spTree>
    <p:extLst>
      <p:ext uri="{BB962C8B-B14F-4D97-AF65-F5344CB8AC3E}">
        <p14:creationId xmlns:p14="http://schemas.microsoft.com/office/powerpoint/2010/main" val="4052069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1801"/>
            <a:ext cx="4831080" cy="5299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Errors in hypothesis testing</a:t>
            </a:r>
            <a:endParaRPr lang="en-US" b="1" dirty="0"/>
          </a:p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Review: Hypothesis Testing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Fail </a:t>
                          </a:r>
                          <a:r>
                            <a:rPr lang="en-US" sz="2400">
                              <a:solidFill>
                                <a:schemeClr val="tx1"/>
                              </a:solidFill>
                            </a:rPr>
                            <a:t>to 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Reject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𝑯</m:t>
                                  </m:r>
                                </m:e>
                                <m:sub>
                                  <m:r>
                                    <a:rPr lang="en-US" sz="2400" b="1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sub>
                              </m:sSub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True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𝑜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/>
                            <a:t> False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3">
                <a:extLst>
                  <a:ext uri="{FF2B5EF4-FFF2-40B4-BE49-F238E27FC236}">
                    <a16:creationId xmlns:a16="http://schemas.microsoft.com/office/drawing/2014/main" id="{3C409FF6-861E-4181-B4D9-DC780217BC9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0466987"/>
                  </p:ext>
                </p:extLst>
              </p:nvPr>
            </p:nvGraphicFramePr>
            <p:xfrm>
              <a:off x="156174" y="2412612"/>
              <a:ext cx="6641737" cy="2468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69568">
                      <a:extLst>
                        <a:ext uri="{9D8B030D-6E8A-4147-A177-3AD203B41FA5}">
                          <a16:colId xmlns:a16="http://schemas.microsoft.com/office/drawing/2014/main" val="2642431781"/>
                        </a:ext>
                      </a:extLst>
                    </a:gridCol>
                    <a:gridCol w="2408791">
                      <a:extLst>
                        <a:ext uri="{9D8B030D-6E8A-4147-A177-3AD203B41FA5}">
                          <a16:colId xmlns:a16="http://schemas.microsoft.com/office/drawing/2014/main" val="355101160"/>
                        </a:ext>
                      </a:extLst>
                    </a:gridCol>
                    <a:gridCol w="2863378">
                      <a:extLst>
                        <a:ext uri="{9D8B030D-6E8A-4147-A177-3AD203B41FA5}">
                          <a16:colId xmlns:a16="http://schemas.microsoft.com/office/drawing/2014/main" val="2138737815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57071" t="-9333" r="-119697" b="-47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32340" t="-9333" r="-851" b="-47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38692995"/>
                      </a:ext>
                    </a:extLst>
                  </a:tr>
                  <a:tr h="8229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60294" r="-386667" b="-160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dirty="0"/>
                            <a:t>Correct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False discovery</a:t>
                          </a:r>
                        </a:p>
                        <a:p>
                          <a:r>
                            <a:rPr lang="en-US" sz="2400" b="1" dirty="0"/>
                            <a:t>Type I error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22908967"/>
                      </a:ext>
                    </a:extLst>
                  </a:tr>
                  <a:tr h="118872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444" t="-111795" r="-386667" b="-117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rgbClr val="C00000"/>
                              </a:solidFill>
                            </a:rPr>
                            <a:t>Undetected discovery</a:t>
                          </a:r>
                        </a:p>
                        <a:p>
                          <a:r>
                            <a:rPr lang="en-US" sz="2400" b="1" dirty="0"/>
                            <a:t>Type II error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2400" b="1" dirty="0">
                              <a:solidFill>
                                <a:schemeClr val="tx1"/>
                              </a:solidFill>
                            </a:rPr>
                            <a:t>True discovery!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12350318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7D1363-968F-435A-8702-1637447E79B5}"/>
              </a:ext>
            </a:extLst>
          </p:cNvPr>
          <p:cNvSpPr txBox="1">
            <a:spLocks/>
          </p:cNvSpPr>
          <p:nvPr/>
        </p:nvSpPr>
        <p:spPr>
          <a:xfrm>
            <a:off x="6965116" y="1717710"/>
            <a:ext cx="5226884" cy="49025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Consider a truth table for the </a:t>
            </a:r>
            <a:r>
              <a:rPr lang="en-US" b="1" dirty="0"/>
              <a:t>decision rule</a:t>
            </a:r>
            <a:r>
              <a:rPr lang="en-US" dirty="0"/>
              <a:t> of any hypothesis test</a:t>
            </a:r>
          </a:p>
          <a:p>
            <a:r>
              <a:rPr lang="en-US" dirty="0"/>
              <a:t>Diagonal of table represent correct inferences </a:t>
            </a:r>
          </a:p>
          <a:p>
            <a:r>
              <a:rPr lang="en-US" b="1" dirty="0"/>
              <a:t>Type I error </a:t>
            </a:r>
            <a:r>
              <a:rPr lang="en-US" dirty="0"/>
              <a:t>is a </a:t>
            </a:r>
            <a:r>
              <a:rPr lang="en-US" b="1" dirty="0"/>
              <a:t>false discovery</a:t>
            </a:r>
          </a:p>
          <a:p>
            <a:r>
              <a:rPr lang="en-US" b="1" dirty="0"/>
              <a:t>Type II error </a:t>
            </a:r>
            <a:r>
              <a:rPr lang="en-US" dirty="0"/>
              <a:t>is an </a:t>
            </a:r>
            <a:r>
              <a:rPr lang="en-US" b="1" dirty="0"/>
              <a:t>undetected discovery </a:t>
            </a:r>
          </a:p>
          <a:p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113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38752" cy="2387600"/>
          </a:xfrm>
        </p:spPr>
        <p:txBody>
          <a:bodyPr>
            <a:normAutofit/>
          </a:bodyPr>
          <a:lstStyle/>
          <a:p>
            <a:r>
              <a:rPr lang="en-US" sz="4400" dirty="0"/>
              <a:t>Pitfalls of </a:t>
            </a:r>
            <a:r>
              <a:rPr lang="en-US" sz="4400"/>
              <a:t>Large-Scale Data Mining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79301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an example: </a:t>
                </a:r>
              </a:p>
              <a:p>
                <a:r>
                  <a:rPr lang="en-US" dirty="0"/>
                  <a:t>Perform an hypothesis test of differences of means with (2-way) significance of 0.05 for 1000 variables   </a:t>
                </a:r>
              </a:p>
              <a:p>
                <a:r>
                  <a:rPr lang="en-US" dirty="0"/>
                  <a:t>Compute the number of pairs,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or </a:t>
                </a:r>
                <a:r>
                  <a:rPr lang="en-US" b="1" dirty="0"/>
                  <a:t>combinations,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=499,500</m:t>
                      </m:r>
                    </m:oMath>
                  </m:oMathPara>
                </a14:m>
                <a:endParaRPr lang="en-US" dirty="0"/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3964249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Data mining easily produces </a:t>
                </a:r>
                <a:r>
                  <a:rPr lang="en-US" b="1" dirty="0"/>
                  <a:t>false positive</a:t>
                </a:r>
                <a:r>
                  <a:rPr lang="en-US" dirty="0"/>
                  <a:t> results   </a:t>
                </a:r>
              </a:p>
              <a:p>
                <a:r>
                  <a:rPr lang="en-US" dirty="0"/>
                  <a:t>Consider the </a:t>
                </a:r>
                <a:r>
                  <a:rPr lang="en-US" b="1" dirty="0"/>
                  <a:t>false discovery rate (FDR) </a:t>
                </a:r>
                <a:r>
                  <a:rPr lang="en-US" dirty="0"/>
                  <a:t>of a naïve approach: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𝑐𝑢𝑡𝑜𝑓𝑓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𝑛𝑢𝑚𝑏𝑒𝑟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𝑜𝑓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𝑝𝑎𝑖𝑟𝑠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𝐹𝑃𝑅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=0.05∗499500=24975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Nearly 25,000 false significant pairings from just random sampling!</a:t>
                </a:r>
              </a:p>
              <a:p>
                <a:r>
                  <a:rPr lang="en-US" dirty="0"/>
                  <a:t>Completely unmanageable with 1,000,000 or 100,000,000 variables! </a:t>
                </a:r>
              </a:p>
              <a:p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2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</p:spTree>
    <p:extLst>
      <p:ext uri="{BB962C8B-B14F-4D97-AF65-F5344CB8AC3E}">
        <p14:creationId xmlns:p14="http://schemas.microsoft.com/office/powerpoint/2010/main" val="14423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Consider two </a:t>
            </a:r>
            <a:r>
              <a:rPr lang="en-US" dirty="0" err="1"/>
              <a:t>iid</a:t>
            </a:r>
            <a:r>
              <a:rPr lang="en-US" dirty="0"/>
              <a:t> Normal random variables   </a:t>
            </a:r>
          </a:p>
          <a:p>
            <a:r>
              <a:rPr lang="en-US" dirty="0"/>
              <a:t>Variables are independent and uncorrelated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7C2DE9-BC24-1D70-4D71-9B2D1296D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2920" y="1257450"/>
            <a:ext cx="6529080" cy="540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8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7458"/>
            <a:ext cx="10515600" cy="48593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200" dirty="0"/>
              <a:t>What is the KDD process? 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KDD process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A10601-345E-4A04-878A-28FFF7150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610" y="2168435"/>
            <a:ext cx="6121998" cy="31768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BC99F37-3CFD-4C3B-8CF6-AEDE11B202D2}"/>
              </a:ext>
            </a:extLst>
          </p:cNvPr>
          <p:cNvSpPr txBox="1">
            <a:spLocks/>
          </p:cNvSpPr>
          <p:nvPr/>
        </p:nvSpPr>
        <p:spPr>
          <a:xfrm>
            <a:off x="6787461" y="1921229"/>
            <a:ext cx="5116757" cy="439596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Is this diagram representative of today’s process?</a:t>
            </a:r>
          </a:p>
          <a:p>
            <a:r>
              <a:rPr lang="en-US" dirty="0"/>
              <a:t>Perhaps or perhaps not?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Must have a clear idea of goal!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Multiple complex data sources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Need to perform in-depth exploration of data and inferences at every step!!</a:t>
            </a:r>
          </a:p>
          <a:p>
            <a:r>
              <a:rPr lang="en-US" dirty="0"/>
              <a:t>KDD is an iterative process</a:t>
            </a:r>
          </a:p>
          <a:p>
            <a:pPr lvl="1"/>
            <a:r>
              <a:rPr lang="en-US" sz="2800" dirty="0"/>
              <a:t>The results of one step informs updates to previous steps  </a:t>
            </a:r>
          </a:p>
          <a:p>
            <a:pPr lvl="1"/>
            <a:r>
              <a:rPr lang="en-US" sz="2800" dirty="0"/>
              <a:t>Process is a series of overlapping cycles </a:t>
            </a:r>
          </a:p>
        </p:txBody>
      </p:sp>
    </p:spTree>
    <p:extLst>
      <p:ext uri="{BB962C8B-B14F-4D97-AF65-F5344CB8AC3E}">
        <p14:creationId xmlns:p14="http://schemas.microsoft.com/office/powerpoint/2010/main" val="2657309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Data dredging leads often leads to </a:t>
            </a:r>
            <a:r>
              <a:rPr lang="en-US" b="1" dirty="0"/>
              <a:t>false positive</a:t>
            </a:r>
            <a:r>
              <a:rPr lang="en-US" dirty="0"/>
              <a:t> results   </a:t>
            </a:r>
          </a:p>
          <a:p>
            <a:r>
              <a:rPr lang="en-US" dirty="0"/>
              <a:t>Increase sample size one at a time</a:t>
            </a:r>
          </a:p>
          <a:p>
            <a:r>
              <a:rPr lang="en-US" dirty="0"/>
              <a:t>Compute regression line for sample </a:t>
            </a:r>
          </a:p>
          <a:p>
            <a:r>
              <a:rPr lang="en-US" dirty="0"/>
              <a:t>Compute p-value of slope coefficient  </a:t>
            </a:r>
          </a:p>
          <a:p>
            <a:r>
              <a:rPr lang="en-US" dirty="0"/>
              <a:t>Results in </a:t>
            </a:r>
            <a:r>
              <a:rPr lang="en-US" b="1" dirty="0"/>
              <a:t>false positive!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sz="2200" dirty="0">
                <a:solidFill>
                  <a:schemeClr val="accent1"/>
                </a:solidFill>
              </a:rPr>
              <a:t>Full example and code in </a:t>
            </a:r>
            <a:r>
              <a:rPr lang="en-US" sz="2200" dirty="0" err="1">
                <a:solidFill>
                  <a:schemeClr val="accent1"/>
                </a:solidFill>
              </a:rPr>
              <a:t>SupplementaryMaterials</a:t>
            </a:r>
            <a:r>
              <a:rPr lang="en-US" sz="2200" dirty="0">
                <a:solidFill>
                  <a:schemeClr val="accent1"/>
                </a:solidFill>
              </a:rPr>
              <a:t> directory of GitHub repositor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B8AFAC-2D77-00F0-1170-CD02E07F0A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9204" y="1006719"/>
            <a:ext cx="6324961" cy="5639178"/>
          </a:xfrm>
          <a:prstGeom prst="rect">
            <a:avLst/>
          </a:prstGeom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D6E19C9-CCD0-0F7C-E4E0-6C9D12521EF8}"/>
              </a:ext>
            </a:extLst>
          </p:cNvPr>
          <p:cNvCxnSpPr>
            <a:cxnSpLocks/>
          </p:cNvCxnSpPr>
          <p:nvPr/>
        </p:nvCxnSpPr>
        <p:spPr>
          <a:xfrm>
            <a:off x="4527665" y="5015345"/>
            <a:ext cx="2189019" cy="92548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234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Can eating chocolate help you win a Nobel prize?</a:t>
            </a:r>
          </a:p>
          <a:p>
            <a:r>
              <a:rPr lang="en-US" dirty="0"/>
              <a:t>Consider log chocolate consumption and log Nobel prizes for 18 countries  </a:t>
            </a:r>
          </a:p>
          <a:p>
            <a:r>
              <a:rPr lang="en-US" dirty="0"/>
              <a:t>The high correlation between these variables looks promising!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9B9E92-634C-5E76-1042-2328B2EE11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101" y="947184"/>
            <a:ext cx="6523348" cy="58006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2BF97A-70C9-E5C8-51F8-B2FDF82AB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5880" y="4849291"/>
            <a:ext cx="3290728" cy="106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637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winning Nobel prizes    </a:t>
            </a:r>
          </a:p>
          <a:p>
            <a:r>
              <a:rPr lang="en-US" dirty="0"/>
              <a:t>And high correlation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4BEE28-3651-C39F-DB99-013247C132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26" y="1036948"/>
            <a:ext cx="6210253" cy="54769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DC88A-6B3E-6B20-44EA-5D2B0F43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0615" y="5076772"/>
            <a:ext cx="4582760" cy="838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0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237" y="1154757"/>
            <a:ext cx="5128967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Correlations alone can be misleading</a:t>
            </a:r>
          </a:p>
          <a:p>
            <a:r>
              <a:rPr lang="en-US" dirty="0"/>
              <a:t>Log of GDP is also a good predictor of  chocolate consumption     </a:t>
            </a:r>
          </a:p>
          <a:p>
            <a:r>
              <a:rPr lang="en-US" dirty="0"/>
              <a:t>With high correlation</a:t>
            </a:r>
          </a:p>
          <a:p>
            <a:r>
              <a:rPr lang="en-US" dirty="0"/>
              <a:t>This is an example of </a:t>
            </a:r>
            <a:r>
              <a:rPr lang="en-US" b="1" dirty="0">
                <a:hlinkClick r:id="rId2"/>
              </a:rPr>
              <a:t>Simpson’s </a:t>
            </a:r>
            <a:r>
              <a:rPr lang="en-US" b="1" dirty="0" err="1">
                <a:hlinkClick r:id="rId2"/>
              </a:rPr>
              <a:t>pardox</a:t>
            </a:r>
            <a:endParaRPr lang="en-US" dirty="0"/>
          </a:p>
          <a:p>
            <a:pPr marL="0" indent="0">
              <a:buNone/>
            </a:pPr>
            <a:r>
              <a:rPr lang="en-US" sz="2000" dirty="0">
                <a:solidFill>
                  <a:schemeClr val="accent1"/>
                </a:solidFill>
              </a:rPr>
              <a:t>Full example and code in </a:t>
            </a:r>
            <a:r>
              <a:rPr lang="en-US" sz="2000" dirty="0" err="1">
                <a:solidFill>
                  <a:schemeClr val="accent1"/>
                </a:solidFill>
              </a:rPr>
              <a:t>SupplementaryMaterials</a:t>
            </a:r>
            <a:r>
              <a:rPr lang="en-US" sz="2000" dirty="0">
                <a:solidFill>
                  <a:schemeClr val="accent1"/>
                </a:solidFill>
              </a:rPr>
              <a:t> directory of GitHub repositor</a:t>
            </a:r>
          </a:p>
          <a:p>
            <a:endParaRPr lang="en-US" sz="3200" b="1" dirty="0"/>
          </a:p>
          <a:p>
            <a:endParaRPr lang="en-US" sz="3200" b="1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Pitfalls of Data Mining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6E1B14-1F1D-FEA1-B32B-C4BAAAB710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363" y="1097361"/>
            <a:ext cx="6275532" cy="55655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2AE6293-4F1B-A5AC-D8C8-2E3FD8A4C6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197" y="1375204"/>
            <a:ext cx="3627434" cy="666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76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Comparison at Large Scale</a:t>
            </a:r>
          </a:p>
        </p:txBody>
      </p:sp>
    </p:spTree>
    <p:extLst>
      <p:ext uri="{BB962C8B-B14F-4D97-AF65-F5344CB8AC3E}">
        <p14:creationId xmlns:p14="http://schemas.microsoft.com/office/powerpoint/2010/main" val="25108738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4367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/>
              <a:t>False discovery rate (FDR) </a:t>
            </a:r>
            <a:r>
              <a:rPr lang="en-US" sz="3200" dirty="0"/>
              <a:t>control methods</a:t>
            </a:r>
          </a:p>
          <a:p>
            <a:r>
              <a:rPr lang="en-US" dirty="0"/>
              <a:t>FDR control methods limit the false positive rate (Type I errors) </a:t>
            </a:r>
          </a:p>
          <a:p>
            <a:pPr lvl="1"/>
            <a:r>
              <a:rPr lang="en-US" dirty="0"/>
              <a:t>Must limit Type II errors – missed-discoveries   </a:t>
            </a:r>
          </a:p>
          <a:p>
            <a:r>
              <a:rPr lang="en-US" dirty="0"/>
              <a:t>Statistical methods   </a:t>
            </a:r>
          </a:p>
          <a:p>
            <a:pPr lvl="1"/>
            <a:r>
              <a:rPr lang="en-US" dirty="0"/>
              <a:t>Bonferroni correction </a:t>
            </a:r>
          </a:p>
          <a:p>
            <a:pPr lvl="1"/>
            <a:r>
              <a:rPr lang="en-US" dirty="0"/>
              <a:t>Holm’s method</a:t>
            </a:r>
          </a:p>
          <a:p>
            <a:pPr lvl="1"/>
            <a:r>
              <a:rPr lang="en-US" dirty="0"/>
              <a:t>Benjamini-Hochberg FDR control 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926784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Bonferroni correction</a:t>
                </a:r>
                <a:endParaRPr lang="en-US" dirty="0"/>
              </a:p>
              <a:p>
                <a:r>
                  <a:rPr lang="en-US" dirty="0"/>
                  <a:t>For N simultaneous hypothesis tests the Bonferroni corrected cut off is: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Correction is </a:t>
                </a:r>
                <a:r>
                  <a:rPr lang="en-US" b="1" dirty="0"/>
                  <a:t>very conservative  </a:t>
                </a:r>
              </a:p>
              <a:p>
                <a:pPr lvl="1"/>
                <a:r>
                  <a:rPr lang="en-US" dirty="0"/>
                  <a:t>Greatly </a:t>
                </a:r>
                <a:r>
                  <a:rPr lang="en-US" b="1" dirty="0"/>
                  <a:t>reduces detection probability  </a:t>
                </a:r>
              </a:p>
              <a:p>
                <a:pPr lvl="1"/>
                <a:r>
                  <a:rPr lang="en-US" dirty="0"/>
                  <a:t>Increase Type II errors </a:t>
                </a:r>
              </a:p>
              <a:p>
                <a:r>
                  <a:rPr lang="en-US" dirty="0"/>
                  <a:t>Example,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 decisions with threshold of 0.05:  </a:t>
                </a:r>
              </a:p>
              <a:p>
                <a:pPr marL="0" indent="0">
                  <a:buNone/>
                </a:pPr>
                <a:r>
                  <a:rPr lang="en-US" dirty="0"/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0.05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5 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p>
                        </m:sSup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−7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217" t="-1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1812177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/>
                  <a:t>Holm’s method</a:t>
                </a:r>
              </a:p>
              <a:p>
                <a:r>
                  <a:rPr lang="en-US" dirty="0"/>
                  <a:t>Set a </a:t>
                </a:r>
                <a:r>
                  <a:rPr lang="en-US" b="1" dirty="0"/>
                  <a:t>family-wise error rate (FEWR)</a:t>
                </a:r>
                <a:r>
                  <a:rPr lang="en-US" dirty="0"/>
                  <a:t>: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𝐹𝐸𝑊𝑅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𝑃𝑟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𝑟𝑒𝑗𝑒𝑐𝑡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𝑡𝑟𝑢𝑒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More dynamic (less conservative) than Bonferroni correction</a:t>
                </a:r>
              </a:p>
              <a:p>
                <a:pPr lvl="1"/>
                <a:r>
                  <a:rPr lang="en-US" dirty="0"/>
                  <a:t>Cutoff is based on ordered p-values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3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558642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91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Holm’s method: Example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CDFA23-00D1-B39B-3DCA-07B91B9217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0799" y="1746552"/>
            <a:ext cx="6477561" cy="5018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145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3200" dirty="0" err="1"/>
                  <a:t>Benjamini</a:t>
                </a:r>
                <a:r>
                  <a:rPr lang="en-US" sz="3200" dirty="0"/>
                  <a:t>-Hochberg FDR Control </a:t>
                </a:r>
              </a:p>
              <a:p>
                <a:r>
                  <a:rPr lang="en-US" dirty="0"/>
                  <a:t>Set threshold for FDR   </a:t>
                </a:r>
              </a:p>
              <a:p>
                <a:pPr marL="0" indent="0">
                  <a:buNone/>
                </a:pPr>
                <a:r>
                  <a:rPr lang="en-US" b="0" dirty="0">
                    <a:ea typeface="Cambria Math" panose="02040503050406030204" pitchFamily="18" charset="0"/>
                  </a:rPr>
                  <a:t>	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FDR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Order the p-values of N hypothesis tests   </a:t>
                </a:r>
              </a:p>
              <a:p>
                <a:pPr marL="0" indent="0"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={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…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d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Apply the cutoff threshold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b>
                      </m:sSub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𝑇h𝑟𝑒𝑠h𝑜𝑙𝑑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BH FDR Control is more </a:t>
                </a:r>
                <a:r>
                  <a:rPr lang="en-US" b="1" dirty="0"/>
                  <a:t>dynamic than Holm’s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now in the numerator </a:t>
                </a:r>
              </a:p>
              <a:p>
                <a:pPr marL="0" indent="0">
                  <a:buNone/>
                </a:pPr>
                <a:r>
                  <a:rPr lang="en-US" sz="2000" dirty="0"/>
                  <a:t>For mathematical details see </a:t>
                </a:r>
                <a:r>
                  <a:rPr lang="en-US" sz="2000" dirty="0" err="1">
                    <a:hlinkClick r:id="rId3"/>
                  </a:rPr>
                  <a:t>Efron</a:t>
                </a:r>
                <a:r>
                  <a:rPr lang="en-US" sz="2000" dirty="0">
                    <a:hlinkClick r:id="rId3"/>
                  </a:rPr>
                  <a:t> and Hastie 2016</a:t>
                </a:r>
                <a:r>
                  <a:rPr lang="en-US" sz="2000" dirty="0"/>
                  <a:t>, Sections 15.1, 15.2, 15.3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58E6AF3-7615-4BD1-878E-A94C93E98F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154757"/>
                <a:ext cx="10515600" cy="5436747"/>
              </a:xfrm>
              <a:blipFill>
                <a:blip r:embed="rId4"/>
                <a:stretch>
                  <a:fillRect l="-1507" t="-23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</p:spTree>
    <p:extLst>
      <p:ext uri="{BB962C8B-B14F-4D97-AF65-F5344CB8AC3E}">
        <p14:creationId xmlns:p14="http://schemas.microsoft.com/office/powerpoint/2010/main" val="3130459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33362-6456-0F5B-5570-FA2A30C5C2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About This Course</a:t>
            </a:r>
          </a:p>
        </p:txBody>
      </p:sp>
    </p:spTree>
    <p:extLst>
      <p:ext uri="{BB962C8B-B14F-4D97-AF65-F5344CB8AC3E}">
        <p14:creationId xmlns:p14="http://schemas.microsoft.com/office/powerpoint/2010/main" val="8822934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4757"/>
            <a:ext cx="10515600" cy="5655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 err="1"/>
              <a:t>Benjamini</a:t>
            </a:r>
            <a:r>
              <a:rPr lang="en-US" sz="3200" dirty="0"/>
              <a:t>-Hochberg FDR Control: Example 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665769" y="0"/>
            <a:ext cx="113538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Large-Scale Comparison Methods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C56F0B-9A19-8FB2-E4DB-367B2EA0C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526" y="1720312"/>
            <a:ext cx="6287045" cy="50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0261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8E6AF3-7615-4BD1-878E-A94C93E98F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mining is the science of </a:t>
            </a:r>
            <a:r>
              <a:rPr lang="en-US" b="1" dirty="0"/>
              <a:t>knowledge discovery</a:t>
            </a:r>
            <a:r>
              <a:rPr lang="en-US" dirty="0"/>
              <a:t> using data </a:t>
            </a:r>
          </a:p>
          <a:p>
            <a:r>
              <a:rPr lang="en-US" dirty="0"/>
              <a:t>Data mining uses </a:t>
            </a:r>
            <a:r>
              <a:rPr lang="en-US" b="1" dirty="0"/>
              <a:t>massive data sets</a:t>
            </a:r>
            <a:r>
              <a:rPr lang="en-US" dirty="0"/>
              <a:t>!</a:t>
            </a:r>
          </a:p>
          <a:p>
            <a:pPr lvl="1"/>
            <a:r>
              <a:rPr lang="en-US" dirty="0"/>
              <a:t>Manage massive data with key-values pairs</a:t>
            </a:r>
          </a:p>
          <a:p>
            <a:pPr lvl="1"/>
            <a:r>
              <a:rPr lang="en-US" dirty="0"/>
              <a:t>Hashing keys can reduce storge and retrieval times</a:t>
            </a:r>
          </a:p>
          <a:p>
            <a:r>
              <a:rPr lang="en-US" dirty="0"/>
              <a:t>Knowledge discovery requires </a:t>
            </a:r>
            <a:r>
              <a:rPr lang="en-US" b="1" dirty="0"/>
              <a:t>inference</a:t>
            </a:r>
          </a:p>
          <a:p>
            <a:pPr lvl="1"/>
            <a:r>
              <a:rPr lang="en-US" dirty="0"/>
              <a:t>Inference for complex data must control false discovery rate</a:t>
            </a:r>
          </a:p>
          <a:p>
            <a:pPr lvl="1"/>
            <a:r>
              <a:rPr lang="en-US" dirty="0"/>
              <a:t>Must limit Type II error with FDR controls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D29F70F-B868-451B-A65D-8721F4C7A2D9}"/>
              </a:ext>
            </a:extLst>
          </p:cNvPr>
          <p:cNvSpPr txBox="1">
            <a:spLocks/>
          </p:cNvSpPr>
          <p:nvPr/>
        </p:nvSpPr>
        <p:spPr>
          <a:xfrm>
            <a:off x="838200" y="-63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+mn-lt"/>
              </a:rPr>
              <a:t>Key Points</a:t>
            </a:r>
          </a:p>
        </p:txBody>
      </p:sp>
    </p:spTree>
    <p:extLst>
      <p:ext uri="{BB962C8B-B14F-4D97-AF65-F5344CB8AC3E}">
        <p14:creationId xmlns:p14="http://schemas.microsoft.com/office/powerpoint/2010/main" val="305343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Instructor: Steve Elston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814924"/>
          </a:xfrm>
        </p:spPr>
        <p:txBody>
          <a:bodyPr>
            <a:normAutofit/>
          </a:bodyPr>
          <a:lstStyle/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Instructor for Harvard since 2017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Data science consultant with several decades of experience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Lead team that commercialized Bell Labs S, now open-source R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Company co-founder and held executive positions in several industries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Creator of multiple edX courses, author of books and articles 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Inventor/coinventor on 5 issued patents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BS, physics and math (minor), University of New Mexico</a:t>
            </a:r>
          </a:p>
          <a:p>
            <a:pPr>
              <a:spcBef>
                <a:spcPts val="300"/>
              </a:spcBef>
            </a:pPr>
            <a:r>
              <a:rPr lang="en-US" sz="2800" b="0" dirty="0">
                <a:cs typeface="Arial" panose="020B0604020202020204" pitchFamily="34" charset="0"/>
              </a:rPr>
              <a:t>MS and PhD, geophysics, Princeton University – John von Neuman Supercomputing Fellow</a:t>
            </a:r>
          </a:p>
          <a:p>
            <a:pPr>
              <a:spcBef>
                <a:spcPts val="300"/>
              </a:spcBef>
            </a:pPr>
            <a:r>
              <a:rPr lang="en-US" dirty="0">
                <a:cs typeface="Arial" panose="020B0604020202020204" pitchFamily="34" charset="0"/>
              </a:rPr>
              <a:t>I love anything to do with natural history and the outdoors</a:t>
            </a:r>
            <a:endParaRPr lang="en-US" sz="2800" b="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9927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657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About your TA: Eric </a:t>
            </a:r>
            <a:r>
              <a:rPr lang="en-US" dirty="0" err="1">
                <a:latin typeface="+mn-lt"/>
              </a:rPr>
              <a:t>Trucksess</a:t>
            </a:r>
            <a:endParaRPr lang="en-US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105" y="1478300"/>
            <a:ext cx="10515600" cy="4538867"/>
          </a:xfrm>
        </p:spPr>
        <p:txBody>
          <a:bodyPr>
            <a:noAutofit/>
          </a:bodyPr>
          <a:lstStyle/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Registered Patent Attorney with focus in the Chemical and Solid State Physics, arts (Pharma, Polymeric films/I.V. sets, Energy storage)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General Practice Trial Attorney, Tech and Talent Contract Negotiator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Greenpeace Activist/Fellow working within the Arctic Campaign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BS Chemistry, Physics, UVA - TA Chem 260, Advanced Organic Chem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MS </a:t>
            </a:r>
            <a:r>
              <a:rPr lang="en-US" b="0" dirty="0" err="1">
                <a:cs typeface="Arial" panose="020B0604020202020204" pitchFamily="34" charset="0"/>
              </a:rPr>
              <a:t>Wirtschaftsrecht</a:t>
            </a:r>
            <a:r>
              <a:rPr lang="en-US" b="0" dirty="0">
                <a:cs typeface="Arial" panose="020B0604020202020204" pitchFamily="34" charset="0"/>
              </a:rPr>
              <a:t> (Commercial Law), </a:t>
            </a:r>
            <a:r>
              <a:rPr lang="en-US" b="0" dirty="0" err="1">
                <a:cs typeface="Arial" panose="020B0604020202020204" pitchFamily="34" charset="0"/>
              </a:rPr>
              <a:t>Wirtschaftsuniversität</a:t>
            </a:r>
            <a:r>
              <a:rPr lang="en-US" b="0" dirty="0">
                <a:cs typeface="Arial" panose="020B0604020202020204" pitchFamily="34" charset="0"/>
              </a:rPr>
              <a:t>, Wien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JD, University of Buffalo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ALM Student in Data Science, HES</a:t>
            </a:r>
          </a:p>
          <a:p>
            <a:pPr>
              <a:spcBef>
                <a:spcPts val="600"/>
              </a:spcBef>
            </a:pPr>
            <a:r>
              <a:rPr lang="en-US" b="0" dirty="0">
                <a:cs typeface="Arial" panose="020B0604020202020204" pitchFamily="34" charset="0"/>
              </a:rPr>
              <a:t>On a permanent push/pull bro-split</a:t>
            </a:r>
          </a:p>
        </p:txBody>
      </p:sp>
    </p:spTree>
    <p:extLst>
      <p:ext uri="{BB962C8B-B14F-4D97-AF65-F5344CB8AC3E}">
        <p14:creationId xmlns:p14="http://schemas.microsoft.com/office/powerpoint/2010/main" val="2066707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20676</TotalTime>
  <Words>4382</Words>
  <Application>Microsoft Office PowerPoint</Application>
  <PresentationFormat>Widescreen</PresentationFormat>
  <Paragraphs>620</Paragraphs>
  <Slides>71</Slides>
  <Notes>7</Notes>
  <HiddenSlides>4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71</vt:i4>
      </vt:variant>
    </vt:vector>
  </HeadingPairs>
  <TitlesOfParts>
    <vt:vector size="80" baseType="lpstr">
      <vt:lpstr>Arial</vt:lpstr>
      <vt:lpstr>Calibri</vt:lpstr>
      <vt:lpstr>Calibri Light</vt:lpstr>
      <vt:lpstr>Cambria Math</vt:lpstr>
      <vt:lpstr>Gill Sans MT</vt:lpstr>
      <vt:lpstr>Google Sans</vt:lpstr>
      <vt:lpstr>Rubik</vt:lpstr>
      <vt:lpstr>Wingdings</vt:lpstr>
      <vt:lpstr>Office Theme</vt:lpstr>
      <vt:lpstr>CSCI E-108 Data Mining, Discovery and Exploration Introduction and Pitfalls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About This Course</vt:lpstr>
      <vt:lpstr>About your Instructor: Steve Elston</vt:lpstr>
      <vt:lpstr>About your TA: Eric Trucksess</vt:lpstr>
      <vt:lpstr>About your TA: George Cruz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Foundations of Large-Scale Data-Mining</vt:lpstr>
      <vt:lpstr>PowerPoint Presentation</vt:lpstr>
      <vt:lpstr>Data Management with Key-Value Pairs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Introduction to Hashing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Review of Hypothesis Tests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Pitfalls of Large-Scale Data Mining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Comparison at Large Scale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E-82a Probabilistic Programming and AI Introduction</dc:title>
  <dc:creator>Stephen Elston</dc:creator>
  <cp:lastModifiedBy>Stephen Elston</cp:lastModifiedBy>
  <cp:revision>459</cp:revision>
  <cp:lastPrinted>2019-09-03T23:18:19Z</cp:lastPrinted>
  <dcterms:created xsi:type="dcterms:W3CDTF">2019-08-02T23:14:29Z</dcterms:created>
  <dcterms:modified xsi:type="dcterms:W3CDTF">2025-08-22T14:21:54Z</dcterms:modified>
</cp:coreProperties>
</file>