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1639" r:id="rId2"/>
    <p:sldId id="1640" r:id="rId3"/>
    <p:sldId id="1590" r:id="rId4"/>
    <p:sldId id="1593" r:id="rId5"/>
    <p:sldId id="1592" r:id="rId6"/>
    <p:sldId id="1595" r:id="rId7"/>
    <p:sldId id="1594" r:id="rId8"/>
    <p:sldId id="1597" r:id="rId9"/>
    <p:sldId id="1600" r:id="rId10"/>
    <p:sldId id="1599" r:id="rId11"/>
    <p:sldId id="1598" r:id="rId12"/>
    <p:sldId id="1601" r:id="rId13"/>
    <p:sldId id="1603" r:id="rId14"/>
    <p:sldId id="1602" r:id="rId15"/>
    <p:sldId id="1615" r:id="rId16"/>
    <p:sldId id="1605" r:id="rId17"/>
    <p:sldId id="1616" r:id="rId18"/>
    <p:sldId id="1617" r:id="rId19"/>
    <p:sldId id="1618" r:id="rId20"/>
    <p:sldId id="1648" r:id="rId21"/>
    <p:sldId id="1649" r:id="rId22"/>
    <p:sldId id="1619" r:id="rId23"/>
    <p:sldId id="1620" r:id="rId24"/>
    <p:sldId id="1621" r:id="rId25"/>
    <p:sldId id="1622" r:id="rId26"/>
    <p:sldId id="1623" r:id="rId27"/>
    <p:sldId id="1647" r:id="rId28"/>
    <p:sldId id="1651" r:id="rId29"/>
    <p:sldId id="1654" r:id="rId30"/>
    <p:sldId id="1655" r:id="rId31"/>
    <p:sldId id="1653" r:id="rId32"/>
    <p:sldId id="832" r:id="rId33"/>
    <p:sldId id="863" r:id="rId34"/>
    <p:sldId id="1657" r:id="rId35"/>
    <p:sldId id="1656" r:id="rId36"/>
    <p:sldId id="1658" r:id="rId3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6C212-1540-4FE9-8E57-E4DC2D540026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CB0FCE-19EA-44FD-A256-956EA8F30C5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6932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02CF-884B-489B-8D33-507C2795B62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31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02CF-884B-489B-8D33-507C2795B62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9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02CF-884B-489B-8D33-507C2795B6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0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02CF-884B-489B-8D33-507C2795B62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559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602CF-884B-489B-8D33-507C2795B62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73D325-207B-4307-8CC6-DA8EAE960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494E3F-E220-4A2A-BFBD-089B12DAD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664FC2-0478-4957-9F22-BF3893F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1729B1-FDCE-4647-A904-7A904C4DF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B960B-3C42-4446-B8E6-C2285853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11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D94A0A-A0C2-4245-84CD-2891B1AA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0FAAB9D-34B4-4FC5-A2DE-CE72ED93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78D24D-1D18-4863-B254-95173C0FB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DF0769-06A2-4FFB-BDE3-E952F097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B6E1E7-37A4-48B2-83ED-1AC3A7E5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069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397C57-834E-437E-9C6E-799141740F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BB305F-34B3-455F-9985-31DF30BCE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D1B39-B2EF-4EA0-AEFA-6354A395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EA9030-85D2-489F-8240-12A0ED1D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DADF6E-F3B8-4CB3-86E0-52866FA5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25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6C9FF-BCDE-41B6-B2FD-A3526878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28BD1-839C-4BF2-B5BD-D9AB6136A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50059-C7E7-4798-87BD-4A7B3411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1713D9-7A5B-4236-BB2D-AFD33A9C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65844E-CBC1-4298-99AA-EBD94881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187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E864E-1348-4D78-9F8F-5D2F2EC4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F567E3-DF2C-4759-9080-872EBBF2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C7073-ABEC-487E-9E33-05D1F0EEE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68960D-216E-4273-ABB8-F9F3910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13023-AB50-4DBB-A0A9-F1D1B06F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756FA-56D0-4D9A-A9F7-1079C07C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DCB939-52B0-441F-AC25-2169C6ECEF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67D0D-0E56-4A69-B667-E3C769F6C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3D827F-EF9E-4420-87C7-5E038B97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900069-9011-49EB-9A1D-ED18EF376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07159-5B61-45AF-A952-08CFE1D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8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100BB-BCB6-4789-9BFD-8DC29DA9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375693-8F80-40D5-A023-A53B5FD4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E58C9-78AF-44D4-A795-A9627E4A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0082B6-F412-4B03-B233-FAFA876FD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9A5D4C-FD7C-495C-8398-A3ED49AA1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C99D85-649B-477C-80F8-EE6005D1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BCFEBC-3767-4AEB-BBE7-2C8C716B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6A1985-0BF5-45AB-9812-664BD6C3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847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64045-7FB0-4799-B12B-AB5DD577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032C10-6496-4ABC-86AC-797E6BFD5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C09BDB-14AE-45A4-9B27-64D8DA10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194681-0D29-4B53-8B84-0FD94D990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7281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2DDA94-1B8E-44D8-A743-E6424E98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B0E06E-3A7A-4AF2-9649-7B7ED0BE1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8267D4-C3CD-4500-82FF-E6782EDE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75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6FAA4-19F9-4D1C-BD19-1734B9D6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1AF688-B347-4AF7-9744-F9C55A24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A64ED9-E925-418B-B9EC-A54D0E4F1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242E2E-B550-417B-B802-AEA43F90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7A45CD-0EF5-4529-8EEC-CA6EEC77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AB38DB-4417-4977-BA35-99BD2C3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758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47F06A-40F3-47A6-8C67-C0AB6631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14C16B-AAF4-4DA7-AFBF-9DF629F4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A13A71-0198-4BDE-8830-13F8D002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45D77-1E3B-49B0-A03C-6B3A5A33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8CBBFD-D390-43F3-8EFA-03D33C629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44DFC1-2F56-4681-8791-B7D2AC3A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784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B738EC-3F1A-47F1-B3E5-0C21AFC0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1FA279-3769-4A77-8807-C37FEDB84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0584BF-1DA4-49A6-B076-2DC05D35F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050F1-767F-41E6-BC77-B04EAC05847E}" type="datetimeFigureOut">
              <a:rPr lang="es-PE" smtClean="0"/>
              <a:t>26/03/2025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68314-2351-4655-90C7-82564A653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33CC3A-2FB3-453A-AEB8-A6C9EFAF2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DE71C-F0DD-4E77-8071-F8C50E63AFF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3576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qGQ3FTfAF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98E8A22-FDA1-4F87-829B-3B7053C074E0}"/>
              </a:ext>
            </a:extLst>
          </p:cNvPr>
          <p:cNvSpPr/>
          <p:nvPr/>
        </p:nvSpPr>
        <p:spPr>
          <a:xfrm>
            <a:off x="5066712" y="2967335"/>
            <a:ext cx="20585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  <a:highlight>
                  <a:srgbClr val="FFFF00"/>
                </a:highlight>
              </a:rPr>
              <a:t>Matriz</a:t>
            </a:r>
          </a:p>
        </p:txBody>
      </p:sp>
    </p:spTree>
    <p:extLst>
      <p:ext uri="{BB962C8B-B14F-4D97-AF65-F5344CB8AC3E}">
        <p14:creationId xmlns:p14="http://schemas.microsoft.com/office/powerpoint/2010/main" val="2438409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7783" y="73891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E69A9-D222-4AD5-9B2E-F7A16BA3F012}"/>
              </a:ext>
            </a:extLst>
          </p:cNvPr>
          <p:cNvSpPr txBox="1"/>
          <p:nvPr/>
        </p:nvSpPr>
        <p:spPr>
          <a:xfrm>
            <a:off x="1112704" y="1438817"/>
            <a:ext cx="1234823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>
              <a:solidFill>
                <a:schemeClr val="bg1"/>
              </a:solidFill>
            </a:endParaRPr>
          </a:p>
          <a:p>
            <a:r>
              <a:rPr lang="es-PE" sz="3600" dirty="0" err="1">
                <a:solidFill>
                  <a:schemeClr val="bg1"/>
                </a:solidFill>
              </a:rPr>
              <a:t>import</a:t>
            </a:r>
            <a:r>
              <a:rPr lang="es-PE" sz="3600" dirty="0">
                <a:solidFill>
                  <a:schemeClr val="bg1"/>
                </a:solidFill>
              </a:rPr>
              <a:t> </a:t>
            </a:r>
            <a:r>
              <a:rPr lang="es-PE" sz="3600" dirty="0" err="1">
                <a:solidFill>
                  <a:schemeClr val="bg1"/>
                </a:solidFill>
              </a:rPr>
              <a:t>matplotlib.pyplot</a:t>
            </a:r>
            <a:r>
              <a:rPr lang="es-PE" sz="3600" dirty="0">
                <a:solidFill>
                  <a:schemeClr val="bg1"/>
                </a:solidFill>
              </a:rPr>
              <a:t> as </a:t>
            </a:r>
            <a:r>
              <a:rPr lang="es-PE" sz="3600" dirty="0" err="1">
                <a:solidFill>
                  <a:schemeClr val="bg1"/>
                </a:solidFill>
              </a:rPr>
              <a:t>plt</a:t>
            </a:r>
            <a:endParaRPr lang="es-PE" sz="3600" dirty="0">
              <a:solidFill>
                <a:schemeClr val="bg1"/>
              </a:solidFill>
            </a:endParaRPr>
          </a:p>
          <a:p>
            <a:r>
              <a:rPr lang="es-PE" sz="3600" dirty="0">
                <a:solidFill>
                  <a:schemeClr val="bg1"/>
                </a:solidFill>
              </a:rPr>
              <a:t> 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dias</a:t>
            </a:r>
            <a:r>
              <a:rPr lang="es-PE" sz="3600" dirty="0">
                <a:solidFill>
                  <a:schemeClr val="bg1"/>
                </a:solidFill>
              </a:rPr>
              <a:t>=[2,3,4,5,6,7,8]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toyota</a:t>
            </a:r>
            <a:r>
              <a:rPr lang="es-PE" sz="3600" dirty="0">
                <a:solidFill>
                  <a:schemeClr val="bg1"/>
                </a:solidFill>
              </a:rPr>
              <a:t>=[2,5,2,5,2,5,2]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plt.xlabel</a:t>
            </a:r>
            <a:r>
              <a:rPr lang="es-PE" sz="3600" dirty="0">
                <a:solidFill>
                  <a:schemeClr val="bg1"/>
                </a:solidFill>
              </a:rPr>
              <a:t>("Intervalo de </a:t>
            </a:r>
            <a:r>
              <a:rPr lang="es-PE" sz="3600" dirty="0" err="1">
                <a:solidFill>
                  <a:schemeClr val="bg1"/>
                </a:solidFill>
              </a:rPr>
              <a:t>Simulacion</a:t>
            </a:r>
            <a:r>
              <a:rPr lang="es-PE" sz="3600" dirty="0">
                <a:solidFill>
                  <a:schemeClr val="bg1"/>
                </a:solidFill>
              </a:rPr>
              <a:t>: </a:t>
            </a:r>
            <a:r>
              <a:rPr lang="es-PE" sz="3600" dirty="0" err="1">
                <a:solidFill>
                  <a:schemeClr val="bg1"/>
                </a:solidFill>
              </a:rPr>
              <a:t>dias</a:t>
            </a:r>
            <a:r>
              <a:rPr lang="es-PE" sz="3600" dirty="0">
                <a:solidFill>
                  <a:schemeClr val="bg1"/>
                </a:solidFill>
              </a:rPr>
              <a:t>",</a:t>
            </a:r>
            <a:r>
              <a:rPr lang="es-PE" sz="3600" dirty="0" err="1">
                <a:solidFill>
                  <a:schemeClr val="bg1"/>
                </a:solidFill>
              </a:rPr>
              <a:t>fontsize</a:t>
            </a:r>
            <a:r>
              <a:rPr lang="es-PE" sz="3600" dirty="0">
                <a:solidFill>
                  <a:schemeClr val="bg1"/>
                </a:solidFill>
              </a:rPr>
              <a:t>=16)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plt.ylabel</a:t>
            </a:r>
            <a:r>
              <a:rPr lang="es-PE" sz="3600" dirty="0">
                <a:solidFill>
                  <a:schemeClr val="bg1"/>
                </a:solidFill>
              </a:rPr>
              <a:t>("cantidad de autos ",</a:t>
            </a:r>
            <a:r>
              <a:rPr lang="es-PE" sz="3600" dirty="0" err="1">
                <a:solidFill>
                  <a:schemeClr val="bg1"/>
                </a:solidFill>
              </a:rPr>
              <a:t>fontsize</a:t>
            </a:r>
            <a:r>
              <a:rPr lang="es-PE" sz="3600" dirty="0">
                <a:solidFill>
                  <a:schemeClr val="bg1"/>
                </a:solidFill>
              </a:rPr>
              <a:t>=16)</a:t>
            </a:r>
          </a:p>
          <a:p>
            <a:endParaRPr lang="es-PE" sz="3600" dirty="0">
              <a:solidFill>
                <a:schemeClr val="bg1"/>
              </a:solidFill>
            </a:endParaRPr>
          </a:p>
          <a:p>
            <a:r>
              <a:rPr lang="es-PE" sz="3600" dirty="0" err="1">
                <a:solidFill>
                  <a:schemeClr val="bg1"/>
                </a:solidFill>
              </a:rPr>
              <a:t>plt.plot</a:t>
            </a:r>
            <a:r>
              <a:rPr lang="es-PE" sz="3600" dirty="0">
                <a:solidFill>
                  <a:schemeClr val="bg1"/>
                </a:solidFill>
              </a:rPr>
              <a:t>(</a:t>
            </a:r>
            <a:r>
              <a:rPr lang="es-PE" sz="3600" dirty="0" err="1">
                <a:solidFill>
                  <a:schemeClr val="bg1"/>
                </a:solidFill>
              </a:rPr>
              <a:t>dias,toyota</a:t>
            </a:r>
            <a:r>
              <a:rPr lang="es-PE" sz="3600" dirty="0">
                <a:solidFill>
                  <a:schemeClr val="bg1"/>
                </a:solidFill>
              </a:rPr>
              <a:t>)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plt.show</a:t>
            </a:r>
            <a:r>
              <a:rPr lang="es-PE" sz="3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5292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42F554-2E6A-423C-8C0F-7D426E594C38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1595E23-3E3A-462D-BE0F-CB2BA41F72E5}"/>
              </a:ext>
            </a:extLst>
          </p:cNvPr>
          <p:cNvSpPr txBox="1"/>
          <p:nvPr/>
        </p:nvSpPr>
        <p:spPr>
          <a:xfrm>
            <a:off x="208402" y="88930"/>
            <a:ext cx="1142580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>
                <a:solidFill>
                  <a:schemeClr val="bg1"/>
                </a:solidFill>
              </a:rPr>
              <a:t>Ejemplo 2.-  se dispone de 4 tablas con información de autos . diseñar un programa que permita conocer   el comportamiento del sistema de </a:t>
            </a:r>
            <a:r>
              <a:rPr lang="es-PE" sz="2800" dirty="0" err="1">
                <a:solidFill>
                  <a:schemeClr val="bg1"/>
                </a:solidFill>
              </a:rPr>
              <a:t>ventyA</a:t>
            </a:r>
            <a:r>
              <a:rPr lang="es-PE" sz="2800" dirty="0">
                <a:solidFill>
                  <a:schemeClr val="bg1"/>
                </a:solidFill>
              </a:rPr>
              <a:t>  para 6 años. Por cada grafica darle leyenda </a:t>
            </a:r>
          </a:p>
          <a:p>
            <a:r>
              <a:rPr lang="es-PE" sz="3200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AF17147-C119-431A-A2E2-B910B7B14DE8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E9AA0DC3-77FD-4606-9D7B-DE2874BA4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630687"/>
              </p:ext>
            </p:extLst>
          </p:nvPr>
        </p:nvGraphicFramePr>
        <p:xfrm>
          <a:off x="557795" y="1923748"/>
          <a:ext cx="20581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717">
                  <a:extLst>
                    <a:ext uri="{9D8B030D-6E8A-4147-A177-3AD203B41FA5}">
                      <a16:colId xmlns:a16="http://schemas.microsoft.com/office/drawing/2014/main" val="1955342188"/>
                    </a:ext>
                  </a:extLst>
                </a:gridCol>
                <a:gridCol w="1319459">
                  <a:extLst>
                    <a:ext uri="{9D8B030D-6E8A-4147-A177-3AD203B41FA5}">
                      <a16:colId xmlns:a16="http://schemas.microsoft.com/office/drawing/2014/main" val="2224045252"/>
                    </a:ext>
                  </a:extLst>
                </a:gridCol>
              </a:tblGrid>
              <a:tr h="330945">
                <a:tc>
                  <a:txBody>
                    <a:bodyPr/>
                    <a:lstStyle/>
                    <a:p>
                      <a:r>
                        <a:rPr lang="es-ES" dirty="0" err="1"/>
                        <a:t>dias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toyota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5347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761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928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i="1" dirty="0"/>
                        <a:t>12</a:t>
                      </a:r>
                      <a:endParaRPr lang="es-P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90886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9025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06523"/>
                  </a:ext>
                </a:extLst>
              </a:tr>
              <a:tr h="330945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50605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CC26E480-0382-4920-8A2C-049DFF830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080932"/>
              </p:ext>
            </p:extLst>
          </p:nvPr>
        </p:nvGraphicFramePr>
        <p:xfrm>
          <a:off x="2969701" y="1913810"/>
          <a:ext cx="22453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73">
                  <a:extLst>
                    <a:ext uri="{9D8B030D-6E8A-4147-A177-3AD203B41FA5}">
                      <a16:colId xmlns:a16="http://schemas.microsoft.com/office/drawing/2014/main" val="1955342188"/>
                    </a:ext>
                  </a:extLst>
                </a:gridCol>
                <a:gridCol w="1122673">
                  <a:extLst>
                    <a:ext uri="{9D8B030D-6E8A-4147-A177-3AD203B41FA5}">
                      <a16:colId xmlns:a16="http://schemas.microsoft.com/office/drawing/2014/main" val="2224045252"/>
                    </a:ext>
                  </a:extLst>
                </a:gridCol>
              </a:tblGrid>
              <a:tr h="326823">
                <a:tc>
                  <a:txBody>
                    <a:bodyPr/>
                    <a:lstStyle/>
                    <a:p>
                      <a:r>
                        <a:rPr lang="es-ES" dirty="0" err="1"/>
                        <a:t>dias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vw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5347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761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928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90886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9025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17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06523"/>
                  </a:ext>
                </a:extLst>
              </a:tr>
              <a:tr h="326823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50605"/>
                  </a:ext>
                </a:extLst>
              </a:tr>
            </a:tbl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905E3EAA-8176-4B0B-813E-87A0B85656FB}"/>
              </a:ext>
            </a:extLst>
          </p:cNvPr>
          <p:cNvSpPr txBox="1"/>
          <p:nvPr/>
        </p:nvSpPr>
        <p:spPr>
          <a:xfrm>
            <a:off x="1187825" y="1430777"/>
            <a:ext cx="8728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 pc1                                                         pc2s                                               pc3                    pc4</a:t>
            </a:r>
            <a:endParaRPr lang="es-PE" dirty="0"/>
          </a:p>
        </p:txBody>
      </p:sp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2068A7AD-4BAF-4B20-B905-D5BF35A16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293322"/>
              </p:ext>
            </p:extLst>
          </p:nvPr>
        </p:nvGraphicFramePr>
        <p:xfrm>
          <a:off x="5731000" y="1966367"/>
          <a:ext cx="225964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968">
                  <a:extLst>
                    <a:ext uri="{9D8B030D-6E8A-4147-A177-3AD203B41FA5}">
                      <a16:colId xmlns:a16="http://schemas.microsoft.com/office/drawing/2014/main" val="1955342188"/>
                    </a:ext>
                  </a:extLst>
                </a:gridCol>
                <a:gridCol w="1122673">
                  <a:extLst>
                    <a:ext uri="{9D8B030D-6E8A-4147-A177-3AD203B41FA5}">
                      <a16:colId xmlns:a16="http://schemas.microsoft.com/office/drawing/2014/main" val="2224045252"/>
                    </a:ext>
                  </a:extLst>
                </a:gridCol>
              </a:tblGrid>
              <a:tr h="331613">
                <a:tc>
                  <a:txBody>
                    <a:bodyPr/>
                    <a:lstStyle/>
                    <a:p>
                      <a:r>
                        <a:rPr lang="es-ES" dirty="0" err="1"/>
                        <a:t>dias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datsun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534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761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928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90886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9025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06523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50605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D43430C5-BBAA-41B7-ACA7-2963D410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956305"/>
              </p:ext>
            </p:extLst>
          </p:nvPr>
        </p:nvGraphicFramePr>
        <p:xfrm>
          <a:off x="8330077" y="1986799"/>
          <a:ext cx="224534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673">
                  <a:extLst>
                    <a:ext uri="{9D8B030D-6E8A-4147-A177-3AD203B41FA5}">
                      <a16:colId xmlns:a16="http://schemas.microsoft.com/office/drawing/2014/main" val="1955342188"/>
                    </a:ext>
                  </a:extLst>
                </a:gridCol>
                <a:gridCol w="1122673">
                  <a:extLst>
                    <a:ext uri="{9D8B030D-6E8A-4147-A177-3AD203B41FA5}">
                      <a16:colId xmlns:a16="http://schemas.microsoft.com/office/drawing/2014/main" val="2224045252"/>
                    </a:ext>
                  </a:extLst>
                </a:gridCol>
              </a:tblGrid>
              <a:tr h="299839">
                <a:tc>
                  <a:txBody>
                    <a:bodyPr/>
                    <a:lstStyle/>
                    <a:p>
                      <a:r>
                        <a:rPr lang="es-ES" dirty="0" err="1"/>
                        <a:t>aias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volvo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565347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4761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46928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6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90886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799025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9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06523"/>
                  </a:ext>
                </a:extLst>
              </a:tr>
              <a:tr h="299839">
                <a:tc>
                  <a:txBody>
                    <a:bodyPr/>
                    <a:lstStyle/>
                    <a:p>
                      <a:r>
                        <a:rPr lang="es-ES" dirty="0"/>
                        <a:t>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350605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3E4AE1E8-52B4-4C1F-9952-5E9306BC9A39}"/>
              </a:ext>
            </a:extLst>
          </p:cNvPr>
          <p:cNvSpPr txBox="1"/>
          <p:nvPr/>
        </p:nvSpPr>
        <p:spPr>
          <a:xfrm>
            <a:off x="374343" y="4458204"/>
            <a:ext cx="11297706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sz="2000" dirty="0">
              <a:solidFill>
                <a:schemeClr val="bg1"/>
              </a:solidFill>
            </a:endParaRPr>
          </a:p>
          <a:p>
            <a:r>
              <a:rPr lang="es-PE" sz="2000" dirty="0" err="1">
                <a:solidFill>
                  <a:schemeClr val="bg1"/>
                </a:solidFill>
              </a:rPr>
              <a:t>toyota</a:t>
            </a:r>
            <a:r>
              <a:rPr lang="es-PE" sz="2000" dirty="0">
                <a:solidFill>
                  <a:schemeClr val="bg1"/>
                </a:solidFill>
              </a:rPr>
              <a:t>= [10,20,12,16,14,15]     </a:t>
            </a:r>
            <a:r>
              <a:rPr lang="es-PE" sz="2000" dirty="0" err="1">
                <a:solidFill>
                  <a:schemeClr val="bg1"/>
                </a:solidFill>
              </a:rPr>
              <a:t>vw</a:t>
            </a:r>
            <a:r>
              <a:rPr lang="es-PE" sz="2000" dirty="0">
                <a:solidFill>
                  <a:schemeClr val="bg1"/>
                </a:solidFill>
              </a:rPr>
              <a:t>= [5,16,1,5,17,18]      Datsun=[1,6,7,8,9,10]      volvo =[1,4,6,8,9,1]</a:t>
            </a:r>
          </a:p>
          <a:p>
            <a:endParaRPr lang="es-PE" sz="2400" dirty="0">
              <a:solidFill>
                <a:schemeClr val="bg1"/>
              </a:solidFill>
            </a:endParaRPr>
          </a:p>
          <a:p>
            <a:r>
              <a:rPr lang="es-PE" sz="2400" dirty="0">
                <a:solidFill>
                  <a:schemeClr val="bg1"/>
                </a:solidFill>
              </a:rPr>
              <a:t>Uso librería matplotlib para </a:t>
            </a:r>
            <a:r>
              <a:rPr lang="es-PE" sz="2400" dirty="0" err="1">
                <a:solidFill>
                  <a:schemeClr val="bg1"/>
                </a:solidFill>
              </a:rPr>
              <a:t>python</a:t>
            </a:r>
            <a:endParaRPr lang="es-PE" sz="2400" dirty="0">
              <a:solidFill>
                <a:schemeClr val="bg1"/>
              </a:solidFill>
            </a:endParaRPr>
          </a:p>
          <a:p>
            <a:endParaRPr lang="es-PE" sz="2400" dirty="0">
              <a:solidFill>
                <a:schemeClr val="bg1"/>
              </a:solidFill>
            </a:endParaRPr>
          </a:p>
          <a:p>
            <a:r>
              <a:rPr lang="es-PE" sz="2400" dirty="0" err="1">
                <a:solidFill>
                  <a:schemeClr val="bg1"/>
                </a:solidFill>
              </a:rPr>
              <a:t>plt.plot</a:t>
            </a:r>
            <a:r>
              <a:rPr lang="es-PE" sz="2400" dirty="0">
                <a:solidFill>
                  <a:schemeClr val="bg1"/>
                </a:solidFill>
              </a:rPr>
              <a:t>(</a:t>
            </a:r>
            <a:r>
              <a:rPr lang="es-PE" sz="2400" dirty="0" err="1">
                <a:solidFill>
                  <a:schemeClr val="bg1"/>
                </a:solidFill>
              </a:rPr>
              <a:t>toyota</a:t>
            </a:r>
            <a:r>
              <a:rPr lang="es-PE" sz="2400" dirty="0">
                <a:solidFill>
                  <a:schemeClr val="bg1"/>
                </a:solidFill>
              </a:rPr>
              <a:t>)                                  </a:t>
            </a:r>
            <a:r>
              <a:rPr lang="es-PE" sz="2400" dirty="0" err="1">
                <a:solidFill>
                  <a:schemeClr val="bg1"/>
                </a:solidFill>
              </a:rPr>
              <a:t>plt.plot</a:t>
            </a:r>
            <a:r>
              <a:rPr lang="es-PE" sz="2400" dirty="0">
                <a:solidFill>
                  <a:schemeClr val="bg1"/>
                </a:solidFill>
              </a:rPr>
              <a:t>(</a:t>
            </a:r>
            <a:r>
              <a:rPr lang="es-PE" sz="2400" dirty="0" err="1">
                <a:solidFill>
                  <a:schemeClr val="bg1"/>
                </a:solidFill>
              </a:rPr>
              <a:t>vw</a:t>
            </a:r>
            <a:r>
              <a:rPr lang="es-PE" sz="2400" dirty="0">
                <a:solidFill>
                  <a:schemeClr val="bg1"/>
                </a:solidFill>
              </a:rPr>
              <a:t>)……………….</a:t>
            </a:r>
          </a:p>
          <a:p>
            <a:endParaRPr lang="es-PE" sz="2400" dirty="0">
              <a:solidFill>
                <a:schemeClr val="bg1"/>
              </a:solidFill>
            </a:endParaRPr>
          </a:p>
          <a:p>
            <a:endParaRPr lang="es-PE" sz="2400" dirty="0">
              <a:solidFill>
                <a:schemeClr val="bg1"/>
              </a:solidFill>
            </a:endParaRPr>
          </a:p>
          <a:p>
            <a:endParaRPr lang="es-PE" sz="2400" dirty="0">
              <a:solidFill>
                <a:schemeClr val="bg1"/>
              </a:solidFill>
            </a:endParaRPr>
          </a:p>
          <a:p>
            <a:endParaRPr lang="es-PE" sz="2400" dirty="0">
              <a:solidFill>
                <a:schemeClr val="bg1"/>
              </a:solidFill>
            </a:endParaRP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2562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DE68A2-5F50-4EBD-B1AC-CC2F984BE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828675"/>
            <a:ext cx="6115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7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DE08D6-93F8-49F4-AD76-14B69635D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1" y="207222"/>
            <a:ext cx="10807513" cy="66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2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999442-8F63-4587-8BCE-D5F9DB6581E1}"/>
              </a:ext>
            </a:extLst>
          </p:cNvPr>
          <p:cNvSpPr txBox="1"/>
          <p:nvPr/>
        </p:nvSpPr>
        <p:spPr>
          <a:xfrm>
            <a:off x="1963270" y="202735"/>
            <a:ext cx="702945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>
                <a:solidFill>
                  <a:schemeClr val="bg1"/>
                </a:solidFill>
              </a:rPr>
              <a:t>#autos-masV.py</a:t>
            </a:r>
          </a:p>
          <a:p>
            <a:r>
              <a:rPr lang="es-PE" dirty="0" err="1">
                <a:solidFill>
                  <a:schemeClr val="bg1"/>
                </a:solidFill>
              </a:rPr>
              <a:t>import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matplotlib.pyplot</a:t>
            </a:r>
            <a:r>
              <a:rPr lang="es-PE" dirty="0">
                <a:solidFill>
                  <a:schemeClr val="bg1"/>
                </a:solidFill>
              </a:rPr>
              <a:t> as </a:t>
            </a:r>
            <a:r>
              <a:rPr lang="es-PE" dirty="0" err="1">
                <a:solidFill>
                  <a:schemeClr val="bg1"/>
                </a:solidFill>
              </a:rPr>
              <a:t>plt</a:t>
            </a:r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fig</a:t>
            </a:r>
            <a:r>
              <a:rPr lang="es-PE" dirty="0">
                <a:solidFill>
                  <a:schemeClr val="bg1"/>
                </a:solidFill>
              </a:rPr>
              <a:t>, </a:t>
            </a:r>
            <a:r>
              <a:rPr lang="es-PE" dirty="0" err="1">
                <a:solidFill>
                  <a:schemeClr val="bg1"/>
                </a:solidFill>
              </a:rPr>
              <a:t>ax</a:t>
            </a:r>
            <a:r>
              <a:rPr lang="es-PE" dirty="0">
                <a:solidFill>
                  <a:schemeClr val="bg1"/>
                </a:solidFill>
              </a:rPr>
              <a:t> = </a:t>
            </a:r>
            <a:r>
              <a:rPr lang="es-PE" dirty="0" err="1">
                <a:solidFill>
                  <a:schemeClr val="bg1"/>
                </a:solidFill>
              </a:rPr>
              <a:t>plt.subplots</a:t>
            </a:r>
            <a:r>
              <a:rPr lang="es-PE" dirty="0">
                <a:solidFill>
                  <a:schemeClr val="bg1"/>
                </a:solidFill>
              </a:rPr>
              <a:t>()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toyota</a:t>
            </a:r>
            <a:r>
              <a:rPr lang="es-PE" dirty="0">
                <a:solidFill>
                  <a:schemeClr val="bg1"/>
                </a:solidFill>
              </a:rPr>
              <a:t>= [10,2,12,11,14,15]</a:t>
            </a:r>
          </a:p>
          <a:p>
            <a:r>
              <a:rPr lang="es-PE" dirty="0" err="1">
                <a:solidFill>
                  <a:schemeClr val="bg1"/>
                </a:solidFill>
              </a:rPr>
              <a:t>vw</a:t>
            </a:r>
            <a:r>
              <a:rPr lang="es-PE" dirty="0">
                <a:solidFill>
                  <a:schemeClr val="bg1"/>
                </a:solidFill>
              </a:rPr>
              <a:t>=[5,16,1,5,11,8]</a:t>
            </a:r>
          </a:p>
          <a:p>
            <a:r>
              <a:rPr lang="es-PE" dirty="0">
                <a:solidFill>
                  <a:schemeClr val="bg1"/>
                </a:solidFill>
              </a:rPr>
              <a:t>Datsun=[1,6,7,8,9,10]</a:t>
            </a:r>
          </a:p>
          <a:p>
            <a:r>
              <a:rPr lang="es-PE" dirty="0">
                <a:solidFill>
                  <a:schemeClr val="bg1"/>
                </a:solidFill>
              </a:rPr>
              <a:t>volvo=[1,4,6,9,9,1]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plt.plot</a:t>
            </a:r>
            <a:r>
              <a:rPr lang="es-PE" dirty="0">
                <a:solidFill>
                  <a:schemeClr val="bg1"/>
                </a:solidFill>
              </a:rPr>
              <a:t>(</a:t>
            </a:r>
            <a:r>
              <a:rPr lang="es-PE" dirty="0" err="1">
                <a:solidFill>
                  <a:schemeClr val="bg1"/>
                </a:solidFill>
              </a:rPr>
              <a:t>toyota</a:t>
            </a:r>
            <a:r>
              <a:rPr lang="es-PE" dirty="0">
                <a:solidFill>
                  <a:schemeClr val="bg1"/>
                </a:solidFill>
              </a:rPr>
              <a:t>, </a:t>
            </a:r>
            <a:r>
              <a:rPr lang="es-PE" dirty="0" err="1">
                <a:solidFill>
                  <a:schemeClr val="bg1"/>
                </a:solidFill>
              </a:rPr>
              <a:t>label</a:t>
            </a:r>
            <a:r>
              <a:rPr lang="es-PE" dirty="0">
                <a:solidFill>
                  <a:schemeClr val="bg1"/>
                </a:solidFill>
              </a:rPr>
              <a:t>=' Toyota'  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plt.plot</a:t>
            </a:r>
            <a:r>
              <a:rPr lang="es-PE" dirty="0">
                <a:solidFill>
                  <a:schemeClr val="bg1"/>
                </a:solidFill>
              </a:rPr>
              <a:t>(</a:t>
            </a:r>
            <a:r>
              <a:rPr lang="es-PE" dirty="0" err="1">
                <a:solidFill>
                  <a:schemeClr val="bg1"/>
                </a:solidFill>
              </a:rPr>
              <a:t>vw,label</a:t>
            </a:r>
            <a:r>
              <a:rPr lang="es-PE" dirty="0">
                <a:solidFill>
                  <a:schemeClr val="bg1"/>
                </a:solidFill>
              </a:rPr>
              <a:t>=' VW '  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plt.plot</a:t>
            </a:r>
            <a:r>
              <a:rPr lang="es-PE" dirty="0">
                <a:solidFill>
                  <a:schemeClr val="bg1"/>
                </a:solidFill>
              </a:rPr>
              <a:t>(Datsun ,</a:t>
            </a:r>
            <a:r>
              <a:rPr lang="es-PE" dirty="0" err="1">
                <a:solidFill>
                  <a:schemeClr val="bg1"/>
                </a:solidFill>
              </a:rPr>
              <a:t>label</a:t>
            </a:r>
            <a:r>
              <a:rPr lang="es-PE" dirty="0">
                <a:solidFill>
                  <a:schemeClr val="bg1"/>
                </a:solidFill>
              </a:rPr>
              <a:t>=' Datsun '  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plt.plot</a:t>
            </a:r>
            <a:r>
              <a:rPr lang="es-PE" dirty="0">
                <a:solidFill>
                  <a:schemeClr val="bg1"/>
                </a:solidFill>
              </a:rPr>
              <a:t>(volvo ,</a:t>
            </a:r>
            <a:r>
              <a:rPr lang="es-PE" dirty="0" err="1">
                <a:solidFill>
                  <a:schemeClr val="bg1"/>
                </a:solidFill>
              </a:rPr>
              <a:t>label</a:t>
            </a:r>
            <a:r>
              <a:rPr lang="es-PE" dirty="0">
                <a:solidFill>
                  <a:schemeClr val="bg1"/>
                </a:solidFill>
              </a:rPr>
              <a:t>=' Volvo '  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plt.legend</a:t>
            </a:r>
            <a:r>
              <a:rPr lang="es-PE" dirty="0">
                <a:solidFill>
                  <a:schemeClr val="bg1"/>
                </a:solidFill>
              </a:rPr>
              <a:t>()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ax.set_xlabel</a:t>
            </a:r>
            <a:r>
              <a:rPr lang="es-PE" dirty="0">
                <a:solidFill>
                  <a:schemeClr val="bg1"/>
                </a:solidFill>
              </a:rPr>
              <a:t>(" periodo de </a:t>
            </a:r>
            <a:r>
              <a:rPr lang="es-PE" dirty="0" err="1">
                <a:solidFill>
                  <a:schemeClr val="bg1"/>
                </a:solidFill>
              </a:rPr>
              <a:t>simulacion</a:t>
            </a:r>
            <a:r>
              <a:rPr lang="es-PE" dirty="0">
                <a:solidFill>
                  <a:schemeClr val="bg1"/>
                </a:solidFill>
              </a:rPr>
              <a:t> ", </a:t>
            </a:r>
            <a:r>
              <a:rPr lang="es-PE" dirty="0" err="1">
                <a:solidFill>
                  <a:schemeClr val="bg1"/>
                </a:solidFill>
              </a:rPr>
              <a:t>fontdict</a:t>
            </a:r>
            <a:r>
              <a:rPr lang="es-PE" dirty="0">
                <a:solidFill>
                  <a:schemeClr val="bg1"/>
                </a:solidFill>
              </a:rPr>
              <a:t> = {'fontsize':18, '</a:t>
            </a:r>
            <a:r>
              <a:rPr lang="es-PE" dirty="0" err="1">
                <a:solidFill>
                  <a:schemeClr val="bg1"/>
                </a:solidFill>
              </a:rPr>
              <a:t>fontweight</a:t>
            </a:r>
            <a:r>
              <a:rPr lang="es-PE" dirty="0">
                <a:solidFill>
                  <a:schemeClr val="bg1"/>
                </a:solidFill>
              </a:rPr>
              <a:t>':'</a:t>
            </a:r>
            <a:r>
              <a:rPr lang="es-PE" dirty="0" err="1">
                <a:solidFill>
                  <a:schemeClr val="bg1"/>
                </a:solidFill>
              </a:rPr>
              <a:t>bold</a:t>
            </a:r>
            <a:r>
              <a:rPr lang="es-PE" dirty="0">
                <a:solidFill>
                  <a:schemeClr val="bg1"/>
                </a:solidFill>
              </a:rPr>
              <a:t>', 'color':'</a:t>
            </a:r>
            <a:r>
              <a:rPr lang="es-PE" dirty="0" err="1">
                <a:solidFill>
                  <a:schemeClr val="bg1"/>
                </a:solidFill>
              </a:rPr>
              <a:t>tab:blue</a:t>
            </a:r>
            <a:r>
              <a:rPr lang="es-PE" dirty="0">
                <a:solidFill>
                  <a:schemeClr val="bg1"/>
                </a:solidFill>
              </a:rPr>
              <a:t>'})</a:t>
            </a:r>
          </a:p>
          <a:p>
            <a:r>
              <a:rPr lang="es-PE" dirty="0" err="1">
                <a:solidFill>
                  <a:schemeClr val="bg1"/>
                </a:solidFill>
              </a:rPr>
              <a:t>ax.set_ylabel</a:t>
            </a:r>
            <a:r>
              <a:rPr lang="es-PE" dirty="0">
                <a:solidFill>
                  <a:schemeClr val="bg1"/>
                </a:solidFill>
              </a:rPr>
              <a:t>(" Cantidad de </a:t>
            </a:r>
            <a:r>
              <a:rPr lang="es-PE" dirty="0" err="1">
                <a:solidFill>
                  <a:schemeClr val="bg1"/>
                </a:solidFill>
              </a:rPr>
              <a:t>vehiculos</a:t>
            </a:r>
            <a:r>
              <a:rPr lang="es-PE" dirty="0">
                <a:solidFill>
                  <a:schemeClr val="bg1"/>
                </a:solidFill>
              </a:rPr>
              <a:t>  :  ", {'fontsize':18, '</a:t>
            </a:r>
            <a:r>
              <a:rPr lang="es-PE" dirty="0" err="1">
                <a:solidFill>
                  <a:schemeClr val="bg1"/>
                </a:solidFill>
              </a:rPr>
              <a:t>fontweight</a:t>
            </a:r>
            <a:r>
              <a:rPr lang="es-PE" dirty="0">
                <a:solidFill>
                  <a:schemeClr val="bg1"/>
                </a:solidFill>
              </a:rPr>
              <a:t>':'</a:t>
            </a:r>
            <a:r>
              <a:rPr lang="es-PE" dirty="0" err="1">
                <a:solidFill>
                  <a:schemeClr val="bg1"/>
                </a:solidFill>
              </a:rPr>
              <a:t>bold</a:t>
            </a:r>
            <a:r>
              <a:rPr lang="es-PE" dirty="0">
                <a:solidFill>
                  <a:schemeClr val="bg1"/>
                </a:solidFill>
              </a:rPr>
              <a:t>', 'color':'</a:t>
            </a:r>
            <a:r>
              <a:rPr lang="es-PE" dirty="0" err="1">
                <a:solidFill>
                  <a:schemeClr val="bg1"/>
                </a:solidFill>
              </a:rPr>
              <a:t>tab:red</a:t>
            </a:r>
            <a:r>
              <a:rPr lang="es-PE" dirty="0">
                <a:solidFill>
                  <a:schemeClr val="bg1"/>
                </a:solidFill>
              </a:rPr>
              <a:t>'})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plt.title</a:t>
            </a:r>
            <a:r>
              <a:rPr lang="es-PE" dirty="0">
                <a:solidFill>
                  <a:schemeClr val="bg1"/>
                </a:solidFill>
              </a:rPr>
              <a:t>("Empresa XXX  ", {'fontsize':18, '</a:t>
            </a:r>
            <a:r>
              <a:rPr lang="es-PE" dirty="0" err="1">
                <a:solidFill>
                  <a:schemeClr val="bg1"/>
                </a:solidFill>
              </a:rPr>
              <a:t>fontweight</a:t>
            </a:r>
            <a:r>
              <a:rPr lang="es-PE" dirty="0">
                <a:solidFill>
                  <a:schemeClr val="bg1"/>
                </a:solidFill>
              </a:rPr>
              <a:t>':'</a:t>
            </a:r>
            <a:r>
              <a:rPr lang="es-PE" dirty="0" err="1">
                <a:solidFill>
                  <a:schemeClr val="bg1"/>
                </a:solidFill>
              </a:rPr>
              <a:t>bold</a:t>
            </a:r>
            <a:r>
              <a:rPr lang="es-PE" dirty="0">
                <a:solidFill>
                  <a:schemeClr val="bg1"/>
                </a:solidFill>
              </a:rPr>
              <a:t>', 'color':'</a:t>
            </a:r>
            <a:r>
              <a:rPr lang="es-PE" dirty="0" err="1">
                <a:solidFill>
                  <a:schemeClr val="bg1"/>
                </a:solidFill>
              </a:rPr>
              <a:t>tab:red</a:t>
            </a:r>
            <a:r>
              <a:rPr lang="es-PE" dirty="0">
                <a:solidFill>
                  <a:schemeClr val="bg1"/>
                </a:solidFill>
              </a:rPr>
              <a:t>'})</a:t>
            </a: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plt.show</a:t>
            </a:r>
            <a:r>
              <a:rPr lang="es-PE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11953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653D01-2089-4425-AFD8-43817C5047F8}"/>
              </a:ext>
            </a:extLst>
          </p:cNvPr>
          <p:cNvSpPr/>
          <p:nvPr/>
        </p:nvSpPr>
        <p:spPr>
          <a:xfrm>
            <a:off x="674755" y="433860"/>
            <a:ext cx="8275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Graficar un Archivo de Texto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5DAD1FE-1A0B-4B53-9A89-7E9C14554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15" y="1791050"/>
            <a:ext cx="3243570" cy="4589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345CEB-EA6F-4267-AE79-6A96AD0A7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50" y="2119663"/>
            <a:ext cx="4496499" cy="4556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BFC900E-329E-404F-9DD8-37EDCF407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162" y="2849839"/>
            <a:ext cx="1676400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47B05BAC-197A-4FDD-B464-F5E4C5369E65}"/>
              </a:ext>
            </a:extLst>
          </p:cNvPr>
          <p:cNvCxnSpPr/>
          <p:nvPr/>
        </p:nvCxnSpPr>
        <p:spPr>
          <a:xfrm>
            <a:off x="5746459" y="3129094"/>
            <a:ext cx="1694576" cy="1553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CADA2521-7F53-4FD0-A25E-999F7744FDAE}"/>
              </a:ext>
            </a:extLst>
          </p:cNvPr>
          <p:cNvCxnSpPr/>
          <p:nvPr/>
        </p:nvCxnSpPr>
        <p:spPr>
          <a:xfrm>
            <a:off x="3429112" y="4489273"/>
            <a:ext cx="1694576" cy="15531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12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B8A09F-4959-40C8-8E6F-D0312C57E373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A77A50-BF98-4EFA-B0D9-084D3842ECD0}"/>
              </a:ext>
            </a:extLst>
          </p:cNvPr>
          <p:cNvSpPr/>
          <p:nvPr/>
        </p:nvSpPr>
        <p:spPr>
          <a:xfrm>
            <a:off x="535319" y="236109"/>
            <a:ext cx="1119438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800" b="1" cap="none" spc="0" dirty="0">
                <a:ln/>
                <a:solidFill>
                  <a:schemeClr val="accent4"/>
                </a:solidFill>
                <a:effectLst/>
              </a:rPr>
              <a:t>Ejemplo.- se dispone de un archivo</a:t>
            </a:r>
            <a:r>
              <a:rPr lang="es-ES" sz="2800" b="1" dirty="0">
                <a:ln/>
                <a:solidFill>
                  <a:schemeClr val="accent4"/>
                </a:solidFill>
              </a:rPr>
              <a:t> de texto “notas.txt” con nota de la pc1, </a:t>
            </a:r>
            <a:r>
              <a:rPr lang="es-ES" sz="2800" b="1" dirty="0" err="1">
                <a:ln/>
                <a:solidFill>
                  <a:schemeClr val="accent4"/>
                </a:solidFill>
              </a:rPr>
              <a:t>mostrr</a:t>
            </a:r>
            <a:r>
              <a:rPr lang="es-ES" sz="2800" b="1" dirty="0">
                <a:ln/>
                <a:solidFill>
                  <a:schemeClr val="accent4"/>
                </a:solidFill>
              </a:rPr>
              <a:t> su comportamiento  en forma grafica</a:t>
            </a:r>
          </a:p>
          <a:p>
            <a:pPr algn="ctr"/>
            <a:r>
              <a:rPr lang="es-ES" sz="2800" b="1" dirty="0">
                <a:ln/>
                <a:solidFill>
                  <a:schemeClr val="accent4"/>
                </a:solidFill>
              </a:rPr>
              <a:t> 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31C91C-9C0C-4CC1-80DF-40087D4A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75" y="1440153"/>
            <a:ext cx="1736252" cy="19376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2DCEBC-6A75-436C-A6AB-6E4C477A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54" y="1592692"/>
            <a:ext cx="2010014" cy="20756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7B2C8C-39FE-46C7-AFD3-AF40214E7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852" y="4370778"/>
            <a:ext cx="1676400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877CE7-06F3-411D-989D-2808B0FC3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493" y="4052172"/>
            <a:ext cx="2361066" cy="2392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5F2CC3B-74D5-44F0-A15B-0732D4CF185C}"/>
              </a:ext>
            </a:extLst>
          </p:cNvPr>
          <p:cNvCxnSpPr/>
          <p:nvPr/>
        </p:nvCxnSpPr>
        <p:spPr>
          <a:xfrm rot="10800000">
            <a:off x="2415451" y="3879079"/>
            <a:ext cx="2727001" cy="21548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FC6B4D70-161C-4935-AE22-86F9EDC3B0B9}"/>
              </a:ext>
            </a:extLst>
          </p:cNvPr>
          <p:cNvCxnSpPr>
            <a:cxnSpLocks/>
          </p:cNvCxnSpPr>
          <p:nvPr/>
        </p:nvCxnSpPr>
        <p:spPr>
          <a:xfrm flipV="1">
            <a:off x="6214054" y="3935128"/>
            <a:ext cx="2635679" cy="2509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625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BB8A09F-4959-40C8-8E6F-D0312C57E373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A77A50-BF98-4EFA-B0D9-084D3842ECD0}"/>
              </a:ext>
            </a:extLst>
          </p:cNvPr>
          <p:cNvSpPr/>
          <p:nvPr/>
        </p:nvSpPr>
        <p:spPr>
          <a:xfrm>
            <a:off x="535319" y="236109"/>
            <a:ext cx="1119438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800" b="1" cap="none" spc="0" dirty="0">
                <a:ln/>
                <a:solidFill>
                  <a:schemeClr val="accent4"/>
                </a:solidFill>
                <a:effectLst/>
              </a:rPr>
              <a:t>Ejemplo.- se dispone de un archivo</a:t>
            </a:r>
            <a:r>
              <a:rPr lang="es-ES" sz="2800" b="1" dirty="0">
                <a:ln/>
                <a:solidFill>
                  <a:schemeClr val="accent4"/>
                </a:solidFill>
              </a:rPr>
              <a:t> de texto “notas.txt” con nota de la pc1, </a:t>
            </a:r>
            <a:r>
              <a:rPr lang="es-ES" sz="2800" b="1" dirty="0" err="1">
                <a:ln/>
                <a:solidFill>
                  <a:schemeClr val="accent4"/>
                </a:solidFill>
              </a:rPr>
              <a:t>mostrr</a:t>
            </a:r>
            <a:r>
              <a:rPr lang="es-ES" sz="2800" b="1" dirty="0">
                <a:ln/>
                <a:solidFill>
                  <a:schemeClr val="accent4"/>
                </a:solidFill>
              </a:rPr>
              <a:t> su comportamiento  en forma grafica</a:t>
            </a:r>
          </a:p>
          <a:p>
            <a:pPr algn="ctr"/>
            <a:r>
              <a:rPr lang="es-ES" sz="2800" b="1" dirty="0">
                <a:ln/>
                <a:solidFill>
                  <a:schemeClr val="accent4"/>
                </a:solidFill>
              </a:rPr>
              <a:t> 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31C91C-9C0C-4CC1-80DF-40087D4A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4675" y="1440153"/>
            <a:ext cx="1736252" cy="19376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2DCEBC-6A75-436C-A6AB-6E4C477A9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54" y="1592692"/>
            <a:ext cx="2010014" cy="20756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A7B2C8C-39FE-46C7-AFD3-AF40214E7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5852" y="4370778"/>
            <a:ext cx="1676400" cy="1638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E877CE7-06F3-411D-989D-2808B0FC3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2493" y="4052172"/>
            <a:ext cx="2361066" cy="23925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A5F2CC3B-74D5-44F0-A15B-0732D4CF185C}"/>
              </a:ext>
            </a:extLst>
          </p:cNvPr>
          <p:cNvCxnSpPr/>
          <p:nvPr/>
        </p:nvCxnSpPr>
        <p:spPr>
          <a:xfrm rot="10800000">
            <a:off x="2415451" y="3879079"/>
            <a:ext cx="2727001" cy="215483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FC6B4D70-161C-4935-AE22-86F9EDC3B0B9}"/>
              </a:ext>
            </a:extLst>
          </p:cNvPr>
          <p:cNvCxnSpPr>
            <a:cxnSpLocks/>
          </p:cNvCxnSpPr>
          <p:nvPr/>
        </p:nvCxnSpPr>
        <p:spPr>
          <a:xfrm flipV="1">
            <a:off x="6214054" y="3935128"/>
            <a:ext cx="2635679" cy="25096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98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44A638-ADD3-4851-BE3C-E4858984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2501" y="374385"/>
            <a:ext cx="6385130" cy="61092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ACDA08-A44C-4AC2-80BE-696CCE0DA32B}"/>
              </a:ext>
            </a:extLst>
          </p:cNvPr>
          <p:cNvSpPr txBox="1"/>
          <p:nvPr/>
        </p:nvSpPr>
        <p:spPr>
          <a:xfrm>
            <a:off x="764458" y="1727707"/>
            <a:ext cx="6189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dirty="0" err="1">
                <a:solidFill>
                  <a:schemeClr val="bg1"/>
                </a:solidFill>
              </a:rPr>
              <a:t>skiprows</a:t>
            </a:r>
            <a:r>
              <a:rPr lang="es-PE" sz="1800" dirty="0">
                <a:solidFill>
                  <a:schemeClr val="bg1"/>
                </a:solidFill>
              </a:rPr>
              <a:t>=1</a:t>
            </a:r>
            <a:endParaRPr lang="es-PE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047208-2ABC-48D5-9362-8B82B5F495D7}"/>
              </a:ext>
            </a:extLst>
          </p:cNvPr>
          <p:cNvSpPr txBox="1"/>
          <p:nvPr/>
        </p:nvSpPr>
        <p:spPr>
          <a:xfrm>
            <a:off x="7453493" y="1358375"/>
            <a:ext cx="2322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800" b="1" dirty="0" err="1"/>
              <a:t>usecols</a:t>
            </a:r>
            <a:r>
              <a:rPr lang="es-PE" sz="1800" b="1" dirty="0"/>
              <a:t>=[0,1]</a:t>
            </a:r>
            <a:r>
              <a:rPr lang="es-PE" sz="1800" dirty="0">
                <a:solidFill>
                  <a:schemeClr val="bg1"/>
                </a:solidFill>
              </a:rPr>
              <a:t>],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9476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9837DA-913B-4E33-B5B9-137FC807E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4" y="375103"/>
            <a:ext cx="9429051" cy="66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1954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DEB030BA-CEE6-42A4-B7FE-945611C0D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33806"/>
              </p:ext>
            </p:extLst>
          </p:nvPr>
        </p:nvGraphicFramePr>
        <p:xfrm>
          <a:off x="2281805" y="1231654"/>
          <a:ext cx="6291743" cy="230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21">
                  <a:extLst>
                    <a:ext uri="{9D8B030D-6E8A-4147-A177-3AD203B41FA5}">
                      <a16:colId xmlns:a16="http://schemas.microsoft.com/office/drawing/2014/main" val="1200153979"/>
                    </a:ext>
                  </a:extLst>
                </a:gridCol>
                <a:gridCol w="755626">
                  <a:extLst>
                    <a:ext uri="{9D8B030D-6E8A-4147-A177-3AD203B41FA5}">
                      <a16:colId xmlns:a16="http://schemas.microsoft.com/office/drawing/2014/main" val="658721450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704564286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53741199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876579750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1465411879"/>
                    </a:ext>
                  </a:extLst>
                </a:gridCol>
              </a:tblGrid>
              <a:tr h="695744">
                <a:tc>
                  <a:txBody>
                    <a:bodyPr/>
                    <a:lstStyle/>
                    <a:p>
                      <a:r>
                        <a:rPr lang="es-ES" dirty="0" err="1"/>
                        <a:t>vehiculos</a:t>
                      </a:r>
                      <a:r>
                        <a:rPr lang="es-ES" dirty="0"/>
                        <a:t>/ciudades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 Ica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Tacna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Tumbes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prom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79648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vw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37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10822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/>
                        <a:t>volvo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110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134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68524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toyota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78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115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709890"/>
                  </a:ext>
                </a:extLst>
              </a:tr>
              <a:tr h="403090">
                <a:tc>
                  <a:txBody>
                    <a:bodyPr/>
                    <a:lstStyle/>
                    <a:p>
                      <a:r>
                        <a:rPr lang="es-ES" dirty="0" err="1"/>
                        <a:t>datsun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59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106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123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869739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7DCD03AA-A452-4314-B0FA-4AEC84E2DD9E}"/>
              </a:ext>
            </a:extLst>
          </p:cNvPr>
          <p:cNvSpPr/>
          <p:nvPr/>
        </p:nvSpPr>
        <p:spPr>
          <a:xfrm>
            <a:off x="343766" y="229735"/>
            <a:ext cx="11504467" cy="704808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Considere los siguientes datos</a:t>
            </a: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</a:t>
            </a: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1.- diseñar una </a:t>
            </a:r>
            <a:r>
              <a:rPr lang="es-ES" sz="3200" b="1" spc="50" dirty="0">
                <a:ln w="0"/>
                <a:solidFill>
                  <a:srgbClr val="7030A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</a:t>
            </a:r>
            <a:r>
              <a:rPr lang="es-ES" sz="3200" b="1" spc="50" dirty="0">
                <a:ln w="0"/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atriz[][]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para almacenar los vehículos, </a:t>
            </a:r>
            <a:r>
              <a:rPr lang="es-E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seconsidera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una tasa de </a:t>
            </a:r>
            <a:r>
              <a:rPr lang="es-ES" sz="2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evnta</a:t>
            </a:r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del 10% . Se pide: diseñar un modelo dinámico que permita:</a:t>
            </a:r>
          </a:p>
          <a:p>
            <a:r>
              <a:rPr lang="es-E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2.- mostrar promedio de ventas por ciudad</a:t>
            </a:r>
          </a:p>
          <a:p>
            <a:r>
              <a:rPr lang="es-ES" sz="2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3.- mostrar promedio  de ventas por marca </a:t>
            </a:r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  <a:p>
            <a:pPr algn="ctr"/>
            <a:endParaRPr lang="es-ES" sz="28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2117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92660D8-60D2-4B43-B441-7E3B51641B10}"/>
              </a:ext>
            </a:extLst>
          </p:cNvPr>
          <p:cNvSpPr/>
          <p:nvPr/>
        </p:nvSpPr>
        <p:spPr>
          <a:xfrm>
            <a:off x="154530" y="37237"/>
            <a:ext cx="11741905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endParaRPr lang="es-ES" sz="2400" b="1" cap="none" spc="0" dirty="0">
              <a:ln/>
              <a:solidFill>
                <a:schemeClr val="bg1">
                  <a:lumMod val="95000"/>
                </a:schemeClr>
              </a:solidFill>
              <a:effectLst/>
            </a:endParaRPr>
          </a:p>
          <a:p>
            <a:r>
              <a:rPr lang="es-ES" sz="2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Aplicacion</a:t>
            </a:r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.- </a:t>
            </a:r>
          </a:p>
          <a:p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se </a:t>
            </a:r>
            <a:r>
              <a:rPr lang="es-ES" sz="28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tine</a:t>
            </a:r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 un archivo </a:t>
            </a:r>
            <a:r>
              <a:rPr lang="es-ES" sz="2800" b="1" cap="none" spc="0" dirty="0">
                <a:ln/>
                <a:solidFill>
                  <a:schemeClr val="accent4"/>
                </a:solidFill>
                <a:effectLst/>
              </a:rPr>
              <a:t>autos.txt </a:t>
            </a:r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con </a:t>
            </a:r>
            <a:r>
              <a:rPr lang="es-ES" sz="28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ifnrmacion</a:t>
            </a:r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 de ventas diarias de una marca  de </a:t>
            </a:r>
            <a:r>
              <a:rPr lang="es-ES" sz="28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vehiculo</a:t>
            </a:r>
            <a:r>
              <a:rPr lang="es-ES" sz="28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es-ES" sz="28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toyota,</a:t>
            </a:r>
            <a:r>
              <a:rPr lang="es-ES" sz="2800" b="1" dirty="0" err="1">
                <a:ln/>
                <a:solidFill>
                  <a:schemeClr val="bg1">
                    <a:lumMod val="95000"/>
                  </a:schemeClr>
                </a:solidFill>
              </a:rPr>
              <a:t>Dieñar</a:t>
            </a:r>
            <a:r>
              <a:rPr lang="es-ES" sz="2800" b="1" dirty="0">
                <a:ln/>
                <a:solidFill>
                  <a:schemeClr val="bg1">
                    <a:lumMod val="95000"/>
                  </a:schemeClr>
                </a:solidFill>
              </a:rPr>
              <a:t> un </a:t>
            </a:r>
            <a:r>
              <a:rPr lang="es-ES" sz="2800" b="1" dirty="0" err="1">
                <a:ln/>
                <a:solidFill>
                  <a:schemeClr val="bg1">
                    <a:lumMod val="95000"/>
                  </a:schemeClr>
                </a:solidFill>
              </a:rPr>
              <a:t>diagrana</a:t>
            </a:r>
            <a:r>
              <a:rPr lang="es-ES" sz="2800" b="1" dirty="0">
                <a:ln/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s-ES" sz="2800" b="1" dirty="0" err="1">
                <a:ln/>
                <a:solidFill>
                  <a:schemeClr val="bg1">
                    <a:lumMod val="95000"/>
                  </a:schemeClr>
                </a:solidFill>
              </a:rPr>
              <a:t>forrester</a:t>
            </a:r>
            <a:r>
              <a:rPr lang="es-ES" sz="2800" b="1" dirty="0">
                <a:ln/>
                <a:solidFill>
                  <a:schemeClr val="bg1">
                    <a:lumMod val="95000"/>
                  </a:schemeClr>
                </a:solidFill>
              </a:rPr>
              <a:t>  para conocer el comportamiento de ventas des pues de 6</a:t>
            </a:r>
            <a:r>
              <a:rPr lang="es-ES" sz="2800" b="1" dirty="0">
                <a:ln/>
                <a:solidFill>
                  <a:schemeClr val="accent4"/>
                </a:solidFill>
              </a:rPr>
              <a:t> </a:t>
            </a:r>
            <a:r>
              <a:rPr lang="es-ES" sz="2800" b="1" dirty="0" err="1">
                <a:ln/>
                <a:solidFill>
                  <a:schemeClr val="accent4"/>
                </a:solidFill>
              </a:rPr>
              <a:t>dias</a:t>
            </a:r>
            <a:endParaRPr lang="es-ES" sz="28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224CAB8-FD6A-4AE7-9420-0E36C5E90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499" y="2424838"/>
            <a:ext cx="2514600" cy="40576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06BC8C-6C9A-451A-8F1B-535B30832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085" y="2953154"/>
            <a:ext cx="1734197" cy="1990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80558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AEA2B8-91B2-4BB1-B8CA-58866E47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474" y="117128"/>
            <a:ext cx="7631725" cy="605276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5AF45BC-00B4-4AB8-946B-0A3F4C89BE17}"/>
              </a:ext>
            </a:extLst>
          </p:cNvPr>
          <p:cNvSpPr/>
          <p:nvPr/>
        </p:nvSpPr>
        <p:spPr>
          <a:xfrm>
            <a:off x="1105341" y="6259277"/>
            <a:ext cx="763172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40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El sistema ventas es muy inestable</a:t>
            </a:r>
          </a:p>
        </p:txBody>
      </p:sp>
    </p:spTree>
    <p:extLst>
      <p:ext uri="{BB962C8B-B14F-4D97-AF65-F5344CB8AC3E}">
        <p14:creationId xmlns:p14="http://schemas.microsoft.com/office/powerpoint/2010/main" val="2958100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01FC0B-27CA-45AE-9BC8-D19D72843455}"/>
              </a:ext>
            </a:extLst>
          </p:cNvPr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D8B2A36-B643-44EC-A038-04C2E84FA7AC}"/>
              </a:ext>
            </a:extLst>
          </p:cNvPr>
          <p:cNvSpPr/>
          <p:nvPr/>
        </p:nvSpPr>
        <p:spPr>
          <a:xfrm>
            <a:off x="4661846" y="131055"/>
            <a:ext cx="623906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ES" sz="2400" b="1" cap="none" spc="0" dirty="0">
                <a:ln/>
                <a:solidFill>
                  <a:schemeClr val="accent4"/>
                </a:solidFill>
                <a:effectLst/>
              </a:rPr>
              <a:t>                         Iniciar en                2 columnas</a:t>
            </a:r>
          </a:p>
          <a:p>
            <a:r>
              <a:rPr lang="es-ES" sz="2400" b="1" cap="none" spc="0" dirty="0">
                <a:ln/>
                <a:solidFill>
                  <a:schemeClr val="accent4"/>
                </a:solidFill>
                <a:effectLst/>
              </a:rPr>
              <a:t>                             línea 1</a:t>
            </a:r>
          </a:p>
          <a:p>
            <a:r>
              <a:rPr lang="es-ES" sz="2400" b="1" dirty="0">
                <a:ln/>
                <a:solidFill>
                  <a:schemeClr val="accent4"/>
                </a:solidFill>
              </a:rPr>
              <a:t>Archivo</a:t>
            </a:r>
            <a:endParaRPr lang="es-ES" sz="2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FDD11BF-8191-4D37-83CB-17F72F68D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03" y="1473588"/>
            <a:ext cx="8496300" cy="4363793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6C31003-ABF7-40B1-A405-643ED2DF7118}"/>
              </a:ext>
            </a:extLst>
          </p:cNvPr>
          <p:cNvCxnSpPr>
            <a:cxnSpLocks/>
          </p:cNvCxnSpPr>
          <p:nvPr/>
        </p:nvCxnSpPr>
        <p:spPr>
          <a:xfrm flipV="1">
            <a:off x="4451927" y="1189684"/>
            <a:ext cx="493699" cy="229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B2599B5-3BE8-4BCE-8B85-94DDA60A5AD8}"/>
              </a:ext>
            </a:extLst>
          </p:cNvPr>
          <p:cNvCxnSpPr>
            <a:cxnSpLocks/>
          </p:cNvCxnSpPr>
          <p:nvPr/>
        </p:nvCxnSpPr>
        <p:spPr>
          <a:xfrm flipV="1">
            <a:off x="6234545" y="675567"/>
            <a:ext cx="726694" cy="280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9658B08-C908-497D-9013-2822E46B3CD7}"/>
              </a:ext>
            </a:extLst>
          </p:cNvPr>
          <p:cNvCxnSpPr>
            <a:cxnSpLocks/>
          </p:cNvCxnSpPr>
          <p:nvPr/>
        </p:nvCxnSpPr>
        <p:spPr>
          <a:xfrm flipV="1">
            <a:off x="7583055" y="407640"/>
            <a:ext cx="1245125" cy="291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427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4750CB-EC0A-4AF4-9D49-10179DEBB8C4}"/>
              </a:ext>
            </a:extLst>
          </p:cNvPr>
          <p:cNvSpPr txBox="1"/>
          <p:nvPr/>
        </p:nvSpPr>
        <p:spPr>
          <a:xfrm>
            <a:off x="415636" y="2018575"/>
            <a:ext cx="11573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#autos-masV.py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import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 as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np</a:t>
            </a:r>
            <a:endParaRPr lang="es-PE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import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</a:t>
            </a:r>
            <a:endParaRPr lang="es-PE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np.loadtxt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('autos.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txt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',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skiprows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=1,usecols=[0,1],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unpack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=True)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("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=",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,"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=",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plt.plot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dias,toyota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plt.show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4256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58B7CE-63AF-4CDC-A8C6-520A90A76A17}"/>
              </a:ext>
            </a:extLst>
          </p:cNvPr>
          <p:cNvSpPr txBox="1"/>
          <p:nvPr/>
        </p:nvSpPr>
        <p:spPr>
          <a:xfrm>
            <a:off x="3064079" y="1626301"/>
            <a:ext cx="61281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 err="1"/>
              <a:t>mport</a:t>
            </a:r>
            <a:r>
              <a:rPr lang="es-PE" dirty="0"/>
              <a:t> </a:t>
            </a:r>
            <a:r>
              <a:rPr lang="es-PE" dirty="0" err="1"/>
              <a:t>matplotlib.pyplot</a:t>
            </a:r>
            <a:r>
              <a:rPr lang="es-PE" dirty="0"/>
              <a:t> as </a:t>
            </a:r>
            <a:r>
              <a:rPr lang="es-PE" dirty="0" err="1"/>
              <a:t>plt</a:t>
            </a:r>
            <a:endParaRPr lang="es-PE" dirty="0"/>
          </a:p>
          <a:p>
            <a:r>
              <a:rPr lang="es-PE" dirty="0" err="1"/>
              <a:t>import</a:t>
            </a:r>
            <a:r>
              <a:rPr lang="es-PE" dirty="0"/>
              <a:t> pandas as </a:t>
            </a:r>
            <a:r>
              <a:rPr lang="es-PE" dirty="0" err="1"/>
              <a:t>pd</a:t>
            </a:r>
            <a:endParaRPr lang="es-PE" dirty="0"/>
          </a:p>
          <a:p>
            <a:endParaRPr lang="es-PE" dirty="0"/>
          </a:p>
          <a:p>
            <a:r>
              <a:rPr lang="es-PE" dirty="0"/>
              <a:t>data = </a:t>
            </a:r>
            <a:r>
              <a:rPr lang="es-PE" dirty="0" err="1"/>
              <a:t>pd.read_csv</a:t>
            </a:r>
            <a:r>
              <a:rPr lang="es-PE" dirty="0"/>
              <a:t>("Student.csv")</a:t>
            </a:r>
          </a:p>
          <a:p>
            <a:r>
              <a:rPr lang="es-PE" dirty="0" err="1"/>
              <a:t>display</a:t>
            </a:r>
            <a:r>
              <a:rPr lang="es-PE" dirty="0"/>
              <a:t>(data)</a:t>
            </a:r>
          </a:p>
          <a:p>
            <a:r>
              <a:rPr lang="es-PE" dirty="0" err="1"/>
              <a:t>st_name</a:t>
            </a:r>
            <a:r>
              <a:rPr lang="es-PE" dirty="0"/>
              <a:t> = data["</a:t>
            </a:r>
            <a:r>
              <a:rPr lang="es-PE" dirty="0" err="1"/>
              <a:t>ST_Name</a:t>
            </a:r>
            <a:r>
              <a:rPr lang="es-PE" dirty="0"/>
              <a:t>"]</a:t>
            </a:r>
          </a:p>
          <a:p>
            <a:r>
              <a:rPr lang="es-PE" dirty="0" err="1"/>
              <a:t>marks</a:t>
            </a:r>
            <a:r>
              <a:rPr lang="es-PE" dirty="0"/>
              <a:t> = data["Marks"]</a:t>
            </a:r>
          </a:p>
          <a:p>
            <a:r>
              <a:rPr lang="es-PE" dirty="0"/>
              <a:t>x = </a:t>
            </a:r>
            <a:r>
              <a:rPr lang="es-PE" dirty="0" err="1"/>
              <a:t>list</a:t>
            </a:r>
            <a:r>
              <a:rPr lang="es-PE" dirty="0"/>
              <a:t>(</a:t>
            </a:r>
            <a:r>
              <a:rPr lang="es-PE" dirty="0" err="1"/>
              <a:t>st_name</a:t>
            </a:r>
            <a:r>
              <a:rPr lang="es-PE" dirty="0"/>
              <a:t>)</a:t>
            </a:r>
          </a:p>
          <a:p>
            <a:r>
              <a:rPr lang="es-PE" dirty="0"/>
              <a:t>y = </a:t>
            </a:r>
            <a:r>
              <a:rPr lang="es-PE" dirty="0" err="1"/>
              <a:t>list</a:t>
            </a:r>
            <a:r>
              <a:rPr lang="es-PE" dirty="0"/>
              <a:t>(</a:t>
            </a:r>
            <a:r>
              <a:rPr lang="es-PE" dirty="0" err="1"/>
              <a:t>marks</a:t>
            </a:r>
            <a:r>
              <a:rPr lang="es-PE" dirty="0"/>
              <a:t>)</a:t>
            </a:r>
          </a:p>
          <a:p>
            <a:r>
              <a:rPr lang="es-PE" dirty="0" err="1"/>
              <a:t>plt.bar</a:t>
            </a:r>
            <a:r>
              <a:rPr lang="es-PE" dirty="0"/>
              <a:t>(x, y, color="g", </a:t>
            </a:r>
            <a:r>
              <a:rPr lang="es-PE" dirty="0" err="1"/>
              <a:t>width</a:t>
            </a:r>
            <a:r>
              <a:rPr lang="es-PE" dirty="0"/>
              <a:t>=0.5, </a:t>
            </a:r>
            <a:r>
              <a:rPr lang="es-PE" dirty="0" err="1"/>
              <a:t>label</a:t>
            </a:r>
            <a:r>
              <a:rPr lang="es-PE" dirty="0"/>
              <a:t>="Marks")</a:t>
            </a:r>
          </a:p>
          <a:p>
            <a:r>
              <a:rPr lang="es-PE" dirty="0" err="1"/>
              <a:t>plt.xlabel</a:t>
            </a:r>
            <a:r>
              <a:rPr lang="es-PE" dirty="0"/>
              <a:t>("</a:t>
            </a:r>
            <a:r>
              <a:rPr lang="es-PE" dirty="0" err="1"/>
              <a:t>Names</a:t>
            </a:r>
            <a:r>
              <a:rPr lang="es-PE" dirty="0"/>
              <a:t>")</a:t>
            </a:r>
          </a:p>
          <a:p>
            <a:r>
              <a:rPr lang="es-PE" dirty="0" err="1"/>
              <a:t>plt.ylabel</a:t>
            </a:r>
            <a:r>
              <a:rPr lang="es-PE" dirty="0"/>
              <a:t>("Marks")</a:t>
            </a:r>
          </a:p>
          <a:p>
            <a:r>
              <a:rPr lang="es-PE" dirty="0" err="1"/>
              <a:t>plt.title</a:t>
            </a:r>
            <a:r>
              <a:rPr lang="es-PE" dirty="0"/>
              <a:t>("Marks </a:t>
            </a:r>
            <a:r>
              <a:rPr lang="es-PE" dirty="0" err="1"/>
              <a:t>of</a:t>
            </a:r>
            <a:r>
              <a:rPr lang="es-PE" dirty="0"/>
              <a:t> </a:t>
            </a:r>
            <a:r>
              <a:rPr lang="es-PE" dirty="0" err="1"/>
              <a:t>different</a:t>
            </a:r>
            <a:r>
              <a:rPr lang="es-PE" dirty="0"/>
              <a:t> </a:t>
            </a:r>
            <a:r>
              <a:rPr lang="es-PE" dirty="0" err="1"/>
              <a:t>students</a:t>
            </a:r>
            <a:r>
              <a:rPr lang="es-PE" dirty="0"/>
              <a:t>")</a:t>
            </a:r>
          </a:p>
          <a:p>
            <a:r>
              <a:rPr lang="es-PE" dirty="0" err="1"/>
              <a:t>plt.legend</a:t>
            </a:r>
            <a:r>
              <a:rPr lang="es-P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9456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065FA5-98E2-4CC1-8CC6-5A556DD3BB68}"/>
              </a:ext>
            </a:extLst>
          </p:cNvPr>
          <p:cNvSpPr txBox="1"/>
          <p:nvPr/>
        </p:nvSpPr>
        <p:spPr>
          <a:xfrm>
            <a:off x="373626" y="1121391"/>
            <a:ext cx="119855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200" dirty="0"/>
              <a:t> </a:t>
            </a:r>
          </a:p>
          <a:p>
            <a:r>
              <a:rPr lang="es-PE" sz="3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0DAEEE-643C-4794-AD18-FB4198C71F24}"/>
              </a:ext>
            </a:extLst>
          </p:cNvPr>
          <p:cNvSpPr txBox="1"/>
          <p:nvPr/>
        </p:nvSpPr>
        <p:spPr>
          <a:xfrm>
            <a:off x="2844364" y="5876538"/>
            <a:ext cx="61826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3"/>
              </a:rPr>
              <a:t>https://www.youtube.com/watch?v=1qGQ3FTfAFw</a:t>
            </a:r>
            <a:endParaRPr lang="es-PE" dirty="0"/>
          </a:p>
          <a:p>
            <a:endParaRPr lang="es-PE" dirty="0"/>
          </a:p>
          <a:p>
            <a:r>
              <a:rPr lang="es-PE" dirty="0"/>
              <a:t>https://www.youtube.com/watch?v=JHwKAgCZtg0</a:t>
            </a:r>
          </a:p>
        </p:txBody>
      </p:sp>
    </p:spTree>
    <p:extLst>
      <p:ext uri="{BB962C8B-B14F-4D97-AF65-F5344CB8AC3E}">
        <p14:creationId xmlns:p14="http://schemas.microsoft.com/office/powerpoint/2010/main" val="81950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2126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53BD02B-7CEB-4A08-A9B7-90787920B4EB}"/>
              </a:ext>
            </a:extLst>
          </p:cNvPr>
          <p:cNvSpPr/>
          <p:nvPr/>
        </p:nvSpPr>
        <p:spPr>
          <a:xfrm>
            <a:off x="286327" y="2677725"/>
            <a:ext cx="11757891" cy="430887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Exportar datos de Stella a   Excel</a:t>
            </a:r>
          </a:p>
          <a:p>
            <a:pPr algn="ctr"/>
            <a:r>
              <a:rPr lang="es-ES" sz="5400" b="1" dirty="0">
                <a:ln/>
                <a:solidFill>
                  <a:schemeClr val="accent4"/>
                </a:solidFill>
              </a:rPr>
              <a:t>Y </a:t>
            </a:r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abrir archivo para graficar(</a:t>
            </a:r>
            <a:r>
              <a:rPr lang="es-ES" sz="5400" b="1" cap="none" spc="0" dirty="0" err="1">
                <a:ln/>
                <a:solidFill>
                  <a:schemeClr val="accent4"/>
                </a:solidFill>
                <a:effectLst/>
              </a:rPr>
              <a:t>evolucion</a:t>
            </a:r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)</a:t>
            </a:r>
          </a:p>
          <a:p>
            <a:pPr algn="ctr"/>
            <a:endParaRPr lang="es-ES" sz="2800" b="1" dirty="0">
              <a:ln/>
            </a:endParaRPr>
          </a:p>
          <a:p>
            <a:r>
              <a:rPr lang="es-ES" sz="2800" b="1" dirty="0">
                <a:ln/>
              </a:rPr>
              <a:t>En este tema, se integra herramientas, tales como </a:t>
            </a:r>
            <a:r>
              <a:rPr lang="es-ES" sz="2800" b="1" dirty="0" err="1">
                <a:ln/>
              </a:rPr>
              <a:t>stella</a:t>
            </a:r>
            <a:r>
              <a:rPr lang="es-ES" sz="2800" b="1" dirty="0">
                <a:ln/>
              </a:rPr>
              <a:t>, Excel, Python , librerías, </a:t>
            </a:r>
            <a:r>
              <a:rPr lang="es-ES" sz="2800" b="1" dirty="0" err="1">
                <a:ln/>
              </a:rPr>
              <a:t>matplotlib,panda</a:t>
            </a:r>
            <a:r>
              <a:rPr lang="es-ES" sz="2800" b="1" dirty="0">
                <a:ln/>
              </a:rPr>
              <a:t>, </a:t>
            </a:r>
            <a:r>
              <a:rPr lang="es-ES" sz="2800" b="1" dirty="0" err="1">
                <a:ln/>
              </a:rPr>
              <a:t>numpy</a:t>
            </a:r>
            <a:r>
              <a:rPr lang="es-ES" sz="2800" b="1" dirty="0">
                <a:ln/>
              </a:rPr>
              <a:t> etc. Para poder obtener una buena precisión  del comportamiento del sistema</a:t>
            </a:r>
          </a:p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02C4D4-F585-4403-BA37-F9716F410AFC}"/>
              </a:ext>
            </a:extLst>
          </p:cNvPr>
          <p:cNvSpPr/>
          <p:nvPr/>
        </p:nvSpPr>
        <p:spPr>
          <a:xfrm>
            <a:off x="147170" y="185019"/>
            <a:ext cx="9791784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9600" b="1" cap="none" spc="0" dirty="0">
                <a:ln/>
                <a:solidFill>
                  <a:schemeClr val="bg1"/>
                </a:solidFill>
                <a:effectLst/>
              </a:rPr>
              <a:t>I</a:t>
            </a:r>
            <a:r>
              <a:rPr lang="es-ES" sz="8000" b="1" cap="none" spc="0" dirty="0">
                <a:ln/>
                <a:solidFill>
                  <a:schemeClr val="bg1"/>
                </a:solidFill>
                <a:effectLst/>
              </a:rPr>
              <a:t>ntegración de  las Tics</a:t>
            </a:r>
          </a:p>
          <a:p>
            <a:pPr algn="ctr"/>
            <a:endParaRPr lang="es-E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66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683568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 sz="24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D8FDB1A-66A0-4367-B360-FFA1E7D0E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351" y="4525808"/>
            <a:ext cx="2478280" cy="21457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0020A3C-6160-42EA-B92C-6259AD91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870" y="4871312"/>
            <a:ext cx="2326646" cy="161003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F77468D-5379-4D4A-A2AE-133954A8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598" y="4110863"/>
            <a:ext cx="2184689" cy="203002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5D184CF-C186-4D8F-AAF2-44679F6A0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5920" y="717116"/>
            <a:ext cx="4981357" cy="312250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5D55E86-21D8-4887-B26C-21072C17285E}"/>
              </a:ext>
            </a:extLst>
          </p:cNvPr>
          <p:cNvSpPr/>
          <p:nvPr/>
        </p:nvSpPr>
        <p:spPr>
          <a:xfrm>
            <a:off x="273779" y="-66188"/>
            <a:ext cx="28249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1.- Modelo </a:t>
            </a:r>
            <a:r>
              <a:rPr lang="es-ES" sz="2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dinamico</a:t>
            </a:r>
            <a:endParaRPr lang="es-ES" sz="2400" b="1" cap="none" spc="0" dirty="0">
              <a:ln/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30EBBC5C-9438-4F66-AE1F-897F4BC085C8}"/>
              </a:ext>
            </a:extLst>
          </p:cNvPr>
          <p:cNvSpPr/>
          <p:nvPr/>
        </p:nvSpPr>
        <p:spPr>
          <a:xfrm>
            <a:off x="2880715" y="4111006"/>
            <a:ext cx="27928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2.- Archivo en </a:t>
            </a:r>
            <a:r>
              <a:rPr lang="es-ES" sz="2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excel</a:t>
            </a:r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 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D25C15D-B7FF-4F38-968D-E1D28036829B}"/>
              </a:ext>
            </a:extLst>
          </p:cNvPr>
          <p:cNvSpPr/>
          <p:nvPr/>
        </p:nvSpPr>
        <p:spPr>
          <a:xfrm>
            <a:off x="6625688" y="4124634"/>
            <a:ext cx="14989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3.- </a:t>
            </a:r>
            <a:r>
              <a:rPr lang="es-ES" sz="2400" b="1" cap="none" spc="0" dirty="0" err="1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python</a:t>
            </a:r>
            <a:endParaRPr lang="es-ES" sz="2400" b="1" cap="none" spc="0" dirty="0">
              <a:ln/>
              <a:solidFill>
                <a:schemeClr val="bg1">
                  <a:lumMod val="95000"/>
                </a:schemeClr>
              </a:solidFill>
              <a:effectLst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5DB5F89-2CF3-4383-BD7B-64425C615DD8}"/>
              </a:ext>
            </a:extLst>
          </p:cNvPr>
          <p:cNvSpPr/>
          <p:nvPr/>
        </p:nvSpPr>
        <p:spPr>
          <a:xfrm>
            <a:off x="7988895" y="261761"/>
            <a:ext cx="33469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5.- Evolución del Sistema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9AB2580-A407-4A16-841F-68E2C15B714D}"/>
              </a:ext>
            </a:extLst>
          </p:cNvPr>
          <p:cNvSpPr/>
          <p:nvPr/>
        </p:nvSpPr>
        <p:spPr>
          <a:xfrm>
            <a:off x="8869948" y="4064143"/>
            <a:ext cx="65434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solidFill>
                  <a:schemeClr val="bg1">
                    <a:lumMod val="95000"/>
                  </a:schemeClr>
                </a:solidFill>
                <a:effectLst/>
              </a:rPr>
              <a:t>4.- 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2709D68-F7B0-4878-89B6-51D937E9D1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731" y="384965"/>
            <a:ext cx="3891969" cy="3219663"/>
          </a:xfrm>
          <a:prstGeom prst="rect">
            <a:avLst/>
          </a:prstGeom>
        </p:spPr>
      </p:pic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E8A08715-EAE6-4D4D-91CC-443CFC8A1091}"/>
              </a:ext>
            </a:extLst>
          </p:cNvPr>
          <p:cNvCxnSpPr/>
          <p:nvPr/>
        </p:nvCxnSpPr>
        <p:spPr>
          <a:xfrm flipV="1">
            <a:off x="4100945" y="1736436"/>
            <a:ext cx="1256146" cy="886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1156987-FCE2-433B-A3C7-53EFF1A8B1E2}"/>
              </a:ext>
            </a:extLst>
          </p:cNvPr>
          <p:cNvSpPr/>
          <p:nvPr/>
        </p:nvSpPr>
        <p:spPr>
          <a:xfrm>
            <a:off x="5191978" y="1534219"/>
            <a:ext cx="1479892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2400" b="1" cap="none" spc="0" dirty="0">
                <a:ln/>
                <a:effectLst/>
              </a:rPr>
              <a:t> datos</a:t>
            </a:r>
          </a:p>
          <a:p>
            <a:pPr algn="ctr"/>
            <a:r>
              <a:rPr lang="es-ES" sz="2400" b="1" dirty="0">
                <a:ln/>
              </a:rPr>
              <a:t>simulados</a:t>
            </a:r>
            <a:endParaRPr lang="es-ES" sz="2400" b="1" cap="none" spc="0" dirty="0">
              <a:ln/>
              <a:effectLst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869D0AC0-4425-484D-AF8A-DF90357C0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826" y="4978826"/>
            <a:ext cx="2433905" cy="1916586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64031CE8-D4AB-407A-9F8D-5F5333BDB7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707" y="3368331"/>
            <a:ext cx="225332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10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07CA965-83C6-4EA9-8619-CE1B450FA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332" y="414816"/>
            <a:ext cx="3246870" cy="27245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8C7DF38-1F37-4DF6-9524-8988250DC38F}"/>
              </a:ext>
            </a:extLst>
          </p:cNvPr>
          <p:cNvSpPr txBox="1"/>
          <p:nvPr/>
        </p:nvSpPr>
        <p:spPr>
          <a:xfrm>
            <a:off x="143163" y="37237"/>
            <a:ext cx="1186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n/>
                <a:solidFill>
                  <a:schemeClr val="bg1"/>
                </a:solidFill>
              </a:rPr>
              <a:t>1.-  Crear en un archivo en Excel: “datos.xls”      2.-   en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stella</a:t>
            </a:r>
            <a:r>
              <a:rPr lang="es-ES" sz="2400" b="1" dirty="0">
                <a:ln/>
                <a:solidFill>
                  <a:schemeClr val="bg1"/>
                </a:solidFill>
              </a:rPr>
              <a:t>, use opción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Edit</a:t>
            </a:r>
            <a:r>
              <a:rPr lang="es-ES" sz="2400" b="1" dirty="0">
                <a:ln/>
                <a:solidFill>
                  <a:schemeClr val="bg1"/>
                </a:solidFill>
              </a:rPr>
              <a:t>– Exportar   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3C34842-9A88-446C-B953-5A981DB8A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31" y="3509125"/>
            <a:ext cx="4294997" cy="29340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FE26546-0B3D-42CD-B210-0A4B4619E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86" y="414815"/>
            <a:ext cx="2478280" cy="214573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FE79075-F5C2-4BBA-A72F-37F545357FF4}"/>
              </a:ext>
            </a:extLst>
          </p:cNvPr>
          <p:cNvSpPr txBox="1"/>
          <p:nvPr/>
        </p:nvSpPr>
        <p:spPr>
          <a:xfrm>
            <a:off x="143163" y="3013281"/>
            <a:ext cx="11864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n/>
                <a:solidFill>
                  <a:schemeClr val="bg1"/>
                </a:solidFill>
              </a:rPr>
              <a:t>3.-  use opción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Browse</a:t>
            </a:r>
            <a:r>
              <a:rPr lang="es-ES" sz="2400" b="1" dirty="0">
                <a:ln/>
                <a:solidFill>
                  <a:schemeClr val="bg1"/>
                </a:solidFill>
              </a:rPr>
              <a:t> para relacionar  Excel-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stella</a:t>
            </a:r>
            <a:r>
              <a:rPr lang="es-ES" sz="2400" b="1" dirty="0">
                <a:ln/>
                <a:solidFill>
                  <a:schemeClr val="bg1"/>
                </a:solidFill>
              </a:rPr>
              <a:t>, hacer </a:t>
            </a:r>
            <a:r>
              <a:rPr lang="es-ES" sz="2400" b="1" dirty="0" err="1">
                <a:ln/>
                <a:solidFill>
                  <a:schemeClr val="bg1"/>
                </a:solidFill>
              </a:rPr>
              <a:t>clik</a:t>
            </a:r>
            <a:endParaRPr lang="es-PE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7120965-6B7E-4CCF-BA4C-D208C3912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544" y="4053806"/>
            <a:ext cx="2981325" cy="2584039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8CA94F5-812D-4A5C-891E-2F37BEE5548D}"/>
              </a:ext>
            </a:extLst>
          </p:cNvPr>
          <p:cNvSpPr txBox="1"/>
          <p:nvPr/>
        </p:nvSpPr>
        <p:spPr>
          <a:xfrm>
            <a:off x="5748628" y="3669331"/>
            <a:ext cx="5060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n/>
                <a:solidFill>
                  <a:schemeClr val="bg1"/>
                </a:solidFill>
              </a:rPr>
              <a:t>Este archivo servirá para conocer la evolución del sistema en forma grafica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8454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CCDE4BB-E3A7-4A7A-BBA7-EFF5AFADC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4728111-D3D7-4ABE-80DC-DA0D8083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694" y="1181466"/>
            <a:ext cx="7996829" cy="4762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48702A87-D93A-4BD8-9AAB-BEB929C28970}"/>
              </a:ext>
            </a:extLst>
          </p:cNvPr>
          <p:cNvSpPr/>
          <p:nvPr/>
        </p:nvSpPr>
        <p:spPr>
          <a:xfrm>
            <a:off x="601273" y="1649672"/>
            <a:ext cx="2147483" cy="39703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s-ES" sz="1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Observación:</a:t>
            </a:r>
          </a:p>
          <a:p>
            <a:pPr algn="just"/>
            <a:endParaRPr lang="es-E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Los resultados de </a:t>
            </a:r>
          </a:p>
          <a:p>
            <a:pPr algn="just"/>
            <a:r>
              <a:rPr lang="es-ES" sz="1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pc1, tienen un comportamiento inestable(ver grafica)</a:t>
            </a:r>
          </a:p>
          <a:p>
            <a:pPr algn="just"/>
            <a:r>
              <a:rPr lang="es-E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 recomendable :</a:t>
            </a:r>
          </a:p>
          <a:p>
            <a:pPr algn="just"/>
            <a:endParaRPr lang="es-ES" sz="1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Deben ser de comportamiento:</a:t>
            </a:r>
          </a:p>
          <a:p>
            <a:pPr algn="just"/>
            <a:r>
              <a:rPr lang="es-ES" sz="1400" b="1" cap="none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  Creciente o</a:t>
            </a:r>
          </a:p>
          <a:p>
            <a:pPr algn="just"/>
            <a:r>
              <a:rPr lang="es-E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*  Estable</a:t>
            </a:r>
          </a:p>
          <a:p>
            <a:pPr algn="just"/>
            <a:endParaRPr lang="es-E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4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 docente</a:t>
            </a:r>
          </a:p>
          <a:p>
            <a:pPr algn="just"/>
            <a:endParaRPr lang="es-ES" sz="14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400" b="1" cap="none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9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75DFE2-8F1C-432E-809B-50FD3BC1E5A5}"/>
              </a:ext>
            </a:extLst>
          </p:cNvPr>
          <p:cNvSpPr txBox="1"/>
          <p:nvPr/>
        </p:nvSpPr>
        <p:spPr>
          <a:xfrm>
            <a:off x="1246909" y="3893557"/>
            <a:ext cx="115731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#autos-masV.py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import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numpy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 as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np</a:t>
            </a:r>
            <a:endParaRPr lang="es-PE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import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matplotlib.pyplot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as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</a:t>
            </a:r>
            <a:endParaRPr lang="es-PE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np.loadtxt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('autos.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txt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',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skiprows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=1,usecols=[0,1],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unpack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=True)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print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(" 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=",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,"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toyotas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 =",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plt.plot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dias,toyota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  <a:p>
            <a:r>
              <a:rPr lang="es-PE" sz="2400" dirty="0" err="1">
                <a:solidFill>
                  <a:schemeClr val="bg1">
                    <a:lumMod val="95000"/>
                  </a:schemeClr>
                </a:solidFill>
              </a:rPr>
              <a:t>plt.show</a:t>
            </a:r>
            <a:r>
              <a:rPr lang="es-PE" sz="2400" dirty="0">
                <a:solidFill>
                  <a:schemeClr val="bg1">
                    <a:lumMod val="95000"/>
                  </a:schemeClr>
                </a:solidFill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FF0B67-48C9-41D5-9D3D-370EDDAA8122}"/>
              </a:ext>
            </a:extLst>
          </p:cNvPr>
          <p:cNvSpPr txBox="1"/>
          <p:nvPr/>
        </p:nvSpPr>
        <p:spPr>
          <a:xfrm>
            <a:off x="921327" y="561784"/>
            <a:ext cx="11049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4400" dirty="0" err="1"/>
              <a:t>dias</a:t>
            </a:r>
            <a:r>
              <a:rPr lang="es-PE" sz="4400" dirty="0"/>
              <a:t>, </a:t>
            </a:r>
            <a:r>
              <a:rPr lang="es-PE" sz="4400" dirty="0" err="1"/>
              <a:t>toyota</a:t>
            </a:r>
            <a:r>
              <a:rPr lang="es-PE" sz="4400" dirty="0"/>
              <a:t>=</a:t>
            </a:r>
            <a:r>
              <a:rPr lang="es-PE" sz="4400" dirty="0" err="1"/>
              <a:t>np.loadtxt</a:t>
            </a:r>
            <a:r>
              <a:rPr lang="es-PE" sz="4400" dirty="0"/>
              <a:t>('datos.</a:t>
            </a:r>
            <a:r>
              <a:rPr lang="es-PE" sz="4400" dirty="0" err="1"/>
              <a:t>csv</a:t>
            </a:r>
            <a:r>
              <a:rPr lang="es-PE" sz="4400" dirty="0"/>
              <a:t>',</a:t>
            </a:r>
            <a:r>
              <a:rPr lang="es-PE" sz="4400" dirty="0" err="1"/>
              <a:t>skiprows</a:t>
            </a:r>
            <a:r>
              <a:rPr lang="es-PE" sz="4400" dirty="0"/>
              <a:t>=1,usecols=[0,1],</a:t>
            </a:r>
            <a:r>
              <a:rPr lang="es-PE" sz="4400" dirty="0" err="1"/>
              <a:t>unpack</a:t>
            </a:r>
            <a:r>
              <a:rPr lang="es-PE" sz="4400" dirty="0"/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508544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2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2047" cy="72210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49393D-FAEB-46F6-B1FD-6B3AF79B9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30" y="772085"/>
            <a:ext cx="5467350" cy="56769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00FB085-329D-43B6-9477-BAADD9CCB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8" y="1813054"/>
            <a:ext cx="4486275" cy="42481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5828FE8-0555-4114-AF8C-EF3E65F74177}"/>
              </a:ext>
            </a:extLst>
          </p:cNvPr>
          <p:cNvSpPr/>
          <p:nvPr/>
        </p:nvSpPr>
        <p:spPr>
          <a:xfrm>
            <a:off x="745868" y="310420"/>
            <a:ext cx="3456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s-ES" sz="5400" b="1" cap="none" spc="0" dirty="0">
                <a:ln/>
                <a:solidFill>
                  <a:schemeClr val="accent4"/>
                </a:solidFill>
                <a:effectLst/>
              </a:rPr>
              <a:t>Usar panda</a:t>
            </a:r>
          </a:p>
        </p:txBody>
      </p:sp>
    </p:spTree>
    <p:extLst>
      <p:ext uri="{BB962C8B-B14F-4D97-AF65-F5344CB8AC3E}">
        <p14:creationId xmlns:p14="http://schemas.microsoft.com/office/powerpoint/2010/main" val="154637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2047" cy="72210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979E70D-8C7C-471C-8C38-93E6ED73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731" y="1299854"/>
            <a:ext cx="52578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36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024" y="0"/>
            <a:ext cx="12242047" cy="72210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BDA59C0-E601-4FE7-9B3B-F81A6655A220}"/>
              </a:ext>
            </a:extLst>
          </p:cNvPr>
          <p:cNvSpPr txBox="1"/>
          <p:nvPr/>
        </p:nvSpPr>
        <p:spPr>
          <a:xfrm>
            <a:off x="2871133" y="1645607"/>
            <a:ext cx="61784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3600" dirty="0">
                <a:solidFill>
                  <a:schemeClr val="bg1"/>
                </a:solidFill>
              </a:rPr>
              <a:t>Cargar Archivo</a:t>
            </a:r>
          </a:p>
          <a:p>
            <a:endParaRPr lang="es-PE" sz="3600" dirty="0">
              <a:solidFill>
                <a:schemeClr val="bg1"/>
              </a:solidFill>
            </a:endParaRPr>
          </a:p>
          <a:p>
            <a:r>
              <a:rPr lang="es-PE" sz="3600" dirty="0" err="1">
                <a:solidFill>
                  <a:schemeClr val="bg1"/>
                </a:solidFill>
              </a:rPr>
              <a:t>import</a:t>
            </a:r>
            <a:r>
              <a:rPr lang="es-PE" sz="3600" dirty="0">
                <a:solidFill>
                  <a:schemeClr val="bg1"/>
                </a:solidFill>
              </a:rPr>
              <a:t> </a:t>
            </a:r>
            <a:r>
              <a:rPr lang="es-PE" sz="3600" dirty="0" err="1">
                <a:solidFill>
                  <a:schemeClr val="bg1"/>
                </a:solidFill>
              </a:rPr>
              <a:t>matplotlib.pyplot</a:t>
            </a:r>
            <a:r>
              <a:rPr lang="es-PE" sz="3600" dirty="0">
                <a:solidFill>
                  <a:schemeClr val="bg1"/>
                </a:solidFill>
              </a:rPr>
              <a:t> as </a:t>
            </a:r>
            <a:r>
              <a:rPr lang="es-PE" sz="3600" dirty="0" err="1">
                <a:solidFill>
                  <a:schemeClr val="bg1"/>
                </a:solidFill>
              </a:rPr>
              <a:t>plt</a:t>
            </a:r>
            <a:endParaRPr lang="es-PE" sz="3600" dirty="0">
              <a:solidFill>
                <a:schemeClr val="bg1"/>
              </a:solidFill>
            </a:endParaRPr>
          </a:p>
          <a:p>
            <a:r>
              <a:rPr lang="es-PE" sz="3600" dirty="0" err="1">
                <a:solidFill>
                  <a:schemeClr val="bg1"/>
                </a:solidFill>
              </a:rPr>
              <a:t>import</a:t>
            </a:r>
            <a:r>
              <a:rPr lang="es-PE" sz="3600" dirty="0">
                <a:solidFill>
                  <a:schemeClr val="bg1"/>
                </a:solidFill>
              </a:rPr>
              <a:t> </a:t>
            </a:r>
            <a:r>
              <a:rPr lang="es-PE" sz="3600" dirty="0" err="1">
                <a:solidFill>
                  <a:schemeClr val="bg1"/>
                </a:solidFill>
              </a:rPr>
              <a:t>numpy</a:t>
            </a:r>
            <a:r>
              <a:rPr lang="es-PE" sz="3600" dirty="0">
                <a:solidFill>
                  <a:schemeClr val="bg1"/>
                </a:solidFill>
              </a:rPr>
              <a:t> as </a:t>
            </a:r>
            <a:r>
              <a:rPr lang="es-PE" sz="3600" dirty="0" err="1">
                <a:solidFill>
                  <a:schemeClr val="bg1"/>
                </a:solidFill>
              </a:rPr>
              <a:t>np</a:t>
            </a:r>
            <a:endParaRPr lang="es-PE" sz="3600" dirty="0">
              <a:solidFill>
                <a:schemeClr val="bg1"/>
              </a:solidFill>
            </a:endParaRPr>
          </a:p>
          <a:p>
            <a:r>
              <a:rPr lang="es-PE" sz="3600" dirty="0">
                <a:solidFill>
                  <a:schemeClr val="bg1"/>
                </a:solidFill>
              </a:rPr>
              <a:t>datos=</a:t>
            </a:r>
            <a:r>
              <a:rPr lang="es-PE" sz="3600" dirty="0" err="1">
                <a:solidFill>
                  <a:schemeClr val="bg1"/>
                </a:solidFill>
              </a:rPr>
              <a:t>np.loadtxt</a:t>
            </a:r>
            <a:r>
              <a:rPr lang="es-PE" sz="3600" dirty="0">
                <a:solidFill>
                  <a:schemeClr val="bg1"/>
                </a:solidFill>
              </a:rPr>
              <a:t>('notas.txt')</a:t>
            </a:r>
          </a:p>
          <a:p>
            <a:r>
              <a:rPr lang="es-PE" sz="3600" dirty="0" err="1">
                <a:solidFill>
                  <a:schemeClr val="bg1"/>
                </a:solidFill>
              </a:rPr>
              <a:t>print</a:t>
            </a:r>
            <a:r>
              <a:rPr lang="es-PE" sz="3600" dirty="0">
                <a:solidFill>
                  <a:schemeClr val="bg1"/>
                </a:solidFill>
              </a:rPr>
              <a:t>(datos)</a:t>
            </a:r>
          </a:p>
        </p:txBody>
      </p:sp>
    </p:spTree>
    <p:extLst>
      <p:ext uri="{BB962C8B-B14F-4D97-AF65-F5344CB8AC3E}">
        <p14:creationId xmlns:p14="http://schemas.microsoft.com/office/powerpoint/2010/main" val="1487835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2047" cy="722107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EA3AA45-7D0D-4406-9752-EEE595BD2046}"/>
              </a:ext>
            </a:extLst>
          </p:cNvPr>
          <p:cNvSpPr txBox="1"/>
          <p:nvPr/>
        </p:nvSpPr>
        <p:spPr>
          <a:xfrm>
            <a:off x="6456385" y="1073633"/>
            <a:ext cx="6119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import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matplotlib.pyplot</a:t>
            </a:r>
            <a:r>
              <a:rPr lang="es-PE" dirty="0">
                <a:solidFill>
                  <a:schemeClr val="bg1"/>
                </a:solidFill>
              </a:rPr>
              <a:t> as </a:t>
            </a:r>
            <a:r>
              <a:rPr lang="es-PE" dirty="0" err="1">
                <a:solidFill>
                  <a:schemeClr val="bg1"/>
                </a:solidFill>
              </a:rPr>
              <a:t>plt</a:t>
            </a:r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import</a:t>
            </a:r>
            <a:r>
              <a:rPr lang="es-PE" dirty="0">
                <a:solidFill>
                  <a:schemeClr val="bg1"/>
                </a:solidFill>
              </a:rPr>
              <a:t> </a:t>
            </a:r>
            <a:r>
              <a:rPr lang="es-PE" dirty="0" err="1">
                <a:solidFill>
                  <a:schemeClr val="bg1"/>
                </a:solidFill>
              </a:rPr>
              <a:t>numpy</a:t>
            </a:r>
            <a:r>
              <a:rPr lang="es-PE" dirty="0">
                <a:solidFill>
                  <a:schemeClr val="bg1"/>
                </a:solidFill>
              </a:rPr>
              <a:t> as </a:t>
            </a:r>
            <a:r>
              <a:rPr lang="es-PE" dirty="0" err="1">
                <a:solidFill>
                  <a:schemeClr val="bg1"/>
                </a:solidFill>
              </a:rPr>
              <a:t>np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 err="1">
                <a:solidFill>
                  <a:schemeClr val="bg1"/>
                </a:solidFill>
              </a:rPr>
              <a:t>import</a:t>
            </a:r>
            <a:r>
              <a:rPr lang="es-PE" dirty="0">
                <a:solidFill>
                  <a:schemeClr val="bg1"/>
                </a:solidFill>
              </a:rPr>
              <a:t> pandas as </a:t>
            </a:r>
            <a:r>
              <a:rPr lang="es-PE" dirty="0" err="1">
                <a:solidFill>
                  <a:schemeClr val="bg1"/>
                </a:solidFill>
              </a:rPr>
              <a:t>pd</a:t>
            </a:r>
            <a:endParaRPr lang="es-PE" dirty="0">
              <a:solidFill>
                <a:schemeClr val="bg1"/>
              </a:solidFill>
            </a:endParaRPr>
          </a:p>
          <a:p>
            <a:endParaRPr lang="es-PE" dirty="0">
              <a:solidFill>
                <a:schemeClr val="bg1"/>
              </a:solidFill>
            </a:endParaRPr>
          </a:p>
          <a:p>
            <a:r>
              <a:rPr lang="es-PE" dirty="0">
                <a:solidFill>
                  <a:schemeClr val="bg1"/>
                </a:solidFill>
              </a:rPr>
              <a:t>datos='jalar.xlsx'</a:t>
            </a:r>
          </a:p>
          <a:p>
            <a:r>
              <a:rPr lang="es-PE" dirty="0" err="1">
                <a:solidFill>
                  <a:schemeClr val="bg1"/>
                </a:solidFill>
              </a:rPr>
              <a:t>df</a:t>
            </a:r>
            <a:r>
              <a:rPr lang="es-PE" dirty="0">
                <a:solidFill>
                  <a:schemeClr val="bg1"/>
                </a:solidFill>
              </a:rPr>
              <a:t>=</a:t>
            </a:r>
            <a:r>
              <a:rPr lang="es-PE" dirty="0" err="1">
                <a:solidFill>
                  <a:schemeClr val="bg1"/>
                </a:solidFill>
              </a:rPr>
              <a:t>pd.read_excel</a:t>
            </a:r>
            <a:r>
              <a:rPr lang="es-PE" dirty="0">
                <a:solidFill>
                  <a:schemeClr val="bg1"/>
                </a:solidFill>
              </a:rPr>
              <a:t>(datos)</a:t>
            </a:r>
          </a:p>
          <a:p>
            <a:r>
              <a:rPr lang="es-PE" dirty="0" err="1">
                <a:solidFill>
                  <a:schemeClr val="bg1"/>
                </a:solidFill>
              </a:rPr>
              <a:t>print</a:t>
            </a:r>
            <a:r>
              <a:rPr lang="es-PE" dirty="0">
                <a:solidFill>
                  <a:schemeClr val="bg1"/>
                </a:solidFill>
              </a:rPr>
              <a:t>(</a:t>
            </a:r>
            <a:r>
              <a:rPr lang="es-PE" dirty="0" err="1">
                <a:solidFill>
                  <a:schemeClr val="bg1"/>
                </a:solidFill>
              </a:rPr>
              <a:t>df.head</a:t>
            </a:r>
            <a:r>
              <a:rPr lang="es-PE" dirty="0">
                <a:solidFill>
                  <a:schemeClr val="bg1"/>
                </a:solidFill>
              </a:rPr>
              <a:t>())</a:t>
            </a:r>
          </a:p>
          <a:p>
            <a:r>
              <a:rPr lang="es-PE" dirty="0">
                <a:solidFill>
                  <a:schemeClr val="bg1"/>
                </a:solidFill>
              </a:rPr>
              <a:t>"""</a:t>
            </a:r>
          </a:p>
          <a:p>
            <a:r>
              <a:rPr lang="es-PE" dirty="0">
                <a:solidFill>
                  <a:schemeClr val="bg1"/>
                </a:solidFill>
              </a:rPr>
              <a:t>campos=</a:t>
            </a:r>
            <a:r>
              <a:rPr lang="es-PE" dirty="0" err="1">
                <a:solidFill>
                  <a:schemeClr val="bg1"/>
                </a:solidFill>
              </a:rPr>
              <a:t>df</a:t>
            </a:r>
            <a:r>
              <a:rPr lang="es-PE" dirty="0">
                <a:solidFill>
                  <a:schemeClr val="bg1"/>
                </a:solidFill>
              </a:rPr>
              <a:t>[["pc1","pc2"]]</a:t>
            </a:r>
          </a:p>
          <a:p>
            <a:r>
              <a:rPr lang="es-PE" dirty="0" err="1">
                <a:solidFill>
                  <a:schemeClr val="bg1"/>
                </a:solidFill>
              </a:rPr>
              <a:t>print</a:t>
            </a:r>
            <a:r>
              <a:rPr lang="es-PE" dirty="0">
                <a:solidFill>
                  <a:schemeClr val="bg1"/>
                </a:solidFill>
              </a:rPr>
              <a:t>(campos)</a:t>
            </a:r>
          </a:p>
          <a:p>
            <a:r>
              <a:rPr lang="es-PE" dirty="0">
                <a:solidFill>
                  <a:schemeClr val="bg1"/>
                </a:solidFill>
              </a:rPr>
              <a:t>"""</a:t>
            </a:r>
          </a:p>
          <a:p>
            <a:r>
              <a:rPr lang="es-PE" dirty="0">
                <a:solidFill>
                  <a:schemeClr val="bg1"/>
                </a:solidFill>
              </a:rPr>
              <a:t>#ax=datos.plot.bar(x="pc1",y="pc2",rot=0)</a:t>
            </a:r>
          </a:p>
          <a:p>
            <a:r>
              <a:rPr lang="es-PE" dirty="0" err="1">
                <a:solidFill>
                  <a:schemeClr val="bg1"/>
                </a:solidFill>
              </a:rPr>
              <a:t>plt.show</a:t>
            </a:r>
            <a:r>
              <a:rPr lang="es-PE" dirty="0">
                <a:solidFill>
                  <a:schemeClr val="bg1"/>
                </a:solidFill>
              </a:rPr>
              <a:t>()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FBF419-8536-46A1-A451-8FE7D6FF0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380" y="1467287"/>
            <a:ext cx="38576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5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48756" y="5691872"/>
            <a:ext cx="6767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42047" cy="72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4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4FC0B8-82F4-47BB-A593-29B59E5F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149" y="281745"/>
            <a:ext cx="9839930" cy="6315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67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E8C7B1-B93D-41A1-9AC3-174D4584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29" y="1013232"/>
            <a:ext cx="611505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86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785044-5458-4AF1-87EE-568797211BCB}"/>
              </a:ext>
            </a:extLst>
          </p:cNvPr>
          <p:cNvSpPr txBox="1"/>
          <p:nvPr/>
        </p:nvSpPr>
        <p:spPr>
          <a:xfrm>
            <a:off x="113252" y="1444555"/>
            <a:ext cx="108721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73239"/>
                </a:solidFill>
                <a:effectLst/>
                <a:latin typeface="var(--font-primary)"/>
              </a:rPr>
              <a:t> </a:t>
            </a:r>
            <a:r>
              <a:rPr lang="es-ES" sz="2400" b="0" i="0" u="sng" dirty="0">
                <a:solidFill>
                  <a:schemeClr val="bg1"/>
                </a:solidFill>
                <a:effectLst/>
                <a:latin typeface="var(--font-secondary)"/>
              </a:rPr>
              <a:t> </a:t>
            </a:r>
            <a:endParaRPr lang="es-ES" sz="2400" b="0" i="0" dirty="0">
              <a:solidFill>
                <a:srgbClr val="4D5156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0" i="0" dirty="0" err="1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Matplotlib</a:t>
            </a:r>
            <a:r>
              <a:rPr lang="es-ES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</a:t>
            </a:r>
            <a:r>
              <a:rPr lang="es-ES" sz="2400" b="1" i="0" dirty="0">
                <a:solidFill>
                  <a:srgbClr val="5F6368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es</a:t>
            </a:r>
            <a:r>
              <a:rPr lang="es-ES" sz="2400" b="0" i="0" dirty="0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 una librería de Python especializada en la creación de gráficos en dos dimensiones.</a:t>
            </a:r>
            <a:endParaRPr lang="es-ES" sz="24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var(--font-secondary)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s-ES" sz="2400" b="0" i="0" dirty="0">
              <a:solidFill>
                <a:schemeClr val="bg1"/>
              </a:solidFill>
              <a:effectLst/>
              <a:latin typeface="var(--font-secondary)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chemeClr val="bg1"/>
                </a:solidFill>
                <a:effectLst/>
                <a:latin typeface="var(--font-secondary)"/>
              </a:rPr>
              <a:t>Instalación de la biblioteca </a:t>
            </a:r>
            <a:r>
              <a:rPr lang="es-ES" sz="2400" b="1" i="0" dirty="0" err="1">
                <a:solidFill>
                  <a:schemeClr val="bg1"/>
                </a:solidFill>
                <a:effectLst/>
                <a:latin typeface="var(--font-secondary)"/>
              </a:rPr>
              <a:t>matplotlib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var(--font-secondary)"/>
              </a:rPr>
              <a:t>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chemeClr val="bg1"/>
                </a:solidFill>
                <a:effectLst/>
                <a:latin typeface="var(--font-secondary)"/>
              </a:rPr>
              <a:t>En </a:t>
            </a:r>
            <a:r>
              <a:rPr lang="es-ES" sz="2400" b="1" i="0" dirty="0" err="1">
                <a:solidFill>
                  <a:schemeClr val="bg1"/>
                </a:solidFill>
                <a:effectLst/>
                <a:latin typeface="var(--font-secondary)"/>
              </a:rPr>
              <a:t>cmd</a:t>
            </a:r>
            <a:r>
              <a:rPr lang="es-ES" sz="2400" b="1" i="0" dirty="0">
                <a:solidFill>
                  <a:schemeClr val="bg1"/>
                </a:solidFill>
                <a:effectLst/>
                <a:latin typeface="var(--font-secondary)"/>
              </a:rPr>
              <a:t> de Windows , editar el siguiente comando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ES" sz="2400" b="1" dirty="0" err="1">
                <a:solidFill>
                  <a:schemeClr val="bg1"/>
                </a:solidFill>
                <a:latin typeface="var(--font-secondary)"/>
              </a:rPr>
              <a:t>Pip</a:t>
            </a:r>
            <a:r>
              <a:rPr lang="es-ES" sz="2400" b="1" dirty="0">
                <a:solidFill>
                  <a:schemeClr val="bg1"/>
                </a:solidFill>
                <a:latin typeface="var(--font-secondary)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var(--font-secondary)"/>
              </a:rPr>
              <a:t>install</a:t>
            </a:r>
            <a:r>
              <a:rPr lang="es-ES" sz="2400" b="1" dirty="0">
                <a:solidFill>
                  <a:schemeClr val="bg1"/>
                </a:solidFill>
                <a:latin typeface="var(--font-secondary)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var(--font-secondary)"/>
              </a:rPr>
              <a:t>matplotlib</a:t>
            </a:r>
            <a:endParaRPr lang="es-ES" sz="2400" b="1" dirty="0">
              <a:solidFill>
                <a:schemeClr val="bg1"/>
              </a:solidFill>
              <a:latin typeface="var(--font-secondary)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s-PE" sz="2400" b="0" i="0" dirty="0">
              <a:solidFill>
                <a:schemeClr val="bg1"/>
              </a:solidFill>
              <a:effectLst/>
              <a:latin typeface="Menlo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import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matplotlib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import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matplotlib.pyplot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as </a:t>
            </a: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plt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import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</a:t>
            </a: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numpy</a:t>
            </a:r>
            <a:r>
              <a:rPr lang="es-PE" sz="2400" b="0" i="0" dirty="0">
                <a:solidFill>
                  <a:schemeClr val="bg1"/>
                </a:solidFill>
                <a:effectLst/>
                <a:latin typeface="Menlo"/>
              </a:rPr>
              <a:t> as </a:t>
            </a:r>
            <a:r>
              <a:rPr lang="es-PE" sz="2400" b="0" i="0" dirty="0" err="1">
                <a:solidFill>
                  <a:schemeClr val="bg1"/>
                </a:solidFill>
                <a:effectLst/>
                <a:latin typeface="Menlo"/>
              </a:rPr>
              <a:t>np</a:t>
            </a:r>
            <a:endParaRPr lang="es-PE" sz="2400" b="0" i="0" dirty="0">
              <a:solidFill>
                <a:schemeClr val="bg1"/>
              </a:solidFill>
              <a:effectLst/>
              <a:latin typeface="Menlo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s-PE" sz="2400" dirty="0" err="1">
                <a:solidFill>
                  <a:schemeClr val="bg1"/>
                </a:solidFill>
                <a:latin typeface="Menlo"/>
              </a:rPr>
              <a:t>instrs</a:t>
            </a:r>
            <a:endParaRPr lang="es-ES" sz="2400" b="1" dirty="0">
              <a:solidFill>
                <a:schemeClr val="bg1"/>
              </a:solidFill>
              <a:latin typeface="var(--font-secondary)"/>
            </a:endParaRP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endParaRPr lang="es-ES" b="0" i="0" dirty="0">
              <a:solidFill>
                <a:schemeClr val="bg1"/>
              </a:solidFill>
              <a:effectLst/>
              <a:latin typeface="var(--font-secondary)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2A04DD-FB68-495F-AA93-D9B465B6CF8E}"/>
              </a:ext>
            </a:extLst>
          </p:cNvPr>
          <p:cNvSpPr txBox="1"/>
          <p:nvPr/>
        </p:nvSpPr>
        <p:spPr>
          <a:xfrm>
            <a:off x="501243" y="339184"/>
            <a:ext cx="6153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dirty="0" err="1">
                <a:solidFill>
                  <a:srgbClr val="4D515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Matplotlib</a:t>
            </a:r>
            <a:endParaRPr lang="es-PE" sz="2800" b="1" dirty="0"/>
          </a:p>
        </p:txBody>
      </p:sp>
    </p:spTree>
    <p:extLst>
      <p:ext uri="{BB962C8B-B14F-4D97-AF65-F5344CB8AC3E}">
        <p14:creationId xmlns:p14="http://schemas.microsoft.com/office/powerpoint/2010/main" val="396486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C14972-0447-4F5E-B47A-085ED72AA893}"/>
              </a:ext>
            </a:extLst>
          </p:cNvPr>
          <p:cNvSpPr txBox="1"/>
          <p:nvPr/>
        </p:nvSpPr>
        <p:spPr>
          <a:xfrm>
            <a:off x="11488" y="250913"/>
            <a:ext cx="1200353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 Se siguieren los siguientes pasos:</a:t>
            </a:r>
          </a:p>
          <a:p>
            <a:pPr algn="l" fontAlgn="base"/>
            <a:endParaRPr lang="es-ES" sz="32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algn="l" fontAlgn="base"/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1.-Defina el eje x y los valores correspondientes del eje y como listas.</a:t>
            </a:r>
          </a:p>
          <a:p>
            <a:pPr algn="l" fontAlgn="base"/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2.- 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Tracélos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 en el  grafico  usando la función .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plot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().</a:t>
            </a:r>
          </a:p>
          <a:p>
            <a:pPr algn="l" fontAlgn="base"/>
            <a:r>
              <a:rPr lang="es-ES" sz="3200" b="0" i="0" dirty="0" err="1">
                <a:solidFill>
                  <a:srgbClr val="474747"/>
                </a:solidFill>
                <a:effectLst/>
                <a:highlight>
                  <a:srgbClr val="FFFF00"/>
                </a:highlight>
                <a:latin typeface="Google Sans"/>
              </a:rPr>
              <a:t>Pyplot</a:t>
            </a:r>
            <a:r>
              <a:rPr lang="es-ES" sz="3200" b="0" i="0" dirty="0">
                <a:solidFill>
                  <a:srgbClr val="474747"/>
                </a:solidFill>
                <a:effectLst/>
                <a:highlight>
                  <a:srgbClr val="FFFF00"/>
                </a:highlight>
                <a:latin typeface="Google Sans"/>
              </a:rPr>
              <a:t> </a:t>
            </a:r>
            <a:r>
              <a:rPr lang="es-ES" sz="3200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es un módulo </a:t>
            </a:r>
            <a:r>
              <a:rPr lang="es-ES" sz="3200" b="0" i="0" dirty="0" err="1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Matplotlib</a:t>
            </a:r>
            <a:r>
              <a:rPr lang="es-ES" sz="3200" b="0" i="0" dirty="0">
                <a:solidFill>
                  <a:srgbClr val="040C28"/>
                </a:solidFill>
                <a:effectLst/>
                <a:highlight>
                  <a:srgbClr val="FFFF00"/>
                </a:highlight>
                <a:latin typeface="Google Sans"/>
              </a:rPr>
              <a:t> que dispone varias funciones para añadir elementos :líneas, imágenes o textos a los ejes de un gráfico</a:t>
            </a:r>
            <a:r>
              <a:rPr lang="es-ES" sz="3200" b="0" i="0" dirty="0">
                <a:solidFill>
                  <a:srgbClr val="474747"/>
                </a:solidFill>
                <a:effectLst/>
                <a:highlight>
                  <a:srgbClr val="FFFF00"/>
                </a:highlight>
                <a:latin typeface="Google Sans"/>
              </a:rPr>
              <a:t>.</a:t>
            </a:r>
            <a:endParaRPr lang="es-ES" sz="3200" b="0" i="0" dirty="0">
              <a:solidFill>
                <a:schemeClr val="bg1"/>
              </a:solidFill>
              <a:effectLst/>
              <a:highlight>
                <a:srgbClr val="FFFF00"/>
              </a:highlight>
              <a:latin typeface="Nunito" pitchFamily="2" charset="0"/>
            </a:endParaRPr>
          </a:p>
          <a:p>
            <a:pPr algn="l" fontAlgn="base"/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3.- Asigne un nombre al eje x y al eje y usando las funciones .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xlabel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() , .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ylabel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().</a:t>
            </a:r>
          </a:p>
          <a:p>
            <a:pPr algn="l" fontAlgn="base"/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4.- Asignar un  titulo al grafico usando la función  .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Nunito" pitchFamily="2" charset="0"/>
              </a:rPr>
              <a:t>title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().</a:t>
            </a:r>
          </a:p>
          <a:p>
            <a:pPr algn="l" fontAlgn="base"/>
            <a:r>
              <a:rPr lang="es-ES" sz="3200" dirty="0">
                <a:solidFill>
                  <a:schemeClr val="bg1"/>
                </a:solidFill>
                <a:latin typeface="Nunito" pitchFamily="2" charset="0"/>
              </a:rPr>
              <a:t>5.- 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Nunito" pitchFamily="2" charset="0"/>
              </a:rPr>
              <a:t>usamos la función .show() 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Google Sans"/>
              </a:rPr>
              <a:t>La cual permite ver el  </a:t>
            </a:r>
            <a:r>
              <a:rPr lang="es-ES" sz="3200" b="0" i="0" dirty="0" err="1">
                <a:solidFill>
                  <a:schemeClr val="bg1"/>
                </a:solidFill>
                <a:effectLst/>
                <a:latin typeface="Google Sans"/>
              </a:rPr>
              <a:t>el</a:t>
            </a:r>
            <a:r>
              <a:rPr lang="es-ES" sz="3200" b="0" i="0" dirty="0">
                <a:solidFill>
                  <a:schemeClr val="bg1"/>
                </a:solidFill>
                <a:effectLst/>
                <a:latin typeface="Google Sans"/>
              </a:rPr>
              <a:t> grafico.</a:t>
            </a:r>
          </a:p>
          <a:p>
            <a:pPr algn="l" fontAlgn="base"/>
            <a:endParaRPr lang="es-ES" sz="3200" b="0" i="0" dirty="0">
              <a:solidFill>
                <a:schemeClr val="bg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5636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80135F-8568-4525-91D5-12A95CDB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0594"/>
            <a:ext cx="3977779" cy="35623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E27F57D-3971-4934-BA38-DA0EF1488575}"/>
              </a:ext>
            </a:extLst>
          </p:cNvPr>
          <p:cNvSpPr txBox="1"/>
          <p:nvPr/>
        </p:nvSpPr>
        <p:spPr>
          <a:xfrm>
            <a:off x="367018" y="205340"/>
            <a:ext cx="103037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endParaRPr lang="es-ES" sz="18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fontAlgn="base"/>
            <a:r>
              <a:rPr lang="es-ES" sz="2400" b="0" i="0" dirty="0">
                <a:solidFill>
                  <a:schemeClr val="bg1"/>
                </a:solidFill>
                <a:effectLst/>
                <a:latin typeface="Nunito" pitchFamily="2" charset="0"/>
              </a:rPr>
              <a:t>Ejemplo.- se tiene información en la siguiente tabla, diseñar un programa que permita graficar tales datos</a:t>
            </a:r>
          </a:p>
          <a:p>
            <a:pPr fontAlgn="base"/>
            <a:r>
              <a:rPr lang="es-ES" sz="2400" dirty="0" err="1">
                <a:solidFill>
                  <a:schemeClr val="bg1"/>
                </a:solidFill>
                <a:latin typeface="Nunito" pitchFamily="2" charset="0"/>
              </a:rPr>
              <a:t>solucion</a:t>
            </a:r>
            <a:endParaRPr lang="es-ES" sz="2400" b="0" i="0" dirty="0">
              <a:solidFill>
                <a:schemeClr val="bg1"/>
              </a:solidFill>
              <a:effectLst/>
              <a:latin typeface="Nunito" pitchFamily="2" charset="0"/>
            </a:endParaRPr>
          </a:p>
          <a:p>
            <a:pPr fontAlgn="base"/>
            <a:endParaRPr lang="es-ES" sz="2400" b="0" i="0" dirty="0">
              <a:solidFill>
                <a:schemeClr val="bg1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8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276C91E9-2A8C-4BDE-97EC-8674653CB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81908"/>
          </a:xfrm>
          <a:prstGeom prst="rect">
            <a:avLst/>
          </a:prstGeom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914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0DD8DF3-20DF-4928-AA5A-F594D1B65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06" y="358277"/>
            <a:ext cx="8336998" cy="61414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2475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1264</Words>
  <Application>Microsoft Office PowerPoint</Application>
  <PresentationFormat>Panorámica</PresentationFormat>
  <Paragraphs>273</Paragraphs>
  <Slides>36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6" baseType="lpstr">
      <vt:lpstr>Arial</vt:lpstr>
      <vt:lpstr>Arial</vt:lpstr>
      <vt:lpstr>Calibri</vt:lpstr>
      <vt:lpstr>Calibri Light</vt:lpstr>
      <vt:lpstr>Google Sans</vt:lpstr>
      <vt:lpstr>Menlo</vt:lpstr>
      <vt:lpstr>Nunito</vt:lpstr>
      <vt:lpstr>var(--font-primary)</vt:lpstr>
      <vt:lpstr>var(--font-secondary)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PCE</cp:lastModifiedBy>
  <cp:revision>63</cp:revision>
  <dcterms:created xsi:type="dcterms:W3CDTF">2025-03-25T16:32:03Z</dcterms:created>
  <dcterms:modified xsi:type="dcterms:W3CDTF">2025-03-26T22:37:27Z</dcterms:modified>
</cp:coreProperties>
</file>