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1628" r:id="rId3"/>
    <p:sldId id="1624" r:id="rId4"/>
    <p:sldId id="1625" r:id="rId5"/>
    <p:sldId id="1650" r:id="rId6"/>
    <p:sldId id="1626" r:id="rId7"/>
    <p:sldId id="1627" r:id="rId8"/>
    <p:sldId id="1629" r:id="rId9"/>
    <p:sldId id="1630" r:id="rId10"/>
    <p:sldId id="1631" r:id="rId11"/>
    <p:sldId id="1632" r:id="rId12"/>
    <p:sldId id="1633" r:id="rId13"/>
    <p:sldId id="1634" r:id="rId14"/>
    <p:sldId id="1635" r:id="rId15"/>
    <p:sldId id="1641" r:id="rId16"/>
    <p:sldId id="1636" r:id="rId17"/>
    <p:sldId id="1637" r:id="rId18"/>
    <p:sldId id="1638" r:id="rId19"/>
    <p:sldId id="1639" r:id="rId20"/>
    <p:sldId id="1640" r:id="rId21"/>
    <p:sldId id="1642" r:id="rId22"/>
    <p:sldId id="1644" r:id="rId23"/>
    <p:sldId id="1645" r:id="rId24"/>
    <p:sldId id="1646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6C212-1540-4FE9-8E57-E4DC2D540026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B0FCE-19EA-44FD-A256-956EA8F30C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32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3D325-207B-4307-8CC6-DA8EAE960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94E3F-E220-4A2A-BFBD-089B12DAD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664FC2-0478-4957-9F22-BF3893FE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729B1-FDCE-4647-A904-7A904C4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B960B-3C42-4446-B8E6-C2285853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11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4A0A-A0C2-4245-84CD-2891B1AA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FAAB9D-34B4-4FC5-A2DE-CE72ED93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8D24D-1D18-4863-B254-95173C0F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F0769-06A2-4FFB-BDE3-E952F097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6E1E7-37A4-48B2-83ED-1AC3A7E5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069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97C57-834E-437E-9C6E-799141740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B305F-34B3-455F-9985-31DF30BCE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D1B39-B2EF-4EA0-AEFA-6354A395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A9030-85D2-489F-8240-12A0ED1D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ADF6E-F3B8-4CB3-86E0-52866FA5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6C9FF-BCDE-41B6-B2FD-A3526878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28BD1-839C-4BF2-B5BD-D9AB6136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50059-C7E7-4798-87BD-4A7B3411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1713D9-7A5B-4236-BB2D-AFD33A9C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5844E-CBC1-4298-99AA-EBD9488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187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E864E-1348-4D78-9F8F-5D2F2EC4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567E3-DF2C-4759-9080-872EBBF2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C7073-ABEC-487E-9E33-05D1F0EE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8960D-216E-4273-ABB8-F9F3910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13023-AB50-4DBB-A0A9-F1D1B06F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99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56FA-56D0-4D9A-A9F7-1079C07C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CB939-52B0-441F-AC25-2169C6ECE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67D0D-0E56-4A69-B667-E3C769F6C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3D827F-EF9E-4420-87C7-5E038B97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900069-9011-49EB-9A1D-ED18EF37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07159-5B61-45AF-A952-08CFE1D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8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00BB-BCB6-4789-9BFD-8DC29DA9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375693-8F80-40D5-A023-A53B5FD4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EE58C9-78AF-44D4-A795-A9627E4A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0082B6-F412-4B03-B233-FAFA876FD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9A5D4C-FD7C-495C-8398-A3ED49AA1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C99D85-649B-477C-80F8-EE6005D1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BCFEBC-3767-4AEB-BBE7-2C8C716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6A1985-0BF5-45AB-9812-664BD6C3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84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64045-7FB0-4799-B12B-AB5DD577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032C10-6496-4ABC-86AC-797E6BFD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C09BDB-14AE-45A4-9B27-64D8DA10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194681-0D29-4B53-8B84-0FD94D99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281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2DDA94-1B8E-44D8-A743-E6424E98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B0E06E-3A7A-4AF2-9649-7B7ED0BE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8267D4-C3CD-4500-82FF-E6782E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7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6FAA4-19F9-4D1C-BD19-1734B9D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AF688-B347-4AF7-9744-F9C55A24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A64ED9-E925-418B-B9EC-A54D0E4F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42E2E-B550-417B-B802-AEA43F90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7A45CD-0EF5-4529-8EEC-CA6EEC7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AB38DB-4417-4977-BA35-99BD2C3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58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7F06A-40F3-47A6-8C67-C0AB6631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14C16B-AAF4-4DA7-AFBF-9DF629F4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13A71-0198-4BDE-8830-13F8D002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C45D77-1E3B-49B0-A03C-6B3A5A33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8CBBFD-D390-43F3-8EFA-03D33C62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44DFC1-2F56-4681-8791-B7D2AC3A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784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B738EC-3F1A-47F1-B3E5-0C21AFC0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FA279-3769-4A77-8807-C37FEDB8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584BF-1DA4-49A6-B076-2DC05D35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68314-2351-4655-90C7-82564A65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33CC3A-2FB3-453A-AEB8-A6C9EFAF2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5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73E748-29C7-4585-BCA2-38252D7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90612" cy="709941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1A3B743-1E7E-49B7-848B-330C4C462470}"/>
              </a:ext>
            </a:extLst>
          </p:cNvPr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8 Rectángulo">
            <a:extLst>
              <a:ext uri="{FF2B5EF4-FFF2-40B4-BE49-F238E27FC236}">
                <a16:creationId xmlns:a16="http://schemas.microsoft.com/office/drawing/2014/main" id="{9A79B78F-D31B-4FB9-AF93-624D8835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05" y="447711"/>
            <a:ext cx="963533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tabLst>
                <a:tab pos="1620838" algn="l"/>
                <a:tab pos="1890713" algn="l"/>
              </a:tabLst>
            </a:pPr>
            <a:r>
              <a:rPr lang="es-ES_tradnl" sz="3200" b="1" dirty="0">
                <a:solidFill>
                  <a:srgbClr val="FF0000"/>
                </a:solidFill>
                <a:latin typeface="Narkisim" pitchFamily="34" charset="-79"/>
                <a:cs typeface="Narkisim" pitchFamily="34" charset="-79"/>
              </a:rPr>
              <a:t>Universidad Nacional de Ingeniería</a:t>
            </a:r>
          </a:p>
          <a:p>
            <a:pPr algn="just" eaLnBrk="0" hangingPunct="0">
              <a:tabLst>
                <a:tab pos="1620838" algn="l"/>
                <a:tab pos="1890713" algn="l"/>
              </a:tabLst>
            </a:pPr>
            <a:r>
              <a:rPr lang="es-ES_tradnl" sz="2000" b="1" dirty="0">
                <a:solidFill>
                  <a:srgbClr val="00B0F0"/>
                </a:solidFill>
                <a:latin typeface="Narkisim" pitchFamily="34" charset="-79"/>
                <a:cs typeface="Narkisim" pitchFamily="34" charset="-79"/>
              </a:rPr>
              <a:t>Facultad de Ingeniería industrial y de Sistemas</a:t>
            </a:r>
          </a:p>
          <a:p>
            <a:pPr marL="0" lvl="4" algn="just" eaLnBrk="0" hangingPunct="0">
              <a:tabLst>
                <a:tab pos="1620838" algn="l"/>
                <a:tab pos="1890713" algn="l"/>
              </a:tabLst>
            </a:pPr>
            <a:r>
              <a:rPr lang="es-PE" sz="2400" b="1" dirty="0">
                <a:solidFill>
                  <a:srgbClr val="FFFF00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Docente : Mg. Córdova Neri, Teodoro  L.</a:t>
            </a:r>
            <a:endParaRPr lang="es-ES" sz="24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tabLst>
                <a:tab pos="1620838" algn="l"/>
                <a:tab pos="1890713" algn="l"/>
              </a:tabLst>
            </a:pPr>
            <a:endParaRPr lang="es-ES" dirty="0">
              <a:solidFill>
                <a:schemeClr val="bg1"/>
              </a:solidFill>
              <a:latin typeface="Narkisim" pitchFamily="34" charset="-79"/>
              <a:cs typeface="Narkisim" pitchFamily="34" charset="-79"/>
            </a:endParaRPr>
          </a:p>
        </p:txBody>
      </p:sp>
      <p:graphicFrame>
        <p:nvGraphicFramePr>
          <p:cNvPr id="7" name="11 Objeto">
            <a:extLst>
              <a:ext uri="{FF2B5EF4-FFF2-40B4-BE49-F238E27FC236}">
                <a16:creationId xmlns:a16="http://schemas.microsoft.com/office/drawing/2014/main" id="{56B0667F-C3E7-4653-A1E4-297001D82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357" y="263472"/>
          <a:ext cx="1584048" cy="217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4" imgW="1238423" imgH="1590897" progId="Unknown">
                  <p:embed/>
                </p:oleObj>
              </mc:Choice>
              <mc:Fallback>
                <p:oleObj r:id="rId4" imgW="1238423" imgH="1590897" progId="Unknown">
                  <p:embed/>
                  <p:pic>
                    <p:nvPicPr>
                      <p:cNvPr id="7" name="11 Objeto">
                        <a:extLst>
                          <a:ext uri="{FF2B5EF4-FFF2-40B4-BE49-F238E27FC236}">
                            <a16:creationId xmlns:a16="http://schemas.microsoft.com/office/drawing/2014/main" id="{F2CB0086-8090-4777-A17B-D3BCDCB9B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57" y="263472"/>
                        <a:ext cx="1584048" cy="217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E9316B5-C4A5-440B-A4BB-0DD7FC54147F}"/>
              </a:ext>
            </a:extLst>
          </p:cNvPr>
          <p:cNvCxnSpPr/>
          <p:nvPr/>
        </p:nvCxnSpPr>
        <p:spPr>
          <a:xfrm>
            <a:off x="1895405" y="1818923"/>
            <a:ext cx="9976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B23D839-4BA2-4ABD-AB0D-0E36D69BFAFF}"/>
              </a:ext>
            </a:extLst>
          </p:cNvPr>
          <p:cNvSpPr/>
          <p:nvPr/>
        </p:nvSpPr>
        <p:spPr>
          <a:xfrm>
            <a:off x="2608124" y="2383342"/>
            <a:ext cx="7074373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algn="ctr" eaLnBrk="0" hangingPunct="0">
              <a:tabLst>
                <a:tab pos="1620838" algn="l"/>
                <a:tab pos="1890713" algn="l"/>
              </a:tabLst>
            </a:pPr>
            <a:r>
              <a:rPr lang="es-PE" sz="8800" b="1" dirty="0">
                <a:solidFill>
                  <a:srgbClr val="FFFF00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L</a:t>
            </a:r>
            <a:r>
              <a:rPr lang="es-PE" sz="5400" b="1" dirty="0">
                <a:solidFill>
                  <a:srgbClr val="FFFF00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aboratorio </a:t>
            </a:r>
          </a:p>
          <a:p>
            <a:pPr marL="0" lvl="4" algn="ctr" eaLnBrk="0" hangingPunct="0">
              <a:tabLst>
                <a:tab pos="1620838" algn="l"/>
                <a:tab pos="1890713" algn="l"/>
              </a:tabLst>
            </a:pPr>
            <a:r>
              <a:rPr lang="es-PE" sz="8800" b="1" dirty="0">
                <a:solidFill>
                  <a:srgbClr val="FFFF00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T</a:t>
            </a:r>
            <a:r>
              <a:rPr lang="es-PE" sz="5400" b="1" dirty="0">
                <a:solidFill>
                  <a:srgbClr val="FFFF00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aller de </a:t>
            </a:r>
            <a:r>
              <a:rPr lang="es-PE" sz="8800" b="1" dirty="0">
                <a:solidFill>
                  <a:srgbClr val="FFFF00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D</a:t>
            </a:r>
            <a:r>
              <a:rPr lang="es-PE" sz="5400" b="1" dirty="0">
                <a:solidFill>
                  <a:srgbClr val="FFFF00"/>
                </a:solidFill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inámica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B0EDA5A-1530-47B9-8FB2-F8B91FFA0E12}"/>
              </a:ext>
            </a:extLst>
          </p:cNvPr>
          <p:cNvSpPr/>
          <p:nvPr/>
        </p:nvSpPr>
        <p:spPr>
          <a:xfrm>
            <a:off x="802341" y="5568761"/>
            <a:ext cx="112820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r>
              <a:rPr lang="en-US" sz="4000" dirty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://matema.ujaen.es/jnavas/web_master/archivos/curso14_15/GuiadelUsuario%20vensim.pdf</a:t>
            </a:r>
          </a:p>
        </p:txBody>
      </p:sp>
    </p:spTree>
    <p:extLst>
      <p:ext uri="{BB962C8B-B14F-4D97-AF65-F5344CB8AC3E}">
        <p14:creationId xmlns:p14="http://schemas.microsoft.com/office/powerpoint/2010/main" val="39878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B21A66-6871-46FB-8D35-366A428C16BA}"/>
              </a:ext>
            </a:extLst>
          </p:cNvPr>
          <p:cNvSpPr/>
          <p:nvPr/>
        </p:nvSpPr>
        <p:spPr>
          <a:xfrm>
            <a:off x="281714" y="-85494"/>
            <a:ext cx="10045133" cy="24622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400" b="1" dirty="0" err="1">
                <a:ln/>
                <a:solidFill>
                  <a:schemeClr val="bg1"/>
                </a:solidFill>
              </a:rPr>
              <a:t>Cnvertir</a:t>
            </a:r>
            <a:r>
              <a:rPr lang="es-ES" sz="2400" b="1" dirty="0">
                <a:ln/>
                <a:solidFill>
                  <a:schemeClr val="bg1"/>
                </a:solidFill>
              </a:rPr>
              <a:t> a vector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1.- doble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click</a:t>
            </a:r>
            <a:endParaRPr lang="es-ES" sz="2400" b="1" dirty="0">
              <a:ln/>
              <a:solidFill>
                <a:schemeClr val="bg1"/>
              </a:solidFill>
            </a:endParaRPr>
          </a:p>
          <a:p>
            <a:endParaRPr lang="es-ES" sz="2400" b="1" dirty="0">
              <a:ln/>
              <a:solidFill>
                <a:schemeClr val="bg1"/>
              </a:solidFill>
            </a:endParaRPr>
          </a:p>
          <a:p>
            <a:endParaRPr lang="es-ES" sz="2800" b="1" dirty="0">
              <a:ln/>
              <a:solidFill>
                <a:schemeClr val="bg1"/>
              </a:solidFill>
            </a:endParaRPr>
          </a:p>
          <a:p>
            <a:pPr algn="ctr"/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F29A7A-25CC-4190-B2FA-40DD3A64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4" y="914400"/>
            <a:ext cx="2028825" cy="13144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D118A3-15AD-420E-A035-FB63D8516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797" y="68577"/>
            <a:ext cx="4127675" cy="33289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6488BDE-93CB-46FC-A4FE-ADDA591EA9AD}"/>
              </a:ext>
            </a:extLst>
          </p:cNvPr>
          <p:cNvSpPr txBox="1"/>
          <p:nvPr/>
        </p:nvSpPr>
        <p:spPr>
          <a:xfrm>
            <a:off x="281713" y="2759821"/>
            <a:ext cx="118319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n/>
                <a:solidFill>
                  <a:schemeClr val="bg1"/>
                </a:solidFill>
              </a:rPr>
              <a:t>2.- Seleccione opción Array</a:t>
            </a:r>
          </a:p>
          <a:p>
            <a:r>
              <a:rPr lang="es-ES" b="1" dirty="0">
                <a:ln/>
                <a:solidFill>
                  <a:schemeClr val="bg1"/>
                </a:solidFill>
              </a:rPr>
              <a:t>Y se mostrar la siguiente interface</a:t>
            </a:r>
          </a:p>
          <a:p>
            <a:endParaRPr lang="es-ES" b="1" dirty="0">
              <a:ln/>
              <a:solidFill>
                <a:schemeClr val="bg1"/>
              </a:solidFill>
            </a:endParaRPr>
          </a:p>
          <a:p>
            <a:r>
              <a:rPr lang="es-ES" b="1" dirty="0">
                <a:ln/>
                <a:solidFill>
                  <a:schemeClr val="bg1"/>
                </a:solidFill>
              </a:rPr>
              <a:t>                                                                        ingrese opción </a:t>
            </a:r>
            <a:r>
              <a:rPr lang="es-ES" b="1" dirty="0" err="1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es-ES" b="1" dirty="0">
                <a:ln/>
                <a:solidFill>
                  <a:schemeClr val="tx1">
                    <a:lumMod val="85000"/>
                    <a:lumOff val="15000"/>
                  </a:schemeClr>
                </a:solidFill>
              </a:rPr>
              <a:t> editor  </a:t>
            </a:r>
            <a:r>
              <a:rPr lang="es-ES" b="1" dirty="0">
                <a:ln/>
                <a:solidFill>
                  <a:schemeClr val="bg1"/>
                </a:solidFill>
              </a:rPr>
              <a:t>para definir nombre lógico del vector y sus índices </a:t>
            </a:r>
            <a:r>
              <a:rPr lang="es-ES" b="1" dirty="0" err="1">
                <a:ln/>
                <a:solidFill>
                  <a:schemeClr val="bg1"/>
                </a:solidFill>
              </a:rPr>
              <a:t>indices</a:t>
            </a:r>
            <a:endParaRPr lang="es-ES" b="1" dirty="0">
              <a:ln/>
              <a:solidFill>
                <a:schemeClr val="bg1"/>
              </a:solidFill>
            </a:endParaRPr>
          </a:p>
          <a:p>
            <a:endParaRPr lang="es-ES" sz="1800" b="1" dirty="0">
              <a:ln/>
              <a:solidFill>
                <a:schemeClr val="bg1"/>
              </a:solidFill>
            </a:endParaRPr>
          </a:p>
          <a:p>
            <a:endParaRPr lang="es-ES" sz="1800" b="1" dirty="0">
              <a:ln/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E919A69-63EE-4DBF-A123-9D669DBFC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7" y="3613077"/>
            <a:ext cx="3938413" cy="31763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CE5C514-3445-40CE-A819-1016E718C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4723" y="3928535"/>
            <a:ext cx="4724400" cy="27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1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B21A66-6871-46FB-8D35-366A428C16BA}"/>
              </a:ext>
            </a:extLst>
          </p:cNvPr>
          <p:cNvSpPr/>
          <p:nvPr/>
        </p:nvSpPr>
        <p:spPr>
          <a:xfrm>
            <a:off x="793442" y="194552"/>
            <a:ext cx="10045133" cy="60939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400" b="1" cap="none" spc="0" dirty="0">
                <a:ln/>
                <a:solidFill>
                  <a:schemeClr val="bg1"/>
                </a:solidFill>
                <a:effectLst/>
              </a:rPr>
              <a:t>3.- Nombre lógico: Notas y índice : pcc1. pc2,pc3,pc4</a:t>
            </a:r>
          </a:p>
          <a:p>
            <a:endParaRPr lang="es-ES" sz="2400" b="1" dirty="0">
              <a:ln/>
              <a:solidFill>
                <a:schemeClr val="bg1"/>
              </a:solidFill>
            </a:endParaRP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					presione botón Ok luego ok y 						finalmente tecla ESC, vera Ud. su vector</a:t>
            </a:r>
          </a:p>
          <a:p>
            <a:endParaRPr lang="es-ES" sz="2400" b="1" cap="none" spc="0" dirty="0">
              <a:ln/>
              <a:solidFill>
                <a:schemeClr val="bg1"/>
              </a:solidFill>
              <a:effectLst/>
            </a:endParaRPr>
          </a:p>
          <a:p>
            <a:endParaRPr lang="es-ES" sz="2400" b="1" dirty="0">
              <a:ln/>
              <a:solidFill>
                <a:schemeClr val="bg1"/>
              </a:solidFill>
            </a:endParaRPr>
          </a:p>
          <a:p>
            <a:endParaRPr lang="es-ES" sz="2400" b="1" cap="none" spc="0" dirty="0">
              <a:ln/>
              <a:solidFill>
                <a:schemeClr val="bg1"/>
              </a:solidFill>
              <a:effectLst/>
            </a:endParaRPr>
          </a:p>
          <a:p>
            <a:endParaRPr lang="es-ES" sz="2400" b="1" dirty="0">
              <a:ln/>
              <a:solidFill>
                <a:schemeClr val="bg1"/>
              </a:solidFill>
            </a:endParaRPr>
          </a:p>
          <a:p>
            <a:endParaRPr lang="es-ES" sz="2400" b="1" cap="none" spc="0" dirty="0">
              <a:ln/>
              <a:solidFill>
                <a:schemeClr val="bg1"/>
              </a:solidFill>
              <a:effectLst/>
            </a:endParaRPr>
          </a:p>
          <a:p>
            <a:endParaRPr lang="es-ES" sz="2400" b="1" dirty="0">
              <a:ln/>
              <a:solidFill>
                <a:schemeClr val="bg1"/>
              </a:solidFill>
            </a:endParaRPr>
          </a:p>
          <a:p>
            <a:endParaRPr lang="es-ES" sz="2400" b="1" dirty="0">
              <a:ln/>
              <a:solidFill>
                <a:schemeClr val="bg1"/>
              </a:solidFill>
            </a:endParaRP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4.- Ahora Establezca relaciones entre variables simples con vector </a:t>
            </a:r>
            <a:endParaRPr lang="es-ES" sz="2400" b="1" cap="none" spc="0" dirty="0">
              <a:ln/>
              <a:solidFill>
                <a:schemeClr val="bg1"/>
              </a:solidFill>
              <a:effectLst/>
            </a:endParaRPr>
          </a:p>
          <a:p>
            <a:endParaRPr lang="es-ES" sz="2400" b="1" dirty="0">
              <a:ln/>
              <a:solidFill>
                <a:schemeClr val="bg1"/>
              </a:solidFill>
            </a:endParaRP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   </a:t>
            </a:r>
          </a:p>
          <a:p>
            <a:pPr algn="ctr"/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74C21D-0E8B-44EE-8EFB-30F4F82B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6" y="1108953"/>
            <a:ext cx="4724400" cy="2581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4DD5AB-10BC-4186-BADC-081E84239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104" y="2027490"/>
            <a:ext cx="2636285" cy="18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CBA13DB-E2EB-47CA-AF84-C70E9CD8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1" y="-343949"/>
            <a:ext cx="9048997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1A8ED81-C3CF-4B3D-A6FF-B4F238B26072}"/>
              </a:ext>
            </a:extLst>
          </p:cNvPr>
          <p:cNvSpPr/>
          <p:nvPr/>
        </p:nvSpPr>
        <p:spPr>
          <a:xfrm>
            <a:off x="6777159" y="4166961"/>
            <a:ext cx="5302987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ES" sz="28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 el vector y por las relaciones establecidas, adefina para cada índice sus notas, tal como se indica a continuación</a:t>
            </a:r>
          </a:p>
          <a:p>
            <a:pPr algn="ctr"/>
            <a:endParaRPr lang="es-ES" sz="28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50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205648-5A95-4180-850C-04800E738179}"/>
              </a:ext>
            </a:extLst>
          </p:cNvPr>
          <p:cNvSpPr txBox="1"/>
          <p:nvPr/>
        </p:nvSpPr>
        <p:spPr>
          <a:xfrm>
            <a:off x="341851" y="314234"/>
            <a:ext cx="1163762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n/>
                <a:solidFill>
                  <a:schemeClr val="bg1"/>
                </a:solidFill>
              </a:rPr>
              <a:t>5.- Ahora Establezca relaciones entre variables simples con vector, </a:t>
            </a:r>
          </a:p>
          <a:p>
            <a:r>
              <a:rPr lang="es-ES" sz="1800" b="1" dirty="0">
                <a:ln/>
                <a:solidFill>
                  <a:schemeClr val="bg1"/>
                </a:solidFill>
              </a:rPr>
              <a:t>en la presente interface , desactive </a:t>
            </a:r>
            <a:r>
              <a:rPr lang="es-ES" sz="1800" b="1" dirty="0" err="1">
                <a:ln/>
                <a:solidFill>
                  <a:schemeClr val="bg1"/>
                </a:solidFill>
              </a:rPr>
              <a:t>opcion</a:t>
            </a:r>
            <a:r>
              <a:rPr lang="es-ES" sz="1800" b="1" dirty="0">
                <a:ln/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ln/>
                <a:solidFill>
                  <a:srgbClr val="FFFF00"/>
                </a:solidFill>
              </a:rPr>
              <a:t>To</a:t>
            </a:r>
            <a:r>
              <a:rPr lang="es-ES" sz="2400" b="1" dirty="0">
                <a:ln/>
                <a:solidFill>
                  <a:srgbClr val="FFFF00"/>
                </a:solidFill>
              </a:rPr>
              <a:t> </a:t>
            </a:r>
            <a:r>
              <a:rPr lang="es-ES" sz="2400" b="1" dirty="0" err="1">
                <a:ln/>
                <a:solidFill>
                  <a:srgbClr val="FFFF00"/>
                </a:solidFill>
              </a:rPr>
              <a:t>All</a:t>
            </a:r>
            <a:r>
              <a:rPr lang="es-ES" sz="2400" b="1" dirty="0">
                <a:ln/>
                <a:solidFill>
                  <a:srgbClr val="FFFF00"/>
                </a:solidFill>
              </a:rPr>
              <a:t> </a:t>
            </a:r>
          </a:p>
          <a:p>
            <a:r>
              <a:rPr lang="es-ES" sz="2400" b="1" dirty="0">
                <a:ln/>
                <a:solidFill>
                  <a:srgbClr val="FFFF00"/>
                </a:solidFill>
              </a:rPr>
              <a:t>						y obtiene </a:t>
            </a:r>
            <a:r>
              <a:rPr lang="es-ES" sz="1800" b="1" dirty="0">
                <a:ln/>
                <a:solidFill>
                  <a:schemeClr val="bg1"/>
                </a:solidFill>
              </a:rPr>
              <a:t> la interface donde se define valor de las </a:t>
            </a:r>
            <a:r>
              <a:rPr lang="es-ES" sz="1800" b="1" dirty="0" err="1">
                <a:ln/>
                <a:solidFill>
                  <a:schemeClr val="bg1"/>
                </a:solidFill>
              </a:rPr>
              <a:t>pcs</a:t>
            </a:r>
            <a:endParaRPr lang="es-ES" sz="1800" b="1" cap="none" spc="0" dirty="0">
              <a:ln/>
              <a:solidFill>
                <a:schemeClr val="bg1"/>
              </a:solidFill>
              <a:effectLst/>
            </a:endParaRPr>
          </a:p>
          <a:p>
            <a:endParaRPr lang="es-ES" sz="1800" b="1" dirty="0">
              <a:ln/>
              <a:solidFill>
                <a:schemeClr val="bg1"/>
              </a:solidFill>
            </a:endParaRPr>
          </a:p>
          <a:p>
            <a:r>
              <a:rPr lang="es-ES" sz="1800" b="1" dirty="0">
                <a:ln/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0CF9CDF-476B-4C36-BAA2-A8640738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1" y="1514566"/>
            <a:ext cx="5330418" cy="48610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651DFD9-6F1E-44D4-8FFF-05364CEBB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14566"/>
            <a:ext cx="58578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0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D46142-F5C2-4FB2-95E3-5659DAAEE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24" y="1115570"/>
            <a:ext cx="6824226" cy="55037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F59EC3-0E5E-4D72-8560-0DE809D75382}"/>
              </a:ext>
            </a:extLst>
          </p:cNvPr>
          <p:cNvSpPr txBox="1"/>
          <p:nvPr/>
        </p:nvSpPr>
        <p:spPr>
          <a:xfrm>
            <a:off x="459297" y="96120"/>
            <a:ext cx="11637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n/>
                <a:solidFill>
                  <a:schemeClr val="bg1"/>
                </a:solidFill>
              </a:rPr>
              <a:t>6.- Sintaxis de asignación de valores a cada índice del vector,. Para estos proceso tener en cuanta la definición de n variables simples apunta siempre a la dirección de un objeto y por tal motivo debe  usar el artificio mostrado en  la ecuación</a:t>
            </a:r>
          </a:p>
        </p:txBody>
      </p:sp>
    </p:spTree>
    <p:extLst>
      <p:ext uri="{BB962C8B-B14F-4D97-AF65-F5344CB8AC3E}">
        <p14:creationId xmlns:p14="http://schemas.microsoft.com/office/powerpoint/2010/main" val="18388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279628-81C6-4B2D-A2D9-582287A9EFF8}"/>
              </a:ext>
            </a:extLst>
          </p:cNvPr>
          <p:cNvSpPr txBox="1"/>
          <p:nvPr/>
        </p:nvSpPr>
        <p:spPr>
          <a:xfrm>
            <a:off x="341851" y="314234"/>
            <a:ext cx="116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n/>
                <a:solidFill>
                  <a:schemeClr val="bg1"/>
                </a:solidFill>
              </a:rPr>
              <a:t>7.- Sintaxis de asignación de valores a cada índice del vector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260631-0949-4806-9D0B-B82B5B93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6" y="960054"/>
            <a:ext cx="6904976" cy="55688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B045F3F-33D1-44B1-9707-63D4EC12CC09}"/>
              </a:ext>
            </a:extLst>
          </p:cNvPr>
          <p:cNvSpPr/>
          <p:nvPr/>
        </p:nvSpPr>
        <p:spPr>
          <a:xfrm>
            <a:off x="7590422" y="2843118"/>
            <a:ext cx="418281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400" b="1" cap="none" spc="0" dirty="0" err="1">
                <a:ln/>
                <a:solidFill>
                  <a:schemeClr val="bg1"/>
                </a:solidFill>
                <a:effectLst/>
              </a:rPr>
              <a:t>Vecror</a:t>
            </a:r>
            <a:r>
              <a:rPr lang="es-ES" sz="2400" b="1" cap="none" spc="0" dirty="0">
                <a:ln/>
                <a:solidFill>
                  <a:schemeClr val="bg1"/>
                </a:solidFill>
                <a:effectLst/>
              </a:rPr>
              <a:t> creado, pero no están las notas. </a:t>
            </a:r>
            <a:r>
              <a:rPr lang="es-ES" sz="2400" b="1" cap="none" spc="0" dirty="0" err="1">
                <a:ln/>
                <a:solidFill>
                  <a:schemeClr val="bg1"/>
                </a:solidFill>
                <a:effectLst/>
              </a:rPr>
              <a:t>Ud</a:t>
            </a:r>
            <a:r>
              <a:rPr lang="es-ES" sz="2400" b="1" cap="none" spc="0" dirty="0">
                <a:ln/>
                <a:solidFill>
                  <a:schemeClr val="bg1"/>
                </a:solidFill>
                <a:effectLst/>
              </a:rPr>
              <a:t> </a:t>
            </a:r>
            <a:r>
              <a:rPr lang="es-ES" sz="2400" b="1" cap="none" spc="0" dirty="0" err="1">
                <a:ln/>
                <a:solidFill>
                  <a:schemeClr val="bg1"/>
                </a:solidFill>
                <a:effectLst/>
              </a:rPr>
              <a:t>dene</a:t>
            </a:r>
            <a:r>
              <a:rPr lang="es-ES" sz="2400" b="1" cap="none" spc="0" dirty="0">
                <a:ln/>
                <a:solidFill>
                  <a:schemeClr val="bg1"/>
                </a:solidFill>
                <a:effectLst/>
              </a:rPr>
              <a:t> </a:t>
            </a:r>
            <a:r>
              <a:rPr lang="es-ES" sz="2400" b="1" cap="none" spc="0" dirty="0" err="1">
                <a:ln/>
                <a:solidFill>
                  <a:schemeClr val="bg1"/>
                </a:solidFill>
                <a:effectLst/>
              </a:rPr>
              <a:t>hacdder</a:t>
            </a:r>
            <a:r>
              <a:rPr lang="es-ES" sz="2400" b="1" cap="none" spc="0" dirty="0">
                <a:ln/>
                <a:solidFill>
                  <a:schemeClr val="bg1"/>
                </a:solidFill>
                <a:effectLst/>
              </a:rPr>
              <a:t> </a:t>
            </a:r>
            <a:r>
              <a:rPr lang="es-ES" sz="2400" b="1" dirty="0">
                <a:ln/>
                <a:solidFill>
                  <a:schemeClr val="bg1"/>
                </a:solidFill>
              </a:rPr>
              <a:t>run y llamara el vector</a:t>
            </a:r>
          </a:p>
          <a:p>
            <a:pPr algn="ctr"/>
            <a:r>
              <a:rPr lang="es-ES" sz="2400" b="1" cap="none" spc="0" dirty="0">
                <a:ln/>
                <a:solidFill>
                  <a:schemeClr val="bg1"/>
                </a:solidFill>
                <a:effectLst/>
              </a:rPr>
              <a:t>con practicas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1EB193-C829-4A3C-B1FE-A444319BC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68" y="683566"/>
            <a:ext cx="2211626" cy="215955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033901C-9AD0-4768-871F-F5EB23FBB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791" y="4285161"/>
            <a:ext cx="2630255" cy="24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0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16C457-4342-48A3-BED2-981633406F0F}"/>
              </a:ext>
            </a:extLst>
          </p:cNvPr>
          <p:cNvSpPr txBox="1"/>
          <p:nvPr/>
        </p:nvSpPr>
        <p:spPr>
          <a:xfrm>
            <a:off x="341851" y="314234"/>
            <a:ext cx="11637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n/>
                <a:solidFill>
                  <a:schemeClr val="bg1"/>
                </a:solidFill>
              </a:rPr>
              <a:t>8.- Calcular el promedio , eliminado la menor nota, mostrar estado A, D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 Sintaxis de asignación de valores a cada índice del vector. Defina 3 conversores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06FDC-C385-4958-BDA0-B6225995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3" y="1202273"/>
            <a:ext cx="10078488" cy="57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B63EA8-2721-4AB8-B5D9-0382B33C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9" y="516620"/>
            <a:ext cx="11273624" cy="629458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B0D705D-62A4-4AB7-8E9A-0910F63E2D60}"/>
              </a:ext>
            </a:extLst>
          </p:cNvPr>
          <p:cNvSpPr/>
          <p:nvPr/>
        </p:nvSpPr>
        <p:spPr>
          <a:xfrm>
            <a:off x="63951" y="-6600"/>
            <a:ext cx="102935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Modelo final. Debe crear vector para almacenar  2 </a:t>
            </a:r>
            <a:r>
              <a:rPr lang="es-ES" sz="28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menires</a:t>
            </a:r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notas</a:t>
            </a:r>
          </a:p>
        </p:txBody>
      </p:sp>
    </p:spTree>
    <p:extLst>
      <p:ext uri="{BB962C8B-B14F-4D97-AF65-F5344CB8AC3E}">
        <p14:creationId xmlns:p14="http://schemas.microsoft.com/office/powerpoint/2010/main" val="420408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84DD9E-CC09-4EAE-95B5-789AA1AF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0" y="553674"/>
            <a:ext cx="7654210" cy="610552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D33B673-8928-4A79-BA09-B19C58732498}"/>
              </a:ext>
            </a:extLst>
          </p:cNvPr>
          <p:cNvSpPr/>
          <p:nvPr/>
        </p:nvSpPr>
        <p:spPr>
          <a:xfrm>
            <a:off x="307232" y="129572"/>
            <a:ext cx="102935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Modelo Analíticos</a:t>
            </a:r>
          </a:p>
        </p:txBody>
      </p:sp>
    </p:spTree>
    <p:extLst>
      <p:ext uri="{BB962C8B-B14F-4D97-AF65-F5344CB8AC3E}">
        <p14:creationId xmlns:p14="http://schemas.microsoft.com/office/powerpoint/2010/main" val="254528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98E8A22-FDA1-4F87-829B-3B7053C074E0}"/>
              </a:ext>
            </a:extLst>
          </p:cNvPr>
          <p:cNvSpPr/>
          <p:nvPr/>
        </p:nvSpPr>
        <p:spPr>
          <a:xfrm>
            <a:off x="5066712" y="2967335"/>
            <a:ext cx="2058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  <a:highlight>
                  <a:srgbClr val="FFFF00"/>
                </a:highlight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243840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B446C-CD89-42DD-A290-C79DDEB07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511064-4C00-4198-B204-13FB9DB5AAAF}"/>
              </a:ext>
            </a:extLst>
          </p:cNvPr>
          <p:cNvSpPr txBox="1"/>
          <p:nvPr/>
        </p:nvSpPr>
        <p:spPr>
          <a:xfrm>
            <a:off x="75501" y="494951"/>
            <a:ext cx="1202142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Objetivo</a:t>
            </a:r>
          </a:p>
          <a:p>
            <a:pPr algn="l" fontAlgn="base"/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Aplicar la teoría de </a:t>
            </a:r>
            <a:r>
              <a:rPr lang="es-ES" sz="18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arrays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Unidimensionales y Bidimensionales que optimicen el uso de variables simples </a:t>
            </a:r>
          </a:p>
          <a:p>
            <a:pPr algn="l" fontAlgn="base"/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I.-  </a:t>
            </a:r>
            <a:r>
              <a:rPr lang="es-ES" sz="2400" b="1" dirty="0">
                <a:solidFill>
                  <a:srgbClr val="FFFF00"/>
                </a:solidFill>
                <a:latin typeface="Nunito" pitchFamily="2" charset="0"/>
              </a:rPr>
              <a:t>Arreglos Unidimensionales.-</a:t>
            </a:r>
          </a:p>
          <a:p>
            <a:pPr algn="l" fontAlgn="base"/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 se caracterizan por tener un nombre y posiciones donde se almacena cada elemento, al usar su   usando un índice  o posición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Por teoría:                                                 variable simple 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                                                                     En Stella                n oración: vector                     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:</a:t>
            </a:r>
          </a:p>
          <a:p>
            <a:pPr algn="l" fontAlgn="base"/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endParaRPr lang="es-ES" dirty="0">
              <a:solidFill>
                <a:schemeClr val="bg1"/>
              </a:solidFill>
              <a:latin typeface="Nunito" pitchFamily="2" charset="0"/>
            </a:endParaRPr>
          </a:p>
          <a:p>
            <a:pPr algn="l" fontAlgn="base"/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endParaRPr lang="es-ES" dirty="0">
              <a:solidFill>
                <a:schemeClr val="bg1"/>
              </a:solidFill>
              <a:latin typeface="Nunito" pitchFamily="2" charset="0"/>
            </a:endParaRPr>
          </a:p>
          <a:p>
            <a:pPr algn="l" fontAlgn="base"/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        </a:t>
            </a:r>
            <a:r>
              <a:rPr lang="es-ES" sz="18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Dats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reales                                Almacenar n dato       almacenar n datos en el vector              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                                                            en  variable simple</a:t>
            </a:r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Si se dispone desea procesar 1000 datos mas en variables simples , tendrá mucha dificultad, motivo por la c al se usa vectores para una mejor calidad en el almacenamiento de datos</a:t>
            </a:r>
          </a:p>
          <a:p>
            <a:pPr algn="l" fontAlgn="base"/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Obs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.- el vector tendrá un nombre 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disico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(ejemplo: 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Evaluacioes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) y un nombre lógico(notas), donde se define su longitud y es donde se define los 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indeices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 por su nombre, pueden ser números o 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etras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o cadenas.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longitud ,</a:t>
            </a:r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endParaRPr lang="es-ES" dirty="0">
              <a:solidFill>
                <a:schemeClr val="bg1"/>
              </a:solidFill>
              <a:latin typeface="Nunito" pitchFamily="2" charset="0"/>
            </a:endParaRPr>
          </a:p>
          <a:p>
            <a:pPr algn="l" fontAlgn="base"/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 </a:t>
            </a:r>
            <a:endParaRPr lang="es-ES" sz="1800" b="0" i="0" dirty="0">
              <a:solidFill>
                <a:schemeClr val="bg1"/>
              </a:solidFill>
              <a:effectLst/>
              <a:latin typeface="Google Sans"/>
            </a:endParaRP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57023E7A-4DA5-4D5E-8873-DCC9D8C2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02706"/>
              </p:ext>
            </p:extLst>
          </p:nvPr>
        </p:nvGraphicFramePr>
        <p:xfrm>
          <a:off x="1235046" y="2193014"/>
          <a:ext cx="15752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33">
                  <a:extLst>
                    <a:ext uri="{9D8B030D-6E8A-4147-A177-3AD203B41FA5}">
                      <a16:colId xmlns:a16="http://schemas.microsoft.com/office/drawing/2014/main" val="3457549804"/>
                    </a:ext>
                  </a:extLst>
                </a:gridCol>
                <a:gridCol w="787633">
                  <a:extLst>
                    <a:ext uri="{9D8B030D-6E8A-4147-A177-3AD203B41FA5}">
                      <a16:colId xmlns:a16="http://schemas.microsoft.com/office/drawing/2014/main" val="188962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8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 123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[0]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2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[1]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2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[2]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3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[3]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9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[4]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[5]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61810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56B96478-35B2-4C8A-9696-5A6F8795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479" y="2883977"/>
            <a:ext cx="2181225" cy="1543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58A665-CEAF-424C-9E35-592CF1EF4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997" y="2718033"/>
            <a:ext cx="2702108" cy="17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1954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EB030BA-CEE6-42A4-B7FE-945611C0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3806"/>
              </p:ext>
            </p:extLst>
          </p:nvPr>
        </p:nvGraphicFramePr>
        <p:xfrm>
          <a:off x="2281805" y="1231654"/>
          <a:ext cx="6291743" cy="230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00153979"/>
                    </a:ext>
                  </a:extLst>
                </a:gridCol>
                <a:gridCol w="755626">
                  <a:extLst>
                    <a:ext uri="{9D8B030D-6E8A-4147-A177-3AD203B41FA5}">
                      <a16:colId xmlns:a16="http://schemas.microsoft.com/office/drawing/2014/main" val="658721450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704564286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53741199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3876579750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465411879"/>
                    </a:ext>
                  </a:extLst>
                </a:gridCol>
              </a:tblGrid>
              <a:tr h="695744">
                <a:tc>
                  <a:txBody>
                    <a:bodyPr/>
                    <a:lstStyle/>
                    <a:p>
                      <a:r>
                        <a:rPr lang="es-ES" dirty="0" err="1"/>
                        <a:t>vehiculos</a:t>
                      </a:r>
                      <a:r>
                        <a:rPr lang="es-ES" dirty="0"/>
                        <a:t>/ciudades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Tacna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Tumbes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prom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79648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r>
                        <a:rPr lang="es-ES" dirty="0" err="1"/>
                        <a:t>vw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10822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r>
                        <a:rPr lang="es-ES" dirty="0"/>
                        <a:t>volvo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68524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r>
                        <a:rPr lang="es-ES" dirty="0" err="1"/>
                        <a:t>toyota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09890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r>
                        <a:rPr lang="es-ES" dirty="0" err="1"/>
                        <a:t>datsun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6973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7DCD03AA-A452-4314-B0FA-4AEC84E2DD9E}"/>
              </a:ext>
            </a:extLst>
          </p:cNvPr>
          <p:cNvSpPr/>
          <p:nvPr/>
        </p:nvSpPr>
        <p:spPr>
          <a:xfrm>
            <a:off x="343766" y="229735"/>
            <a:ext cx="11504467" cy="7048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Considere los siguientes datos</a:t>
            </a:r>
          </a:p>
          <a:p>
            <a:pPr algn="ctr"/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</a:t>
            </a: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1.- diseñar una </a:t>
            </a:r>
            <a:r>
              <a:rPr lang="es-ES" sz="3200" b="1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</a:t>
            </a:r>
            <a:r>
              <a:rPr lang="es-ES" sz="3200" b="1" spc="50" dirty="0">
                <a:ln w="0"/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atriz[][]</a:t>
            </a:r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para almacenar los vehículos, </a:t>
            </a:r>
            <a:r>
              <a:rPr lang="es-E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seconsidera</a:t>
            </a:r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una tasa de </a:t>
            </a:r>
            <a:r>
              <a:rPr lang="es-E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evnta</a:t>
            </a:r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del 10% . Se pide: diseñar un modelo dinámico que permita:</a:t>
            </a:r>
          </a:p>
          <a:p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2.- mostrar promedio de ventas por ciudad</a:t>
            </a:r>
          </a:p>
          <a:p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3.- mostrar promedio  de ventas por marca </a:t>
            </a:r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2117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8C5AF1-4EE6-402D-A65D-B819174CD606}"/>
              </a:ext>
            </a:extLst>
          </p:cNvPr>
          <p:cNvSpPr txBox="1"/>
          <p:nvPr/>
        </p:nvSpPr>
        <p:spPr>
          <a:xfrm>
            <a:off x="559966" y="400646"/>
            <a:ext cx="6153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1.- defina un a variable de nivel</a:t>
            </a:r>
          </a:p>
          <a:p>
            <a:endParaRPr lang="es-ES" sz="1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E80CE4-CD9D-4CB0-AE5A-D4BF95A7BD2D}"/>
              </a:ext>
            </a:extLst>
          </p:cNvPr>
          <p:cNvSpPr txBox="1"/>
          <p:nvPr/>
        </p:nvSpPr>
        <p:spPr>
          <a:xfrm>
            <a:off x="276138" y="1038967"/>
            <a:ext cx="61533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2.- convertir en matriz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Seleccione opción :2D y obtendrá la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Clock</a:t>
            </a: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en </a:t>
            </a:r>
            <a:r>
              <a:rPr lang="es-ES" b="1" spc="50" dirty="0" err="1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</a:t>
            </a:r>
            <a:r>
              <a:rPr lang="es-ES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3.- defina la matriz con filas lo y columna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lógicas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Filas=Tipos, en sus indies dar iniciales de 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</a:t>
            </a:r>
            <a:r>
              <a:rPr lang="es-ES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vehiculo</a:t>
            </a:r>
            <a:endParaRPr lang="es-E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Columnas= ciudades, dar iniciales de tipos 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Ciudades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Luego  ok, ok y </a:t>
            </a:r>
            <a:r>
              <a:rPr lang="es-ES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esc</a:t>
            </a:r>
            <a:endParaRPr lang="es-E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endParaRPr lang="es-ES" sz="1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687217-3C77-484F-B664-EE2758490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41" y="29935"/>
            <a:ext cx="1230648" cy="11193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3081043-6F97-459C-9D1C-5E1C1D7DD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33" y="167780"/>
            <a:ext cx="4037574" cy="307115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EEC1D10-1FA7-4F06-8264-CA402673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433" y="1703355"/>
            <a:ext cx="4724400" cy="2332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39F019E-E6E3-409B-8114-2EBD38FC7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45" y="4035675"/>
            <a:ext cx="4724400" cy="2581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4898DDB-0856-4E13-9635-BA69D9C96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0433" y="4178125"/>
            <a:ext cx="4724400" cy="2581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202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C3B2C7-2CFB-4EA8-9CCE-272903A048D5}"/>
              </a:ext>
            </a:extLst>
          </p:cNvPr>
          <p:cNvSpPr txBox="1"/>
          <p:nvPr/>
        </p:nvSpPr>
        <p:spPr>
          <a:xfrm>
            <a:off x="308295" y="314235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4.- Obtendrá la sintaxis grafica de Matriz[][]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B20239D-F6EA-494B-B42E-C2DFD714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43" y="-90811"/>
            <a:ext cx="2513114" cy="29073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BABB58-3965-4DAD-A8F7-55C4615C1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699" y="3642481"/>
            <a:ext cx="5756881" cy="290128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11AE10-AA2D-4361-BB5B-215D20EC45B7}"/>
              </a:ext>
            </a:extLst>
          </p:cNvPr>
          <p:cNvSpPr txBox="1"/>
          <p:nvPr/>
        </p:nvSpPr>
        <p:spPr>
          <a:xfrm>
            <a:off x="308295" y="2816517"/>
            <a:ext cx="9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5.- Crear la variable de flujo ventas (automáticamente se transforma en sintaxis matriz), </a:t>
            </a:r>
            <a:r>
              <a:rPr lang="es-E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tambien</a:t>
            </a: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crear la variable auxiliar tv y asignar 10% de ventas a todo tipo de </a:t>
            </a:r>
            <a:r>
              <a:rPr lang="es-E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ceiculo</a:t>
            </a: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&lt;</a:t>
            </a:r>
            <a:r>
              <a:rPr lang="es-E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asi</a:t>
            </a: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como asignar valores en cada </a:t>
            </a:r>
            <a:r>
              <a:rPr lang="es-E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selda</a:t>
            </a: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 la </a:t>
            </a:r>
            <a:r>
              <a:rPr lang="es-E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matrix</a:t>
            </a:r>
            <a:endParaRPr lang="es-E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25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C22CFE-0B1B-468E-936A-63C89788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22" y="1028741"/>
            <a:ext cx="5857875" cy="4924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BAE98A-1227-448B-BFCB-39F33DB8B3DA}"/>
              </a:ext>
            </a:extLst>
          </p:cNvPr>
          <p:cNvSpPr txBox="1"/>
          <p:nvPr/>
        </p:nvSpPr>
        <p:spPr>
          <a:xfrm>
            <a:off x="308294" y="314235"/>
            <a:ext cx="11478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5.- obtendrá la interface , donde </a:t>
            </a:r>
            <a:r>
              <a:rPr lang="es-E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deb</a:t>
            </a: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E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seleccionr</a:t>
            </a: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filas/columnas  y desactivas  </a:t>
            </a:r>
            <a:r>
              <a:rPr lang="es-ES" b="1" spc="50" dirty="0" err="1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Apply</a:t>
            </a:r>
            <a:r>
              <a:rPr lang="es-ES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T0  </a:t>
            </a:r>
            <a:r>
              <a:rPr lang="es-ES" b="1" spc="50" dirty="0" err="1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All</a:t>
            </a:r>
            <a:r>
              <a:rPr lang="es-ES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E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Obtendrá</a:t>
            </a:r>
            <a:r>
              <a:rPr lang="es-ES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s-E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sintaxis grafica de Matriz[][]. Luego dar valores a cada índice de la matriz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662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C65EA1-A32D-4B17-A578-28B1DAE1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06" y="177522"/>
            <a:ext cx="7131691" cy="553961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D2A5551-0A8A-49D1-9359-0D4BECC7E21A}"/>
              </a:ext>
            </a:extLst>
          </p:cNvPr>
          <p:cNvCxnSpPr>
            <a:cxnSpLocks/>
          </p:cNvCxnSpPr>
          <p:nvPr/>
        </p:nvCxnSpPr>
        <p:spPr>
          <a:xfrm>
            <a:off x="3777241" y="1922804"/>
            <a:ext cx="2153776" cy="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36FB553-2061-4397-84D6-A2C7062C4ABE}"/>
              </a:ext>
            </a:extLst>
          </p:cNvPr>
          <p:cNvCxnSpPr>
            <a:cxnSpLocks/>
          </p:cNvCxnSpPr>
          <p:nvPr/>
        </p:nvCxnSpPr>
        <p:spPr>
          <a:xfrm>
            <a:off x="3777241" y="1927920"/>
            <a:ext cx="2153776" cy="23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6931986-6A8A-4D03-A143-5A5FD6C18165}"/>
              </a:ext>
            </a:extLst>
          </p:cNvPr>
          <p:cNvCxnSpPr>
            <a:cxnSpLocks/>
          </p:cNvCxnSpPr>
          <p:nvPr/>
        </p:nvCxnSpPr>
        <p:spPr>
          <a:xfrm>
            <a:off x="3716323" y="1922804"/>
            <a:ext cx="2214694" cy="38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3B18E2C-98CB-4874-A610-DD61CB8A178A}"/>
              </a:ext>
            </a:extLst>
          </p:cNvPr>
          <p:cNvCxnSpPr>
            <a:cxnSpLocks/>
          </p:cNvCxnSpPr>
          <p:nvPr/>
        </p:nvCxnSpPr>
        <p:spPr>
          <a:xfrm>
            <a:off x="3750624" y="1946494"/>
            <a:ext cx="2146092" cy="50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AC6022B-02FF-4653-8CD4-0CFF964A26A8}"/>
              </a:ext>
            </a:extLst>
          </p:cNvPr>
          <p:cNvSpPr/>
          <p:nvPr/>
        </p:nvSpPr>
        <p:spPr>
          <a:xfrm>
            <a:off x="539978" y="5681990"/>
            <a:ext cx="1143268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cada índice debe definir valor de una celda y los demás anular</a:t>
            </a:r>
          </a:p>
          <a:p>
            <a:pPr algn="ctr"/>
            <a:r>
              <a:rPr lang="it-IT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tv*cia[vw,li]+0*( cia[vw,ic]+cia[vw,ta]+cia[vw,tu] ). continuar</a:t>
            </a:r>
            <a:endParaRPr lang="es-E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68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3DB21A-ABFE-4154-9236-2E9E854F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853" y="575324"/>
            <a:ext cx="3160651" cy="575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5723311-887D-4822-8EF1-D4F7163715BA}"/>
              </a:ext>
            </a:extLst>
          </p:cNvPr>
          <p:cNvCxnSpPr/>
          <p:nvPr/>
        </p:nvCxnSpPr>
        <p:spPr>
          <a:xfrm>
            <a:off x="6350466" y="914400"/>
            <a:ext cx="1233182" cy="226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5957EEE-C24D-4EC6-898A-6E4D4E7705D5}"/>
              </a:ext>
            </a:extLst>
          </p:cNvPr>
          <p:cNvCxnSpPr/>
          <p:nvPr/>
        </p:nvCxnSpPr>
        <p:spPr>
          <a:xfrm>
            <a:off x="6096000" y="1585388"/>
            <a:ext cx="1233182" cy="226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F91A7919-4A72-4218-BC24-EC926B9379D4}"/>
              </a:ext>
            </a:extLst>
          </p:cNvPr>
          <p:cNvCxnSpPr/>
          <p:nvPr/>
        </p:nvCxnSpPr>
        <p:spPr>
          <a:xfrm>
            <a:off x="6096000" y="6065240"/>
            <a:ext cx="1798040" cy="251670"/>
          </a:xfrm>
          <a:prstGeom prst="bentConnector3">
            <a:avLst>
              <a:gd name="adj1" fmla="val 707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0F68695-2333-4709-95E0-05070D54A5AF}"/>
              </a:ext>
            </a:extLst>
          </p:cNvPr>
          <p:cNvSpPr/>
          <p:nvPr/>
        </p:nvSpPr>
        <p:spPr>
          <a:xfrm>
            <a:off x="7579662" y="963035"/>
            <a:ext cx="22245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Nombre físico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5E8D614-194D-4DEB-BCC5-577486E65D7B}"/>
              </a:ext>
            </a:extLst>
          </p:cNvPr>
          <p:cNvSpPr/>
          <p:nvPr/>
        </p:nvSpPr>
        <p:spPr>
          <a:xfrm>
            <a:off x="7285902" y="1588326"/>
            <a:ext cx="231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Nombre lógico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1D31776-6F25-48B2-84EF-A03B5D9D16BB}"/>
              </a:ext>
            </a:extLst>
          </p:cNvPr>
          <p:cNvSpPr/>
          <p:nvPr/>
        </p:nvSpPr>
        <p:spPr>
          <a:xfrm>
            <a:off x="8309246" y="6091002"/>
            <a:ext cx="12570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Índices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FEFE1D18-7F2D-452A-B320-1265C223958D}"/>
              </a:ext>
            </a:extLst>
          </p:cNvPr>
          <p:cNvCxnSpPr/>
          <p:nvPr/>
        </p:nvCxnSpPr>
        <p:spPr>
          <a:xfrm rot="10800000">
            <a:off x="1532987" y="5607178"/>
            <a:ext cx="3196127" cy="672844"/>
          </a:xfrm>
          <a:prstGeom prst="bentConnector3">
            <a:avLst>
              <a:gd name="adj1" fmla="val 9866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AE59BA2-9C40-4EFA-8C39-49FB2B8D87B5}"/>
              </a:ext>
            </a:extLst>
          </p:cNvPr>
          <p:cNvSpPr/>
          <p:nvPr/>
        </p:nvSpPr>
        <p:spPr>
          <a:xfrm>
            <a:off x="950700" y="5161710"/>
            <a:ext cx="17267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Elementos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EC00B48-807E-4C27-9587-1F64AC565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966" y="3383247"/>
            <a:ext cx="2702108" cy="1778463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48EB0408-A4C2-422F-B5E9-84AAFC6561A4}"/>
              </a:ext>
            </a:extLst>
          </p:cNvPr>
          <p:cNvSpPr/>
          <p:nvPr/>
        </p:nvSpPr>
        <p:spPr>
          <a:xfrm>
            <a:off x="4217283" y="94299"/>
            <a:ext cx="10502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teoria</a:t>
            </a:r>
            <a:endParaRPr lang="es-E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2622E6C-BC00-46A9-91D6-D2AA9E348DFC}"/>
              </a:ext>
            </a:extLst>
          </p:cNvPr>
          <p:cNvSpPr/>
          <p:nvPr/>
        </p:nvSpPr>
        <p:spPr>
          <a:xfrm>
            <a:off x="8783067" y="2892451"/>
            <a:ext cx="23477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Técnica: </a:t>
            </a:r>
            <a:r>
              <a:rPr lang="es-ES" sz="2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stella</a:t>
            </a:r>
            <a:endParaRPr lang="es-E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6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888B76-B9AE-49EA-8BDE-F6D756691F9A}"/>
              </a:ext>
            </a:extLst>
          </p:cNvPr>
          <p:cNvSpPr txBox="1"/>
          <p:nvPr/>
        </p:nvSpPr>
        <p:spPr>
          <a:xfrm>
            <a:off x="104686" y="283298"/>
            <a:ext cx="112868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Ejemplo.- </a:t>
            </a:r>
            <a:r>
              <a:rPr lang="es-ES" sz="18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uina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institución educativa  procesa sus notas de sus n alumnos </a:t>
            </a:r>
            <a:r>
              <a:rPr lang="es-ES" sz="18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empiricamenet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, diseñar un programa que permite crear un modelo </a:t>
            </a:r>
            <a:r>
              <a:rPr lang="es-ES" sz="18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dinamico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</a:t>
            </a:r>
            <a:r>
              <a:rPr lang="es-ES" sz="18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usandp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</a:t>
            </a:r>
            <a:r>
              <a:rPr lang="es-ES" sz="18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tenica</a:t>
            </a:r>
            <a:r>
              <a:rPr lang="es-ES" sz="1800" b="0" i="0" dirty="0">
                <a:solidFill>
                  <a:schemeClr val="bg1"/>
                </a:solidFill>
                <a:effectLst/>
                <a:latin typeface="Nunito" pitchFamily="2" charset="0"/>
              </a:rPr>
              <a:t> de vectores para almacenar las n notas de  la institución y luego: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I.- Usando variables simples:</a:t>
            </a:r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1.-  almacenar las n notas  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2.-  buscar la menor y la mayo nota                                                         </a:t>
            </a:r>
            <a:r>
              <a:rPr lang="es-ES" sz="3600" b="1" dirty="0" err="1">
                <a:solidFill>
                  <a:srgbClr val="FFFF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vecores</a:t>
            </a:r>
            <a:r>
              <a:rPr lang="es-ES" sz="3600" b="1" dirty="0">
                <a:solidFill>
                  <a:srgbClr val="FFFF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-matriz-</a:t>
            </a:r>
            <a:r>
              <a:rPr lang="es-ES" sz="3600" b="1" dirty="0" err="1">
                <a:solidFill>
                  <a:srgbClr val="FFFF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ok.STM</a:t>
            </a:r>
            <a:endParaRPr lang="es-ES" sz="3600" b="1" dirty="0">
              <a:solidFill>
                <a:srgbClr val="FFFF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3.- obtener el promedio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4.- si el promedio es mayor a 10 entonces enviar un mensaje de “Probado ”  almacenar  la nota mínima y la máxima en un vector  “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mMnMax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[]”</a:t>
            </a:r>
          </a:p>
          <a:p>
            <a:pPr algn="l"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5.- si el 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ppomedio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es &lt;= 10 , almacenar en una estructura , donde 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uid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pueda 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cambir</a:t>
            </a:r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Nunito" pitchFamily="2" charset="0"/>
              </a:rPr>
              <a:t>lanota</a:t>
            </a:r>
            <a:endParaRPr lang="es-ES" dirty="0">
              <a:solidFill>
                <a:schemeClr val="bg1"/>
              </a:solidFill>
              <a:latin typeface="Nunito" pitchFamily="2" charset="0"/>
            </a:endParaRPr>
          </a:p>
          <a:p>
            <a:pPr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I.- Usando  estructura Vector</a:t>
            </a:r>
          </a:p>
          <a:p>
            <a:pPr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Hacer las  consultas del caso I</a:t>
            </a:r>
          </a:p>
          <a:p>
            <a:pPr fontAlgn="base"/>
            <a:endParaRPr lang="es-ES" dirty="0">
              <a:solidFill>
                <a:schemeClr val="bg1"/>
              </a:solidFill>
              <a:latin typeface="Nunito" pitchFamily="2" charset="0"/>
            </a:endParaRPr>
          </a:p>
          <a:p>
            <a:pPr fontAlgn="base"/>
            <a:endParaRPr lang="es-ES" dirty="0">
              <a:solidFill>
                <a:schemeClr val="bg1"/>
              </a:solidFill>
              <a:latin typeface="Nunito" pitchFamily="2" charset="0"/>
            </a:endParaRPr>
          </a:p>
          <a:p>
            <a:pPr fontAlgn="base"/>
            <a:r>
              <a:rPr lang="es-ES" dirty="0">
                <a:solidFill>
                  <a:schemeClr val="bg1"/>
                </a:solidFill>
                <a:latin typeface="Nunito" pitchFamily="2" charset="0"/>
              </a:rPr>
              <a:t>Solución</a:t>
            </a:r>
            <a:endParaRPr lang="es-ES" dirty="0">
              <a:solidFill>
                <a:srgbClr val="FFFF00"/>
              </a:solidFill>
              <a:latin typeface="Nunito" pitchFamily="2" charset="0"/>
            </a:endParaRPr>
          </a:p>
          <a:p>
            <a:pPr fontAlgn="base"/>
            <a:endParaRPr lang="es-ES" dirty="0">
              <a:solidFill>
                <a:srgbClr val="FFFF00"/>
              </a:solidFill>
              <a:latin typeface="Nunito" pitchFamily="2" charset="0"/>
            </a:endParaRPr>
          </a:p>
          <a:p>
            <a:pPr fontAlgn="base"/>
            <a:endParaRPr lang="es-ES" dirty="0">
              <a:solidFill>
                <a:schemeClr val="bg1"/>
              </a:solidFill>
              <a:latin typeface="Nunito" pitchFamily="2" charset="0"/>
            </a:endParaRPr>
          </a:p>
          <a:p>
            <a:pPr algn="l" fontAlgn="base"/>
            <a:r>
              <a:rPr lang="es-PE" dirty="0">
                <a:solidFill>
                  <a:schemeClr val="bg1"/>
                </a:solidFill>
              </a:rPr>
              <a:t>1.- </a:t>
            </a:r>
            <a:r>
              <a:rPr lang="es-PE" dirty="0" err="1">
                <a:solidFill>
                  <a:schemeClr val="bg1"/>
                </a:solidFill>
              </a:rPr>
              <a:t>crar</a:t>
            </a:r>
            <a:r>
              <a:rPr lang="es-PE" dirty="0">
                <a:solidFill>
                  <a:schemeClr val="bg1"/>
                </a:solidFill>
              </a:rPr>
              <a:t> n variables simples en </a:t>
            </a:r>
            <a:r>
              <a:rPr lang="es-PE" dirty="0" err="1">
                <a:solidFill>
                  <a:schemeClr val="bg1"/>
                </a:solidFill>
              </a:rPr>
              <a:t>stella</a:t>
            </a:r>
            <a:r>
              <a:rPr lang="es-PE" dirty="0">
                <a:solidFill>
                  <a:schemeClr val="bg1"/>
                </a:solidFill>
              </a:rPr>
              <a:t>., use </a:t>
            </a:r>
            <a:r>
              <a:rPr lang="es-PE" dirty="0" err="1">
                <a:solidFill>
                  <a:schemeClr val="bg1"/>
                </a:solidFill>
              </a:rPr>
              <a:t>simbolo</a:t>
            </a:r>
            <a:r>
              <a:rPr lang="es-PE" dirty="0">
                <a:solidFill>
                  <a:schemeClr val="bg1"/>
                </a:solidFill>
              </a:rPr>
              <a:t>  conversor y dándole un nombre de cada </a:t>
            </a:r>
            <a:r>
              <a:rPr lang="es-PE" dirty="0" err="1">
                <a:solidFill>
                  <a:schemeClr val="bg1"/>
                </a:solidFill>
              </a:rPr>
              <a:t>lumbren</a:t>
            </a:r>
            <a:r>
              <a:rPr lang="es-PE" dirty="0">
                <a:solidFill>
                  <a:schemeClr val="bg1"/>
                </a:solidFill>
              </a:rPr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65521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2261DA7-A255-4BD7-8EF3-182C4B6B0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9" y="240144"/>
            <a:ext cx="10289309" cy="65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0667" y="-14579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6692EE-B35C-4A88-B09D-1ED22DA5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1" y="1277597"/>
            <a:ext cx="1819275" cy="5341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89E92D3-0F1C-43C3-9B75-4AE7E1110AA3}"/>
              </a:ext>
            </a:extLst>
          </p:cNvPr>
          <p:cNvSpPr/>
          <p:nvPr/>
        </p:nvSpPr>
        <p:spPr>
          <a:xfrm>
            <a:off x="793442" y="194552"/>
            <a:ext cx="10045133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400" b="1" cap="none" spc="0" dirty="0">
                <a:ln/>
                <a:solidFill>
                  <a:srgbClr val="FFFF00"/>
                </a:solidFill>
                <a:effectLst/>
              </a:rPr>
              <a:t>Paso1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Definición de variables 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Simples                            </a:t>
            </a:r>
            <a:r>
              <a:rPr lang="es-ES" sz="2400" b="1" dirty="0">
                <a:ln/>
                <a:solidFill>
                  <a:srgbClr val="FFFF00"/>
                </a:solidFill>
              </a:rPr>
              <a:t>paso 2 </a:t>
            </a:r>
            <a:r>
              <a:rPr lang="es-ES" sz="2400" b="1" dirty="0">
                <a:ln/>
                <a:solidFill>
                  <a:schemeClr val="bg1"/>
                </a:solidFill>
              </a:rPr>
              <a:t>: lectura de notas         .- hacer doble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clik</a:t>
            </a:r>
            <a:r>
              <a:rPr lang="es-ES" sz="2400" b="1" dirty="0">
                <a:ln/>
                <a:solidFill>
                  <a:schemeClr val="bg1"/>
                </a:solidFill>
              </a:rPr>
              <a:t> en cada    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aroab</a:t>
            </a:r>
            <a:r>
              <a:rPr lang="es-ES" sz="2400" b="1" dirty="0">
                <a:ln/>
                <a:solidFill>
                  <a:schemeClr val="bg1"/>
                </a:solidFill>
              </a:rPr>
              <a:t>                     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eingrasra</a:t>
            </a:r>
            <a:r>
              <a:rPr lang="es-ES" sz="2400" b="1" dirty="0">
                <a:ln/>
                <a:solidFill>
                  <a:schemeClr val="bg1"/>
                </a:solidFill>
              </a:rPr>
              <a:t> nota ,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atl</a:t>
            </a:r>
            <a:r>
              <a:rPr lang="es-ES" sz="2400" b="1" dirty="0">
                <a:ln/>
                <a:solidFill>
                  <a:schemeClr val="bg1"/>
                </a:solidFill>
              </a:rPr>
              <a:t> como   se ilustra en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lasigte</a:t>
            </a:r>
            <a:r>
              <a:rPr lang="es-ES" sz="2400" b="1" dirty="0">
                <a:ln/>
                <a:solidFill>
                  <a:schemeClr val="bg1"/>
                </a:solidFill>
              </a:rPr>
              <a:t> figura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  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   </a:t>
            </a:r>
          </a:p>
          <a:p>
            <a:pPr algn="ctr"/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AE59D0-89C8-4A6D-B88D-61F022567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18" y="1843380"/>
            <a:ext cx="4756733" cy="466427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A5D9259-43CF-4955-9E9E-1AA055DC301D}"/>
              </a:ext>
            </a:extLst>
          </p:cNvPr>
          <p:cNvCxnSpPr/>
          <p:nvPr/>
        </p:nvCxnSpPr>
        <p:spPr>
          <a:xfrm>
            <a:off x="4764947" y="5809170"/>
            <a:ext cx="654341" cy="2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C5C1B43-84B1-4561-B9B3-D2ADBD4537EB}"/>
              </a:ext>
            </a:extLst>
          </p:cNvPr>
          <p:cNvSpPr/>
          <p:nvPr/>
        </p:nvSpPr>
        <p:spPr>
          <a:xfrm>
            <a:off x="5293453" y="5764463"/>
            <a:ext cx="13416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lectura</a:t>
            </a:r>
          </a:p>
        </p:txBody>
      </p:sp>
    </p:spTree>
    <p:extLst>
      <p:ext uri="{BB962C8B-B14F-4D97-AF65-F5344CB8AC3E}">
        <p14:creationId xmlns:p14="http://schemas.microsoft.com/office/powerpoint/2010/main" val="220164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B21A66-6871-46FB-8D35-366A428C16BA}"/>
              </a:ext>
            </a:extLst>
          </p:cNvPr>
          <p:cNvSpPr/>
          <p:nvPr/>
        </p:nvSpPr>
        <p:spPr>
          <a:xfrm>
            <a:off x="793442" y="194552"/>
            <a:ext cx="10045133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400" b="1" cap="none" spc="0" dirty="0">
                <a:ln/>
                <a:solidFill>
                  <a:srgbClr val="FFFF00"/>
                </a:solidFill>
                <a:effectLst/>
              </a:rPr>
              <a:t>Paso3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Crear 3 variables simples: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Minim</a:t>
            </a:r>
            <a:r>
              <a:rPr lang="es-ES" sz="2400" b="1" dirty="0">
                <a:ln/>
                <a:solidFill>
                  <a:schemeClr val="bg1"/>
                </a:solidFill>
              </a:rPr>
              <a:t>, máximo,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prom</a:t>
            </a:r>
            <a:endParaRPr lang="es-ES" sz="2400" b="1" dirty="0">
              <a:ln/>
              <a:solidFill>
                <a:schemeClr val="bg1"/>
              </a:solidFill>
            </a:endParaRP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Use función MIN() para variables y calcule menor notas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 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   </a:t>
            </a:r>
          </a:p>
          <a:p>
            <a:pPr algn="ctr"/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5AF32B-FFFA-4161-9954-38596EC4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56" y="1396207"/>
            <a:ext cx="9577956" cy="51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B21A66-6871-46FB-8D35-366A428C16BA}"/>
              </a:ext>
            </a:extLst>
          </p:cNvPr>
          <p:cNvSpPr/>
          <p:nvPr/>
        </p:nvSpPr>
        <p:spPr>
          <a:xfrm>
            <a:off x="281714" y="-85494"/>
            <a:ext cx="10045133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400" b="1" cap="none" spc="0" dirty="0">
                <a:ln/>
                <a:solidFill>
                  <a:srgbClr val="FFFF00"/>
                </a:solidFill>
                <a:effectLst/>
              </a:rPr>
              <a:t>Paso 4</a:t>
            </a:r>
          </a:p>
          <a:p>
            <a:r>
              <a:rPr lang="es-ES" sz="2400" b="1" dirty="0">
                <a:ln/>
                <a:solidFill>
                  <a:schemeClr val="bg1"/>
                </a:solidFill>
              </a:rPr>
              <a:t>Calcular mayor nota, PROMEDIO, </a:t>
            </a:r>
            <a:r>
              <a:rPr lang="es-ES" sz="2800" b="1" dirty="0">
                <a:ln/>
                <a:solidFill>
                  <a:schemeClr val="bg1"/>
                </a:solidFill>
              </a:rPr>
              <a:t>eliminado la </a:t>
            </a:r>
            <a:r>
              <a:rPr lang="es-ES" sz="2800" b="1" dirty="0" err="1">
                <a:ln/>
                <a:solidFill>
                  <a:schemeClr val="bg1"/>
                </a:solidFill>
              </a:rPr>
              <a:t>menmor</a:t>
            </a:r>
            <a:r>
              <a:rPr lang="es-ES" sz="2800" b="1" dirty="0">
                <a:ln/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ln/>
                <a:solidFill>
                  <a:schemeClr val="bg1"/>
                </a:solidFill>
              </a:rPr>
              <a:t>noTa</a:t>
            </a:r>
            <a:endParaRPr lang="es-ES" sz="2800" b="1" dirty="0">
              <a:ln/>
              <a:solidFill>
                <a:schemeClr val="bg1"/>
              </a:solidFill>
            </a:endParaRPr>
          </a:p>
          <a:p>
            <a:endParaRPr lang="es-ES" sz="2800" b="1" dirty="0">
              <a:ln/>
              <a:solidFill>
                <a:schemeClr val="bg1"/>
              </a:solidFill>
            </a:endParaRPr>
          </a:p>
          <a:p>
            <a:pPr algn="ctr"/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AC08EE-AD4B-4513-A491-5B6F106C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1" y="773779"/>
            <a:ext cx="10144694" cy="6004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B7D4BB-DF7D-45E0-88CA-61F242147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04" y="4333526"/>
            <a:ext cx="5953125" cy="2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3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B21A66-6871-46FB-8D35-366A428C16BA}"/>
              </a:ext>
            </a:extLst>
          </p:cNvPr>
          <p:cNvSpPr/>
          <p:nvPr/>
        </p:nvSpPr>
        <p:spPr>
          <a:xfrm>
            <a:off x="281714" y="-85494"/>
            <a:ext cx="10045133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400" b="1" dirty="0">
                <a:ln/>
                <a:solidFill>
                  <a:srgbClr val="FFFF00"/>
                </a:solidFill>
              </a:rPr>
              <a:t>II.- Uso de vectores</a:t>
            </a:r>
          </a:p>
          <a:p>
            <a:r>
              <a:rPr lang="es-ES" sz="2400" b="1" dirty="0">
                <a:ln/>
                <a:solidFill>
                  <a:srgbClr val="FFFF00"/>
                </a:solidFill>
              </a:rPr>
              <a:t>Defina un </a:t>
            </a:r>
            <a:r>
              <a:rPr lang="es-ES" sz="2400" b="1" dirty="0" err="1">
                <a:ln/>
                <a:solidFill>
                  <a:srgbClr val="FFFF00"/>
                </a:solidFill>
              </a:rPr>
              <a:t>converosr</a:t>
            </a:r>
            <a:r>
              <a:rPr lang="es-ES" sz="2400" b="1" dirty="0">
                <a:ln/>
                <a:solidFill>
                  <a:srgbClr val="FFFF00"/>
                </a:solidFill>
              </a:rPr>
              <a:t> de nombre Evaluaciones</a:t>
            </a:r>
          </a:p>
          <a:p>
            <a:endParaRPr lang="es-ES" sz="2800" b="1" dirty="0">
              <a:ln/>
              <a:solidFill>
                <a:schemeClr val="bg1"/>
              </a:solidFill>
            </a:endParaRPr>
          </a:p>
          <a:p>
            <a:pPr algn="ctr"/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F29A7A-25CC-4190-B2FA-40DD3A645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280" y="2470541"/>
            <a:ext cx="2028825" cy="1314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875952D-8806-48AB-BCA3-C437D7C15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19" y="654341"/>
            <a:ext cx="3869690" cy="538817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950C64-F750-45E6-AE02-C697DB7E0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83" y="654341"/>
            <a:ext cx="4329003" cy="60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1011</Words>
  <Application>Microsoft Office PowerPoint</Application>
  <PresentationFormat>Panorámica</PresentationFormat>
  <Paragraphs>171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Google Sans</vt:lpstr>
      <vt:lpstr>Narkisim</vt:lpstr>
      <vt:lpstr>Nunito</vt:lpstr>
      <vt:lpstr>Times New Roman</vt:lpstr>
      <vt:lpstr>Tema de Office</vt:lpstr>
      <vt:lpstr>Unknown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PCE</cp:lastModifiedBy>
  <cp:revision>62</cp:revision>
  <dcterms:created xsi:type="dcterms:W3CDTF">2025-03-25T16:32:03Z</dcterms:created>
  <dcterms:modified xsi:type="dcterms:W3CDTF">2025-03-26T21:06:16Z</dcterms:modified>
</cp:coreProperties>
</file>