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65"/>
  </p:notesMasterIdLst>
  <p:sldIdLst>
    <p:sldId id="256" r:id="rId5"/>
    <p:sldId id="313" r:id="rId6"/>
    <p:sldId id="261" r:id="rId7"/>
    <p:sldId id="314" r:id="rId8"/>
    <p:sldId id="262" r:id="rId9"/>
    <p:sldId id="263" r:id="rId10"/>
    <p:sldId id="267" r:id="rId11"/>
    <p:sldId id="264" r:id="rId12"/>
    <p:sldId id="268" r:id="rId13"/>
    <p:sldId id="266" r:id="rId14"/>
    <p:sldId id="265" r:id="rId15"/>
    <p:sldId id="257" r:id="rId16"/>
    <p:sldId id="285" r:id="rId17"/>
    <p:sldId id="269" r:id="rId18"/>
    <p:sldId id="286" r:id="rId19"/>
    <p:sldId id="270" r:id="rId20"/>
    <p:sldId id="287" r:id="rId21"/>
    <p:sldId id="259" r:id="rId22"/>
    <p:sldId id="288" r:id="rId23"/>
    <p:sldId id="271" r:id="rId24"/>
    <p:sldId id="289" r:id="rId25"/>
    <p:sldId id="272" r:id="rId26"/>
    <p:sldId id="302" r:id="rId27"/>
    <p:sldId id="308" r:id="rId28"/>
    <p:sldId id="303" r:id="rId29"/>
    <p:sldId id="309" r:id="rId30"/>
    <p:sldId id="304" r:id="rId31"/>
    <p:sldId id="310" r:id="rId32"/>
    <p:sldId id="305" r:id="rId33"/>
    <p:sldId id="311" r:id="rId34"/>
    <p:sldId id="306" r:id="rId35"/>
    <p:sldId id="312" r:id="rId36"/>
    <p:sldId id="307" r:id="rId37"/>
    <p:sldId id="258" r:id="rId38"/>
    <p:sldId id="290" r:id="rId39"/>
    <p:sldId id="273" r:id="rId40"/>
    <p:sldId id="291" r:id="rId41"/>
    <p:sldId id="274" r:id="rId42"/>
    <p:sldId id="292" r:id="rId43"/>
    <p:sldId id="275" r:id="rId44"/>
    <p:sldId id="293" r:id="rId45"/>
    <p:sldId id="276" r:id="rId46"/>
    <p:sldId id="294" r:id="rId47"/>
    <p:sldId id="277" r:id="rId48"/>
    <p:sldId id="260" r:id="rId49"/>
    <p:sldId id="296" r:id="rId50"/>
    <p:sldId id="278" r:id="rId51"/>
    <p:sldId id="295" r:id="rId52"/>
    <p:sldId id="279" r:id="rId53"/>
    <p:sldId id="297" r:id="rId54"/>
    <p:sldId id="280" r:id="rId55"/>
    <p:sldId id="298" r:id="rId56"/>
    <p:sldId id="284" r:id="rId57"/>
    <p:sldId id="299" r:id="rId58"/>
    <p:sldId id="283" r:id="rId59"/>
    <p:sldId id="300" r:id="rId60"/>
    <p:sldId id="282" r:id="rId61"/>
    <p:sldId id="301" r:id="rId62"/>
    <p:sldId id="281" r:id="rId63"/>
    <p:sldId id="315"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F929E-AC97-4B10-B086-E711E3F39C7D}" v="43" vWet="47" dt="2021-03-16T18:05:37.226"/>
    <p1510:client id="{95A210CF-0409-40DC-9971-C05908C9048F}" v="305" dt="2021-03-16T20:19:23.564"/>
    <p1510:client id="{9D5862E5-4B9B-4276-377E-062E92733CE8}" v="48" dt="2021-03-16T20:03:07.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F3944-4077-468D-BE40-281763326A26}"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AAAA4-D51E-4E1A-9FF3-A2EEBB75DB91}" type="slidenum">
              <a:rPr lang="en-US" smtClean="0"/>
              <a:t>‹#›</a:t>
            </a:fld>
            <a:endParaRPr lang="en-US"/>
          </a:p>
        </p:txBody>
      </p:sp>
    </p:spTree>
    <p:extLst>
      <p:ext uri="{BB962C8B-B14F-4D97-AF65-F5344CB8AC3E}">
        <p14:creationId xmlns:p14="http://schemas.microsoft.com/office/powerpoint/2010/main" val="1126053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 </a:t>
            </a:r>
            <a:r>
              <a:rPr lang="en-US" err="1"/>
              <a:t>destaca</a:t>
            </a:r>
            <a:endParaRPr lang="en-US"/>
          </a:p>
          <a:p>
            <a:pPr marL="171450" indent="-171450">
              <a:buFontTx/>
              <a:buChar char="-"/>
            </a:pPr>
            <a:r>
              <a:rPr lang="en-US" err="1"/>
              <a:t>Usuario</a:t>
            </a:r>
            <a:endParaRPr lang="en-US"/>
          </a:p>
          <a:p>
            <a:pPr marL="171450" indent="-171450">
              <a:buFontTx/>
              <a:buChar char="-"/>
            </a:pPr>
            <a:r>
              <a:rPr lang="en-US" err="1"/>
              <a:t>Cliente</a:t>
            </a:r>
            <a:endParaRPr lang="en-US"/>
          </a:p>
          <a:p>
            <a:pPr marL="171450" indent="-171450">
              <a:buFontTx/>
              <a:buChar char="-"/>
            </a:pPr>
            <a:r>
              <a:rPr lang="en-US" err="1"/>
              <a:t>Pedido</a:t>
            </a:r>
            <a:endParaRPr lang="en-US"/>
          </a:p>
          <a:p>
            <a:pPr marL="171450" indent="-171450">
              <a:buFontTx/>
              <a:buChar char="-"/>
            </a:pPr>
            <a:r>
              <a:rPr lang="en-US" err="1"/>
              <a:t>Producto</a:t>
            </a:r>
            <a:endParaRPr lang="en-US"/>
          </a:p>
          <a:p>
            <a:pPr marL="171450" indent="-171450">
              <a:buFontTx/>
              <a:buChar char="-"/>
            </a:pPr>
            <a:r>
              <a:rPr lang="en-US" err="1"/>
              <a:t>Ingrediente</a:t>
            </a:r>
            <a:endParaRPr lang="en-US"/>
          </a:p>
          <a:p>
            <a:pPr marL="171450" indent="-171450">
              <a:buFontTx/>
              <a:buChar char="-"/>
            </a:pPr>
            <a:r>
              <a:rPr lang="en-US" err="1"/>
              <a:t>Oferta</a:t>
            </a:r>
            <a:endParaRPr lang="en-US"/>
          </a:p>
        </p:txBody>
      </p:sp>
      <p:sp>
        <p:nvSpPr>
          <p:cNvPr id="4" name="Slide Number Placeholder 3"/>
          <p:cNvSpPr>
            <a:spLocks noGrp="1"/>
          </p:cNvSpPr>
          <p:nvPr>
            <p:ph type="sldNum" sz="quarter" idx="5"/>
          </p:nvPr>
        </p:nvSpPr>
        <p:spPr/>
        <p:txBody>
          <a:bodyPr/>
          <a:lstStyle/>
          <a:p>
            <a:fld id="{5B3AAAA4-D51E-4E1A-9FF3-A2EEBB75DB91}" type="slidenum">
              <a:rPr lang="en-US" smtClean="0"/>
              <a:t>5</a:t>
            </a:fld>
            <a:endParaRPr lang="en-US"/>
          </a:p>
        </p:txBody>
      </p:sp>
    </p:spTree>
    <p:extLst>
      <p:ext uri="{BB962C8B-B14F-4D97-AF65-F5344CB8AC3E}">
        <p14:creationId xmlns:p14="http://schemas.microsoft.com/office/powerpoint/2010/main" val="151781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3AAAA4-D51E-4E1A-9FF3-A2EEBB75DB91}" type="slidenum">
              <a:rPr lang="en-US" smtClean="0"/>
              <a:t>6</a:t>
            </a:fld>
            <a:endParaRPr lang="en-US"/>
          </a:p>
        </p:txBody>
      </p:sp>
    </p:spTree>
    <p:extLst>
      <p:ext uri="{BB962C8B-B14F-4D97-AF65-F5344CB8AC3E}">
        <p14:creationId xmlns:p14="http://schemas.microsoft.com/office/powerpoint/2010/main" val="312203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3AAAA4-D51E-4E1A-9FF3-A2EEBB75DB91}" type="slidenum">
              <a:rPr lang="en-US" smtClean="0"/>
              <a:t>14</a:t>
            </a:fld>
            <a:endParaRPr lang="en-US"/>
          </a:p>
        </p:txBody>
      </p:sp>
    </p:spTree>
    <p:extLst>
      <p:ext uri="{BB962C8B-B14F-4D97-AF65-F5344CB8AC3E}">
        <p14:creationId xmlns:p14="http://schemas.microsoft.com/office/powerpoint/2010/main" val="1694529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3AAAA4-D51E-4E1A-9FF3-A2EEBB75DB91}" type="slidenum">
              <a:rPr lang="en-US" smtClean="0"/>
              <a:t>47</a:t>
            </a:fld>
            <a:endParaRPr lang="en-US"/>
          </a:p>
        </p:txBody>
      </p:sp>
    </p:spTree>
    <p:extLst>
      <p:ext uri="{BB962C8B-B14F-4D97-AF65-F5344CB8AC3E}">
        <p14:creationId xmlns:p14="http://schemas.microsoft.com/office/powerpoint/2010/main" val="125202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3AAAA4-D51E-4E1A-9FF3-A2EEBB75DB91}" type="slidenum">
              <a:rPr lang="en-US" smtClean="0"/>
              <a:t>53</a:t>
            </a:fld>
            <a:endParaRPr lang="en-US"/>
          </a:p>
        </p:txBody>
      </p:sp>
    </p:spTree>
    <p:extLst>
      <p:ext uri="{BB962C8B-B14F-4D97-AF65-F5344CB8AC3E}">
        <p14:creationId xmlns:p14="http://schemas.microsoft.com/office/powerpoint/2010/main" val="2266945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3AAAA4-D51E-4E1A-9FF3-A2EEBB75DB91}" type="slidenum">
              <a:rPr lang="en-US" smtClean="0"/>
              <a:t>55</a:t>
            </a:fld>
            <a:endParaRPr lang="en-US"/>
          </a:p>
        </p:txBody>
      </p:sp>
    </p:spTree>
    <p:extLst>
      <p:ext uri="{BB962C8B-B14F-4D97-AF65-F5344CB8AC3E}">
        <p14:creationId xmlns:p14="http://schemas.microsoft.com/office/powerpoint/2010/main" val="135206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3AAAA4-D51E-4E1A-9FF3-A2EEBB75DB91}" type="slidenum">
              <a:rPr lang="en-US" smtClean="0"/>
              <a:t>57</a:t>
            </a:fld>
            <a:endParaRPr lang="en-US"/>
          </a:p>
        </p:txBody>
      </p:sp>
    </p:spTree>
    <p:extLst>
      <p:ext uri="{BB962C8B-B14F-4D97-AF65-F5344CB8AC3E}">
        <p14:creationId xmlns:p14="http://schemas.microsoft.com/office/powerpoint/2010/main" val="418993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3AAAA4-D51E-4E1A-9FF3-A2EEBB75DB91}" type="slidenum">
              <a:rPr lang="en-US" smtClean="0"/>
              <a:t>60</a:t>
            </a:fld>
            <a:endParaRPr lang="en-US"/>
          </a:p>
        </p:txBody>
      </p:sp>
    </p:spTree>
    <p:extLst>
      <p:ext uri="{BB962C8B-B14F-4D97-AF65-F5344CB8AC3E}">
        <p14:creationId xmlns:p14="http://schemas.microsoft.com/office/powerpoint/2010/main" val="32774547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23FEA57E-7C1A-457B-A4CD-5DCEB057B502}" type="datetime1">
              <a:rPr lang="en-US" smtClean="0"/>
              <a:t>3/16/2021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E28480-1C08-4458-AD97-0283E6FFD09D}" type="slidenum">
              <a:rPr lang="en-US" smtClean="0"/>
              <a:t>‹#›</a:t>
            </a:fld>
            <a:endParaRPr lang="en-US"/>
          </a:p>
        </p:txBody>
      </p:sp>
    </p:spTree>
    <p:extLst>
      <p:ext uri="{BB962C8B-B14F-4D97-AF65-F5344CB8AC3E}">
        <p14:creationId xmlns:p14="http://schemas.microsoft.com/office/powerpoint/2010/main" val="32591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789749-A4CD-447F-8298-2B7988C91CEA}" type="datetime1">
              <a:rPr lang="en-US" smtClean="0"/>
              <a:t>3/16/2021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8530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0444D3-C0BA-4587-A56C-581AB9F841BE}" type="datetime1">
              <a:rPr lang="en-US" smtClean="0"/>
              <a:t>3/16/2021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373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1AF2CE-4F37-411C-A3EE-BBBE223265BF}" type="datetime1">
              <a:rPr lang="en-US" smtClean="0"/>
              <a:t>3/16/2021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2832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96083D4-708C-4BB5-B4FD-30CE9FA12FD5}" type="datetime1">
              <a:rPr lang="en-US" smtClean="0"/>
              <a:t>3/16/2021</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Sample Footer Text</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E28480-1C08-4458-AD97-0283E6FFD09D}" type="slidenum">
              <a:rPr lang="en-US" smtClean="0"/>
              <a:t>‹#›</a:t>
            </a:fld>
            <a:endParaRPr lang="en-US"/>
          </a:p>
        </p:txBody>
      </p:sp>
    </p:spTree>
    <p:extLst>
      <p:ext uri="{BB962C8B-B14F-4D97-AF65-F5344CB8AC3E}">
        <p14:creationId xmlns:p14="http://schemas.microsoft.com/office/powerpoint/2010/main" val="92750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D239B2-65BC-4C2A-A62B-3EABFE9590E4}" type="datetime1">
              <a:rPr lang="en-US" smtClean="0"/>
              <a:t>3/16/2021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3011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E05F5A-E4A3-476F-A89E-C2B73F2431E4}" type="datetime1">
              <a:rPr lang="en-US" smtClean="0"/>
              <a:t>3/16/2021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6059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761515-4A26-4F31-9F61-5A10B1FABBFC}" type="datetime1">
              <a:rPr lang="en-US" smtClean="0"/>
              <a:t>3/16/2021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069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3/16/2021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1727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3/16/2021</a:t>
            </a:fld>
            <a:endParaRPr lang="en-US"/>
          </a:p>
        </p:txBody>
      </p:sp>
      <p:sp>
        <p:nvSpPr>
          <p:cNvPr id="6" name="Footer Placeholder 5"/>
          <p:cNvSpPr>
            <a:spLocks noGrp="1"/>
          </p:cNvSpPr>
          <p:nvPr>
            <p:ph type="ftr" sz="quarter" idx="11"/>
          </p:nvPr>
        </p:nvSpPr>
        <p:spPr/>
        <p:txBody>
          <a:bodyPr/>
          <a:lstStyle/>
          <a:p>
            <a:r>
              <a:rPr lang="en-US"/>
              <a:t>Sample Footer Text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2013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3/16/2021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9849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3FE42E8-8B57-452D-A122-4DCE9AC771EF}" type="datetime1">
              <a:rPr lang="en-US" smtClean="0"/>
              <a:t>3/16/2021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Sample Footer Text</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94639795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microsoft.com/office/2007/relationships/hdphoto" Target="../media/hdphoto2.wdp"/></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4.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34716-FBC3-4877-9D5C-95A59E1E7996}"/>
              </a:ext>
            </a:extLst>
          </p:cNvPr>
          <p:cNvSpPr>
            <a:spLocks noGrp="1"/>
          </p:cNvSpPr>
          <p:nvPr>
            <p:ph type="ctrTitle"/>
          </p:nvPr>
        </p:nvSpPr>
        <p:spPr>
          <a:xfrm>
            <a:off x="7534654" y="702365"/>
            <a:ext cx="3896264" cy="3765666"/>
          </a:xfrm>
        </p:spPr>
        <p:txBody>
          <a:bodyPr anchor="b">
            <a:normAutofit/>
          </a:bodyPr>
          <a:lstStyle/>
          <a:p>
            <a:r>
              <a:rPr lang="en-US" sz="6000" err="1"/>
              <a:t>Arquitecura</a:t>
            </a:r>
            <a:r>
              <a:rPr lang="en-US" sz="6000"/>
              <a:t> De software</a:t>
            </a:r>
            <a:br>
              <a:rPr lang="en-US" sz="6000"/>
            </a:br>
            <a:br>
              <a:rPr lang="en-US" sz="6000"/>
            </a:br>
            <a:r>
              <a:rPr lang="en-US" sz="6000" err="1"/>
              <a:t>Entrega</a:t>
            </a:r>
            <a:r>
              <a:rPr lang="en-US" sz="6000"/>
              <a:t> #1</a:t>
            </a:r>
          </a:p>
        </p:txBody>
      </p:sp>
      <p:sp>
        <p:nvSpPr>
          <p:cNvPr id="3" name="Subtitle 2">
            <a:extLst>
              <a:ext uri="{FF2B5EF4-FFF2-40B4-BE49-F238E27FC236}">
                <a16:creationId xmlns:a16="http://schemas.microsoft.com/office/drawing/2014/main" id="{260644DE-F103-426E-B1F9-459DC4661B4E}"/>
              </a:ext>
            </a:extLst>
          </p:cNvPr>
          <p:cNvSpPr>
            <a:spLocks noGrp="1"/>
          </p:cNvSpPr>
          <p:nvPr>
            <p:ph type="subTitle" idx="1"/>
          </p:nvPr>
        </p:nvSpPr>
        <p:spPr>
          <a:xfrm>
            <a:off x="7534652" y="4389120"/>
            <a:ext cx="3867073" cy="1069848"/>
          </a:xfrm>
        </p:spPr>
        <p:txBody>
          <a:bodyPr>
            <a:normAutofit/>
          </a:bodyPr>
          <a:lstStyle/>
          <a:p>
            <a:pPr>
              <a:spcBef>
                <a:spcPts val="0"/>
              </a:spcBef>
            </a:pPr>
            <a:r>
              <a:rPr lang="en-US"/>
              <a:t>Santiago Andrés </a:t>
            </a:r>
            <a:r>
              <a:rPr lang="en-US" err="1"/>
              <a:t>Caroprese</a:t>
            </a:r>
            <a:r>
              <a:rPr lang="en-US"/>
              <a:t> Daniel Hernández</a:t>
            </a:r>
          </a:p>
          <a:p>
            <a:pPr>
              <a:spcBef>
                <a:spcPts val="0"/>
              </a:spcBef>
            </a:pPr>
            <a:r>
              <a:rPr lang="en-US"/>
              <a:t>Juan Carlos Suarez</a:t>
            </a:r>
          </a:p>
        </p:txBody>
      </p:sp>
      <p:pic>
        <p:nvPicPr>
          <p:cNvPr id="4" name="Picture 3">
            <a:extLst>
              <a:ext uri="{FF2B5EF4-FFF2-40B4-BE49-F238E27FC236}">
                <a16:creationId xmlns:a16="http://schemas.microsoft.com/office/drawing/2014/main" id="{F3985305-C3F4-49ED-B187-BC809F0F5701}"/>
              </a:ext>
            </a:extLst>
          </p:cNvPr>
          <p:cNvPicPr>
            <a:picLocks noChangeAspect="1"/>
          </p:cNvPicPr>
          <p:nvPr/>
        </p:nvPicPr>
        <p:blipFill rotWithShape="1">
          <a:blip r:embed="rId4"/>
          <a:srcRect l="19497" r="-1" b="-1"/>
          <a:stretch/>
        </p:blipFill>
        <p:spPr>
          <a:xfrm>
            <a:off x="20" y="10"/>
            <a:ext cx="6901088" cy="6857990"/>
          </a:xfrm>
          <a:prstGeom prst="rect">
            <a:avLst/>
          </a:prstGeom>
        </p:spPr>
      </p:pic>
      <p:grpSp>
        <p:nvGrpSpPr>
          <p:cNvPr id="8" name="Group 12">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4" name="Oval 13">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60746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F6921-6294-4D7D-9F57-1D4292D9A525}"/>
              </a:ext>
            </a:extLst>
          </p:cNvPr>
          <p:cNvSpPr>
            <a:spLocks noGrp="1"/>
          </p:cNvSpPr>
          <p:nvPr>
            <p:ph type="title"/>
          </p:nvPr>
        </p:nvSpPr>
        <p:spPr>
          <a:xfrm>
            <a:off x="1066800" y="4786009"/>
            <a:ext cx="10058400" cy="1486776"/>
          </a:xfrm>
        </p:spPr>
        <p:txBody>
          <a:bodyPr>
            <a:normAutofit/>
          </a:bodyPr>
          <a:lstStyle/>
          <a:p>
            <a:pPr algn="ctr"/>
            <a:r>
              <a:rPr lang="es-CO" sz="6000"/>
              <a:t>Características de los usuarios</a:t>
            </a:r>
            <a:endParaRPr lang="en-US" sz="6000"/>
          </a:p>
        </p:txBody>
      </p:sp>
      <p:grpSp>
        <p:nvGrpSpPr>
          <p:cNvPr id="11" name="Group 10">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12">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4" name="Content Placeholder 3">
            <a:extLst>
              <a:ext uri="{FF2B5EF4-FFF2-40B4-BE49-F238E27FC236}">
                <a16:creationId xmlns:a16="http://schemas.microsoft.com/office/drawing/2014/main" id="{10535ABC-409D-41C2-96DC-F4B5BC52248E}"/>
              </a:ext>
            </a:extLst>
          </p:cNvPr>
          <p:cNvGraphicFramePr>
            <a:graphicFrameLocks noGrp="1"/>
          </p:cNvGraphicFramePr>
          <p:nvPr>
            <p:ph idx="1"/>
            <p:extLst>
              <p:ext uri="{D42A27DB-BD31-4B8C-83A1-F6EECF244321}">
                <p14:modId xmlns:p14="http://schemas.microsoft.com/office/powerpoint/2010/main" val="4224319747"/>
              </p:ext>
            </p:extLst>
          </p:nvPr>
        </p:nvGraphicFramePr>
        <p:xfrm>
          <a:off x="1127348" y="643467"/>
          <a:ext cx="9937306" cy="4055884"/>
        </p:xfrm>
        <a:graphic>
          <a:graphicData uri="http://schemas.openxmlformats.org/drawingml/2006/table">
            <a:tbl>
              <a:tblPr firstRow="1" firstCol="1" bandRow="1">
                <a:tableStyleId>{775DCB02-9BB8-47FD-8907-85C794F793BA}</a:tableStyleId>
              </a:tblPr>
              <a:tblGrid>
                <a:gridCol w="2802968">
                  <a:extLst>
                    <a:ext uri="{9D8B030D-6E8A-4147-A177-3AD203B41FA5}">
                      <a16:colId xmlns:a16="http://schemas.microsoft.com/office/drawing/2014/main" val="2298601678"/>
                    </a:ext>
                  </a:extLst>
                </a:gridCol>
                <a:gridCol w="7134338">
                  <a:extLst>
                    <a:ext uri="{9D8B030D-6E8A-4147-A177-3AD203B41FA5}">
                      <a16:colId xmlns:a16="http://schemas.microsoft.com/office/drawing/2014/main" val="3906562631"/>
                    </a:ext>
                  </a:extLst>
                </a:gridCol>
              </a:tblGrid>
              <a:tr h="353601">
                <a:tc>
                  <a:txBody>
                    <a:bodyPr/>
                    <a:lstStyle/>
                    <a:p>
                      <a:pPr marL="0" marR="0" algn="just">
                        <a:spcBef>
                          <a:spcPts val="0"/>
                        </a:spcBef>
                        <a:spcAft>
                          <a:spcPts val="0"/>
                        </a:spcAft>
                      </a:pPr>
                      <a:r>
                        <a:rPr lang="es-CO" sz="2000">
                          <a:effectLst/>
                        </a:rPr>
                        <a:t>Administrador</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tc>
                  <a:txBody>
                    <a:bodyPr/>
                    <a:lstStyle/>
                    <a:p>
                      <a:pPr marL="0" marR="0" algn="just">
                        <a:spcBef>
                          <a:spcPts val="0"/>
                        </a:spcBef>
                        <a:spcAft>
                          <a:spcPts val="0"/>
                        </a:spcAft>
                      </a:pPr>
                      <a:r>
                        <a:rPr lang="es-CO" sz="2000">
                          <a:effectLst/>
                        </a:rPr>
                        <a:t>Descripción</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extLst>
                  <a:ext uri="{0D108BD9-81ED-4DB2-BD59-A6C34878D82A}">
                    <a16:rowId xmlns:a16="http://schemas.microsoft.com/office/drawing/2014/main" val="2809600309"/>
                  </a:ext>
                </a:extLst>
              </a:tr>
              <a:tr h="1804944">
                <a:tc>
                  <a:txBody>
                    <a:bodyPr/>
                    <a:lstStyle/>
                    <a:p>
                      <a:pPr marL="0" marR="0" algn="just">
                        <a:spcBef>
                          <a:spcPts val="0"/>
                        </a:spcBef>
                        <a:spcAft>
                          <a:spcPts val="0"/>
                        </a:spcAft>
                      </a:pPr>
                      <a:r>
                        <a:rPr lang="es-CO" sz="2000">
                          <a:effectLst/>
                        </a:rPr>
                        <a:t>Nivel de seguridad o de privilegios</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tc>
                  <a:txBody>
                    <a:bodyPr/>
                    <a:lstStyle/>
                    <a:p>
                      <a:pPr marL="0" marR="0" algn="just">
                        <a:spcBef>
                          <a:spcPts val="0"/>
                        </a:spcBef>
                        <a:spcAft>
                          <a:spcPts val="0"/>
                        </a:spcAft>
                      </a:pPr>
                      <a:r>
                        <a:rPr lang="es-CO" sz="2000">
                          <a:effectLst/>
                        </a:rPr>
                        <a:t>El usuario debe estar autenticado. Puede agregar o eliminar productos, crear o eliminar franquicias, crear promociones o especiales, agregar ingredientes, y ver datos de servicio de los pedidos completados.</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extLst>
                  <a:ext uri="{0D108BD9-81ED-4DB2-BD59-A6C34878D82A}">
                    <a16:rowId xmlns:a16="http://schemas.microsoft.com/office/drawing/2014/main" val="4142072368"/>
                  </a:ext>
                </a:extLst>
              </a:tr>
              <a:tr h="934138">
                <a:tc>
                  <a:txBody>
                    <a:bodyPr/>
                    <a:lstStyle/>
                    <a:p>
                      <a:pPr marL="0" marR="0" algn="just">
                        <a:spcBef>
                          <a:spcPts val="0"/>
                        </a:spcBef>
                        <a:spcAft>
                          <a:spcPts val="0"/>
                        </a:spcAft>
                      </a:pPr>
                      <a:r>
                        <a:rPr lang="es-CO" sz="2000">
                          <a:effectLst/>
                        </a:rPr>
                        <a:t>Roles</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tc>
                  <a:txBody>
                    <a:bodyPr/>
                    <a:lstStyle/>
                    <a:p>
                      <a:pPr marL="0" marR="0" algn="just">
                        <a:spcBef>
                          <a:spcPts val="0"/>
                        </a:spcBef>
                        <a:spcAft>
                          <a:spcPts val="0"/>
                        </a:spcAft>
                      </a:pPr>
                      <a:r>
                        <a:rPr lang="es-CO" sz="2000">
                          <a:effectLst/>
                        </a:rPr>
                        <a:t>Tiene una cuenta de administrador. Gestiona los elementos de negocio de la franquicia.</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extLst>
                  <a:ext uri="{0D108BD9-81ED-4DB2-BD59-A6C34878D82A}">
                    <a16:rowId xmlns:a16="http://schemas.microsoft.com/office/drawing/2014/main" val="3024212680"/>
                  </a:ext>
                </a:extLst>
              </a:tr>
              <a:tr h="353601">
                <a:tc>
                  <a:txBody>
                    <a:bodyPr/>
                    <a:lstStyle/>
                    <a:p>
                      <a:pPr marL="0" marR="0" algn="just">
                        <a:spcBef>
                          <a:spcPts val="0"/>
                        </a:spcBef>
                        <a:spcAft>
                          <a:spcPts val="0"/>
                        </a:spcAft>
                      </a:pPr>
                      <a:r>
                        <a:rPr lang="es-CO" sz="2000">
                          <a:effectLst/>
                        </a:rPr>
                        <a:t>Nivel de estudios o experiencia técnica</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tc>
                  <a:txBody>
                    <a:bodyPr/>
                    <a:lstStyle/>
                    <a:p>
                      <a:pPr marL="0" marR="0" algn="just">
                        <a:spcBef>
                          <a:spcPts val="0"/>
                        </a:spcBef>
                        <a:spcAft>
                          <a:spcPts val="0"/>
                        </a:spcAft>
                      </a:pPr>
                      <a:r>
                        <a:rPr lang="es-CO" sz="2000">
                          <a:effectLst/>
                        </a:rPr>
                        <a:t>Ninguna.</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extLst>
                  <a:ext uri="{0D108BD9-81ED-4DB2-BD59-A6C34878D82A}">
                    <a16:rowId xmlns:a16="http://schemas.microsoft.com/office/drawing/2014/main" val="2966696483"/>
                  </a:ext>
                </a:extLst>
              </a:tr>
              <a:tr h="353601">
                <a:tc>
                  <a:txBody>
                    <a:bodyPr/>
                    <a:lstStyle/>
                    <a:p>
                      <a:pPr marL="0" marR="0" algn="just">
                        <a:spcBef>
                          <a:spcPts val="0"/>
                        </a:spcBef>
                        <a:spcAft>
                          <a:spcPts val="0"/>
                        </a:spcAft>
                      </a:pPr>
                      <a:r>
                        <a:rPr lang="es-CO" sz="2000">
                          <a:effectLst/>
                        </a:rPr>
                        <a:t>Frecuencia de uso</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tc>
                  <a:txBody>
                    <a:bodyPr/>
                    <a:lstStyle/>
                    <a:p>
                      <a:pPr marL="0" marR="0" algn="just">
                        <a:spcBef>
                          <a:spcPts val="0"/>
                        </a:spcBef>
                        <a:spcAft>
                          <a:spcPts val="0"/>
                        </a:spcAft>
                      </a:pPr>
                      <a:r>
                        <a:rPr lang="es-CO" sz="2000">
                          <a:effectLst/>
                        </a:rPr>
                        <a:t>No muy frecuente.</a:t>
                      </a:r>
                      <a:endParaRPr lang="en-US" sz="24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18746" marR="118746" marT="0" marB="0"/>
                </a:tc>
                <a:extLst>
                  <a:ext uri="{0D108BD9-81ED-4DB2-BD59-A6C34878D82A}">
                    <a16:rowId xmlns:a16="http://schemas.microsoft.com/office/drawing/2014/main" val="3527162996"/>
                  </a:ext>
                </a:extLst>
              </a:tr>
            </a:tbl>
          </a:graphicData>
        </a:graphic>
      </p:graphicFrame>
    </p:spTree>
    <p:extLst>
      <p:ext uri="{BB962C8B-B14F-4D97-AF65-F5344CB8AC3E}">
        <p14:creationId xmlns:p14="http://schemas.microsoft.com/office/powerpoint/2010/main" val="302751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47CDA-BE2A-4C00-B2B9-F4FFA44F7457}"/>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3300">
                <a:blipFill dpi="0" rotWithShape="1">
                  <a:blip r:embed="rId4"/>
                  <a:srcRect/>
                  <a:tile tx="6350" ty="-127000" sx="65000" sy="64000" flip="none" algn="tl"/>
                </a:blipFill>
              </a:rPr>
              <a:t>Patrones y tácticas arquitectónicas usadas</a:t>
            </a:r>
          </a:p>
        </p:txBody>
      </p:sp>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4" name="Table 3">
            <a:extLst>
              <a:ext uri="{FF2B5EF4-FFF2-40B4-BE49-F238E27FC236}">
                <a16:creationId xmlns:a16="http://schemas.microsoft.com/office/drawing/2014/main" id="{DA727488-B1CD-4228-812D-70206E303C2B}"/>
              </a:ext>
            </a:extLst>
          </p:cNvPr>
          <p:cNvGraphicFramePr>
            <a:graphicFrameLocks noGrp="1"/>
          </p:cNvGraphicFramePr>
          <p:nvPr>
            <p:extLst>
              <p:ext uri="{D42A27DB-BD31-4B8C-83A1-F6EECF244321}">
                <p14:modId xmlns:p14="http://schemas.microsoft.com/office/powerpoint/2010/main" val="551277714"/>
              </p:ext>
            </p:extLst>
          </p:nvPr>
        </p:nvGraphicFramePr>
        <p:xfrm>
          <a:off x="1124054" y="1388911"/>
          <a:ext cx="6225305" cy="4118634"/>
        </p:xfrm>
        <a:graphic>
          <a:graphicData uri="http://schemas.openxmlformats.org/drawingml/2006/table">
            <a:tbl>
              <a:tblPr firstRow="1" firstCol="1" bandRow="1">
                <a:tableStyleId>{35758FB7-9AC5-4552-8A53-C91805E547FA}</a:tableStyleId>
              </a:tblPr>
              <a:tblGrid>
                <a:gridCol w="1057672">
                  <a:extLst>
                    <a:ext uri="{9D8B030D-6E8A-4147-A177-3AD203B41FA5}">
                      <a16:colId xmlns:a16="http://schemas.microsoft.com/office/drawing/2014/main" val="2249763418"/>
                    </a:ext>
                  </a:extLst>
                </a:gridCol>
                <a:gridCol w="978569">
                  <a:extLst>
                    <a:ext uri="{9D8B030D-6E8A-4147-A177-3AD203B41FA5}">
                      <a16:colId xmlns:a16="http://schemas.microsoft.com/office/drawing/2014/main" val="3719045184"/>
                    </a:ext>
                  </a:extLst>
                </a:gridCol>
                <a:gridCol w="4189064">
                  <a:extLst>
                    <a:ext uri="{9D8B030D-6E8A-4147-A177-3AD203B41FA5}">
                      <a16:colId xmlns:a16="http://schemas.microsoft.com/office/drawing/2014/main" val="1930864657"/>
                    </a:ext>
                  </a:extLst>
                </a:gridCol>
              </a:tblGrid>
              <a:tr h="362690">
                <a:tc>
                  <a:txBody>
                    <a:bodyPr/>
                    <a:lstStyle/>
                    <a:p>
                      <a:pPr marL="0" marR="0" algn="l">
                        <a:lnSpc>
                          <a:spcPct val="107000"/>
                        </a:lnSpc>
                        <a:spcBef>
                          <a:spcPts val="0"/>
                        </a:spcBef>
                        <a:spcAft>
                          <a:spcPts val="0"/>
                        </a:spcAft>
                      </a:pPr>
                      <a:r>
                        <a:rPr lang="es-419" sz="1000">
                          <a:effectLst/>
                        </a:rPr>
                        <a:t>Patrón</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ctr"/>
                </a:tc>
                <a:tc>
                  <a:txBody>
                    <a:bodyPr/>
                    <a:lstStyle/>
                    <a:p>
                      <a:pPr marL="0" marR="0" algn="l">
                        <a:lnSpc>
                          <a:spcPct val="107000"/>
                        </a:lnSpc>
                        <a:spcBef>
                          <a:spcPts val="0"/>
                        </a:spcBef>
                        <a:spcAft>
                          <a:spcPts val="0"/>
                        </a:spcAft>
                      </a:pPr>
                      <a:r>
                        <a:rPr lang="es-419" sz="1000">
                          <a:effectLst/>
                        </a:rPr>
                        <a:t>Atributo de calidad</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b"/>
                </a:tc>
                <a:tc>
                  <a:txBody>
                    <a:bodyPr/>
                    <a:lstStyle/>
                    <a:p>
                      <a:pPr marL="0" marR="0" algn="l">
                        <a:lnSpc>
                          <a:spcPct val="107000"/>
                        </a:lnSpc>
                        <a:spcBef>
                          <a:spcPts val="0"/>
                        </a:spcBef>
                        <a:spcAft>
                          <a:spcPts val="0"/>
                        </a:spcAft>
                      </a:pPr>
                      <a:r>
                        <a:rPr lang="es-419" sz="1000">
                          <a:effectLst/>
                        </a:rPr>
                        <a:t>Razonamiento</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b"/>
                </a:tc>
                <a:extLst>
                  <a:ext uri="{0D108BD9-81ED-4DB2-BD59-A6C34878D82A}">
                    <a16:rowId xmlns:a16="http://schemas.microsoft.com/office/drawing/2014/main" val="617025192"/>
                  </a:ext>
                </a:extLst>
              </a:tr>
              <a:tr h="863255">
                <a:tc rowSpan="2">
                  <a:txBody>
                    <a:bodyPr/>
                    <a:lstStyle/>
                    <a:p>
                      <a:pPr marL="0" marR="0" algn="ctr">
                        <a:lnSpc>
                          <a:spcPct val="107000"/>
                        </a:lnSpc>
                        <a:spcBef>
                          <a:spcPts val="0"/>
                        </a:spcBef>
                        <a:spcAft>
                          <a:spcPts val="0"/>
                        </a:spcAft>
                      </a:pPr>
                      <a:r>
                        <a:rPr lang="es-419" sz="1000">
                          <a:effectLst/>
                        </a:rPr>
                        <a:t>Microservicios</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ctr"/>
                </a:tc>
                <a:tc>
                  <a:txBody>
                    <a:bodyPr/>
                    <a:lstStyle/>
                    <a:p>
                      <a:pPr marL="0" marR="0" algn="ctr">
                        <a:lnSpc>
                          <a:spcPct val="107000"/>
                        </a:lnSpc>
                        <a:spcBef>
                          <a:spcPts val="0"/>
                        </a:spcBef>
                        <a:spcAft>
                          <a:spcPts val="0"/>
                        </a:spcAft>
                      </a:pPr>
                      <a:r>
                        <a:rPr lang="es-419" sz="1000">
                          <a:effectLst/>
                        </a:rPr>
                        <a:t>Confiabilidad</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ctr"/>
                </a:tc>
                <a:tc>
                  <a:txBody>
                    <a:bodyPr/>
                    <a:lstStyle/>
                    <a:p>
                      <a:pPr marL="0" marR="0" algn="l">
                        <a:lnSpc>
                          <a:spcPct val="107000"/>
                        </a:lnSpc>
                        <a:spcBef>
                          <a:spcPts val="0"/>
                        </a:spcBef>
                        <a:spcAft>
                          <a:spcPts val="0"/>
                        </a:spcAft>
                      </a:pPr>
                      <a:r>
                        <a:rPr lang="es-419" sz="1000" b="1">
                          <a:solidFill>
                            <a:schemeClr val="tx1"/>
                          </a:solidFill>
                          <a:effectLst/>
                        </a:rPr>
                        <a:t>Este patrón beneficia en especial el sub-atributo de disponibilidad. No todas las funcionalidades de la aplicación tendrán el mismo nivel de carga. Entonces resulta especialmente beneficioso que el sistema pueda ser escalado en solo los componentes que presentan el grueso de las solicitudes.</a:t>
                      </a:r>
                      <a:endParaRPr lang="en-US" sz="10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tc>
                <a:extLst>
                  <a:ext uri="{0D108BD9-81ED-4DB2-BD59-A6C34878D82A}">
                    <a16:rowId xmlns:a16="http://schemas.microsoft.com/office/drawing/2014/main" val="3998174968"/>
                  </a:ext>
                </a:extLst>
              </a:tr>
              <a:tr h="529545">
                <a:tc vMerge="1">
                  <a:txBody>
                    <a:bodyPr/>
                    <a:lstStyle/>
                    <a:p>
                      <a:endParaRPr lang="en-US"/>
                    </a:p>
                  </a:txBody>
                  <a:tcPr/>
                </a:tc>
                <a:tc>
                  <a:txBody>
                    <a:bodyPr/>
                    <a:lstStyle/>
                    <a:p>
                      <a:pPr marL="0" marR="0" algn="ctr">
                        <a:lnSpc>
                          <a:spcPct val="107000"/>
                        </a:lnSpc>
                        <a:spcBef>
                          <a:spcPts val="0"/>
                        </a:spcBef>
                        <a:spcAft>
                          <a:spcPts val="0"/>
                        </a:spcAft>
                      </a:pPr>
                      <a:r>
                        <a:rPr lang="es-419" sz="1000">
                          <a:effectLst/>
                        </a:rPr>
                        <a:t>Mantenibilidad</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b"/>
                </a:tc>
                <a:tc>
                  <a:txBody>
                    <a:bodyPr/>
                    <a:lstStyle/>
                    <a:p>
                      <a:pPr marL="0" marR="0" algn="l">
                        <a:lnSpc>
                          <a:spcPct val="107000"/>
                        </a:lnSpc>
                        <a:spcBef>
                          <a:spcPts val="0"/>
                        </a:spcBef>
                        <a:spcAft>
                          <a:spcPts val="0"/>
                        </a:spcAft>
                      </a:pPr>
                      <a:r>
                        <a:rPr lang="es-419" sz="1000" b="1">
                          <a:solidFill>
                            <a:schemeClr val="tx1"/>
                          </a:solidFill>
                          <a:effectLst/>
                        </a:rPr>
                        <a:t>Usar microservicios implica que cada uno de estos cumplen un conjunto relacionado de funcionalidades. Esto permite que sea fácil modificar funcionalidades, sin afectar otros servicios.</a:t>
                      </a:r>
                      <a:endParaRPr lang="en-US" sz="10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b"/>
                </a:tc>
                <a:extLst>
                  <a:ext uri="{0D108BD9-81ED-4DB2-BD59-A6C34878D82A}">
                    <a16:rowId xmlns:a16="http://schemas.microsoft.com/office/drawing/2014/main" val="2745074626"/>
                  </a:ext>
                </a:extLst>
              </a:tr>
              <a:tr h="696400">
                <a:tc>
                  <a:txBody>
                    <a:bodyPr/>
                    <a:lstStyle/>
                    <a:p>
                      <a:pPr marL="0" marR="0" algn="ctr">
                        <a:lnSpc>
                          <a:spcPct val="107000"/>
                        </a:lnSpc>
                        <a:spcBef>
                          <a:spcPts val="0"/>
                        </a:spcBef>
                        <a:spcAft>
                          <a:spcPts val="0"/>
                        </a:spcAft>
                      </a:pPr>
                      <a:r>
                        <a:rPr lang="es-419" sz="1000">
                          <a:effectLst/>
                        </a:rPr>
                        <a:t>MVC</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ctr"/>
                </a:tc>
                <a:tc>
                  <a:txBody>
                    <a:bodyPr/>
                    <a:lstStyle/>
                    <a:p>
                      <a:pPr marL="0" marR="0" algn="ctr">
                        <a:lnSpc>
                          <a:spcPct val="107000"/>
                        </a:lnSpc>
                        <a:spcBef>
                          <a:spcPts val="0"/>
                        </a:spcBef>
                        <a:spcAft>
                          <a:spcPts val="0"/>
                        </a:spcAft>
                      </a:pPr>
                      <a:r>
                        <a:rPr lang="es-419" sz="1000">
                          <a:effectLst/>
                        </a:rPr>
                        <a:t>Usabilidad</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ctr"/>
                </a:tc>
                <a:tc>
                  <a:txBody>
                    <a:bodyPr/>
                    <a:lstStyle/>
                    <a:p>
                      <a:pPr marL="0" marR="0" algn="l">
                        <a:lnSpc>
                          <a:spcPct val="107000"/>
                        </a:lnSpc>
                        <a:spcBef>
                          <a:spcPts val="0"/>
                        </a:spcBef>
                        <a:spcAft>
                          <a:spcPts val="0"/>
                        </a:spcAft>
                      </a:pPr>
                      <a:r>
                        <a:rPr lang="es-419" sz="1000" b="1">
                          <a:solidFill>
                            <a:schemeClr val="tx1"/>
                          </a:solidFill>
                          <a:effectLst/>
                        </a:rPr>
                        <a:t>El uso de MVC beneficia la usabilidad para los usuarios. La separación de la presentación en modelo, vista, y controlador, permite un mejor flujo de solicitudes de usuarios y además facilita la modificación de las interfaces.</a:t>
                      </a:r>
                      <a:endParaRPr lang="en-US" sz="10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b"/>
                </a:tc>
                <a:extLst>
                  <a:ext uri="{0D108BD9-81ED-4DB2-BD59-A6C34878D82A}">
                    <a16:rowId xmlns:a16="http://schemas.microsoft.com/office/drawing/2014/main" val="2106670905"/>
                  </a:ext>
                </a:extLst>
              </a:tr>
              <a:tr h="863255">
                <a:tc>
                  <a:txBody>
                    <a:bodyPr/>
                    <a:lstStyle/>
                    <a:p>
                      <a:pPr marL="0" marR="0" algn="ctr">
                        <a:lnSpc>
                          <a:spcPct val="107000"/>
                        </a:lnSpc>
                        <a:spcBef>
                          <a:spcPts val="0"/>
                        </a:spcBef>
                        <a:spcAft>
                          <a:spcPts val="0"/>
                        </a:spcAft>
                      </a:pPr>
                      <a:r>
                        <a:rPr lang="es-419" sz="1000">
                          <a:effectLst/>
                        </a:rPr>
                        <a:t>Capas</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ctr"/>
                </a:tc>
                <a:tc>
                  <a:txBody>
                    <a:bodyPr/>
                    <a:lstStyle/>
                    <a:p>
                      <a:pPr marL="0" marR="0" algn="ctr">
                        <a:lnSpc>
                          <a:spcPct val="107000"/>
                        </a:lnSpc>
                        <a:spcBef>
                          <a:spcPts val="0"/>
                        </a:spcBef>
                        <a:spcAft>
                          <a:spcPts val="0"/>
                        </a:spcAft>
                      </a:pPr>
                      <a:r>
                        <a:rPr lang="es-419" sz="1000">
                          <a:effectLst/>
                        </a:rPr>
                        <a:t>Mantenibilidad</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ctr"/>
                </a:tc>
                <a:tc>
                  <a:txBody>
                    <a:bodyPr/>
                    <a:lstStyle/>
                    <a:p>
                      <a:pPr marL="0" marR="0" algn="l">
                        <a:lnSpc>
                          <a:spcPct val="107000"/>
                        </a:lnSpc>
                        <a:spcBef>
                          <a:spcPts val="0"/>
                        </a:spcBef>
                        <a:spcAft>
                          <a:spcPts val="0"/>
                        </a:spcAft>
                      </a:pPr>
                      <a:r>
                        <a:rPr lang="es-419" sz="1000" b="1">
                          <a:solidFill>
                            <a:schemeClr val="tx1"/>
                          </a:solidFill>
                          <a:effectLst/>
                        </a:rPr>
                        <a:t>Este patrón permite dividir las responsabilidades de los componentes y restringir su comunicación a partir de interfaces bien definidas, de tal manera que cada capa solo consuma las interfaces de la capa inmediatamente inferior. Esto beneficia en gran medida la modificabilidad de los componentes en donde se utilice.</a:t>
                      </a:r>
                      <a:endParaRPr lang="en-US" sz="10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b"/>
                </a:tc>
                <a:extLst>
                  <a:ext uri="{0D108BD9-81ED-4DB2-BD59-A6C34878D82A}">
                    <a16:rowId xmlns:a16="http://schemas.microsoft.com/office/drawing/2014/main" val="160770908"/>
                  </a:ext>
                </a:extLst>
              </a:tr>
              <a:tr h="696400">
                <a:tc>
                  <a:txBody>
                    <a:bodyPr/>
                    <a:lstStyle/>
                    <a:p>
                      <a:pPr marL="0" marR="0" algn="ctr">
                        <a:lnSpc>
                          <a:spcPct val="107000"/>
                        </a:lnSpc>
                        <a:spcBef>
                          <a:spcPts val="0"/>
                        </a:spcBef>
                        <a:spcAft>
                          <a:spcPts val="0"/>
                        </a:spcAft>
                      </a:pPr>
                      <a:r>
                        <a:rPr lang="es-419" sz="1000">
                          <a:effectLst/>
                        </a:rPr>
                        <a:t>API-Gateway</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ctr"/>
                </a:tc>
                <a:tc>
                  <a:txBody>
                    <a:bodyPr/>
                    <a:lstStyle/>
                    <a:p>
                      <a:pPr marL="0" marR="0" algn="ctr">
                        <a:lnSpc>
                          <a:spcPct val="107000"/>
                        </a:lnSpc>
                        <a:spcBef>
                          <a:spcPts val="0"/>
                        </a:spcBef>
                        <a:spcAft>
                          <a:spcPts val="0"/>
                        </a:spcAft>
                      </a:pPr>
                      <a:r>
                        <a:rPr lang="es-419" sz="1000">
                          <a:effectLst/>
                        </a:rPr>
                        <a:t>Seguridad</a:t>
                      </a:r>
                      <a:endParaRPr lang="en-US" sz="10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ctr"/>
                </a:tc>
                <a:tc>
                  <a:txBody>
                    <a:bodyPr/>
                    <a:lstStyle/>
                    <a:p>
                      <a:pPr marL="0" marR="0" algn="l">
                        <a:lnSpc>
                          <a:spcPct val="107000"/>
                        </a:lnSpc>
                        <a:spcBef>
                          <a:spcPts val="0"/>
                        </a:spcBef>
                        <a:spcAft>
                          <a:spcPts val="0"/>
                        </a:spcAft>
                      </a:pPr>
                      <a:r>
                        <a:rPr lang="es-419" sz="1000" b="1">
                          <a:solidFill>
                            <a:schemeClr val="tx1"/>
                          </a:solidFill>
                          <a:effectLst/>
                        </a:rPr>
                        <a:t>Este patrón implica que debe existir un elemento transversal a los microservicios que se utilizaran. Esto permite poder autenticar los usuarios, y gestionar las autorizaciones para acceder a los microservicios que lo requieran.</a:t>
                      </a:r>
                      <a:endParaRPr lang="en-US" sz="10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7859" marR="37859" marT="0" marB="0" anchor="b"/>
                </a:tc>
                <a:extLst>
                  <a:ext uri="{0D108BD9-81ED-4DB2-BD59-A6C34878D82A}">
                    <a16:rowId xmlns:a16="http://schemas.microsoft.com/office/drawing/2014/main" val="3154286093"/>
                  </a:ext>
                </a:extLst>
              </a:tr>
            </a:tbl>
          </a:graphicData>
        </a:graphic>
      </p:graphicFrame>
    </p:spTree>
    <p:extLst>
      <p:ext uri="{BB962C8B-B14F-4D97-AF65-F5344CB8AC3E}">
        <p14:creationId xmlns:p14="http://schemas.microsoft.com/office/powerpoint/2010/main" val="78840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a:t>
            </a:r>
            <a:r>
              <a:rPr lang="en-US" err="1"/>
              <a:t>lógica</a:t>
            </a:r>
            <a:endParaRPr lang="en-US"/>
          </a:p>
        </p:txBody>
      </p:sp>
      <p:pic>
        <p:nvPicPr>
          <p:cNvPr id="4" name="Imagen 50">
            <a:extLst>
              <a:ext uri="{FF2B5EF4-FFF2-40B4-BE49-F238E27FC236}">
                <a16:creationId xmlns:a16="http://schemas.microsoft.com/office/drawing/2014/main" id="{87BCAB4B-3A5F-48F7-806F-EFD13663D77F}"/>
              </a:ext>
            </a:extLst>
          </p:cNvPr>
          <p:cNvPicPr>
            <a:picLocks noGrp="1"/>
          </p:cNvPicPr>
          <p:nvPr>
            <p:ph idx="1"/>
          </p:nvPr>
        </p:nvPicPr>
        <p:blipFill>
          <a:blip r:embed="rId2"/>
          <a:stretch>
            <a:fillRect/>
          </a:stretch>
        </p:blipFill>
        <p:spPr>
          <a:xfrm>
            <a:off x="542120" y="2093976"/>
            <a:ext cx="11107759" cy="3553363"/>
          </a:xfrm>
          <a:prstGeom prst="rect">
            <a:avLst/>
          </a:prstGeom>
        </p:spPr>
      </p:pic>
    </p:spTree>
    <p:extLst>
      <p:ext uri="{BB962C8B-B14F-4D97-AF65-F5344CB8AC3E}">
        <p14:creationId xmlns:p14="http://schemas.microsoft.com/office/powerpoint/2010/main" val="392562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a:t>
            </a:r>
            <a:r>
              <a:rPr lang="en-US" err="1"/>
              <a:t>lógica</a:t>
            </a:r>
            <a:endParaRPr lang="en-US"/>
          </a:p>
        </p:txBody>
      </p:sp>
      <p:pic>
        <p:nvPicPr>
          <p:cNvPr id="4" name="Imagen 50">
            <a:extLst>
              <a:ext uri="{FF2B5EF4-FFF2-40B4-BE49-F238E27FC236}">
                <a16:creationId xmlns:a16="http://schemas.microsoft.com/office/drawing/2014/main" id="{87BCAB4B-3A5F-48F7-806F-EFD13663D77F}"/>
              </a:ext>
            </a:extLst>
          </p:cNvPr>
          <p:cNvPicPr>
            <a:picLocks noGrp="1"/>
          </p:cNvPicPr>
          <p:nvPr>
            <p:ph idx="1"/>
          </p:nvPr>
        </p:nvPicPr>
        <p:blipFill>
          <a:blip r:embed="rId2"/>
          <a:stretch>
            <a:fillRect/>
          </a:stretch>
        </p:blipFill>
        <p:spPr>
          <a:xfrm>
            <a:off x="542120" y="2093976"/>
            <a:ext cx="11107759" cy="3553363"/>
          </a:xfrm>
          <a:prstGeom prst="rect">
            <a:avLst/>
          </a:prstGeom>
        </p:spPr>
      </p:pic>
      <p:sp>
        <p:nvSpPr>
          <p:cNvPr id="3" name="Rectangle: Rounded Corners 2">
            <a:extLst>
              <a:ext uri="{FF2B5EF4-FFF2-40B4-BE49-F238E27FC236}">
                <a16:creationId xmlns:a16="http://schemas.microsoft.com/office/drawing/2014/main" id="{E1CCA339-5613-42FA-A542-6ADF8B52693D}"/>
              </a:ext>
            </a:extLst>
          </p:cNvPr>
          <p:cNvSpPr/>
          <p:nvPr/>
        </p:nvSpPr>
        <p:spPr>
          <a:xfrm>
            <a:off x="4286249" y="2093976"/>
            <a:ext cx="3400425" cy="1411224"/>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7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a:t>
            </a:r>
            <a:r>
              <a:rPr lang="en-US" err="1"/>
              <a:t>lógica</a:t>
            </a:r>
            <a:endParaRPr lang="en-US"/>
          </a:p>
        </p:txBody>
      </p:sp>
      <p:pic>
        <p:nvPicPr>
          <p:cNvPr id="7" name="Content Placeholder 6">
            <a:extLst>
              <a:ext uri="{FF2B5EF4-FFF2-40B4-BE49-F238E27FC236}">
                <a16:creationId xmlns:a16="http://schemas.microsoft.com/office/drawing/2014/main" id="{E8BC3F13-6B08-41AE-B754-4B1601E688E3}"/>
              </a:ext>
            </a:extLst>
          </p:cNvPr>
          <p:cNvPicPr>
            <a:picLocks noGrp="1" noChangeAspect="1"/>
          </p:cNvPicPr>
          <p:nvPr>
            <p:ph idx="1"/>
          </p:nvPr>
        </p:nvPicPr>
        <p:blipFill>
          <a:blip r:embed="rId3"/>
          <a:stretch>
            <a:fillRect/>
          </a:stretch>
        </p:blipFill>
        <p:spPr>
          <a:xfrm>
            <a:off x="1069975" y="2134870"/>
            <a:ext cx="10058400" cy="4023360"/>
          </a:xfrm>
        </p:spPr>
      </p:pic>
    </p:spTree>
    <p:extLst>
      <p:ext uri="{BB962C8B-B14F-4D97-AF65-F5344CB8AC3E}">
        <p14:creationId xmlns:p14="http://schemas.microsoft.com/office/powerpoint/2010/main" val="371812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a:t>
            </a:r>
            <a:r>
              <a:rPr lang="en-US" err="1"/>
              <a:t>lógica</a:t>
            </a:r>
            <a:endParaRPr lang="en-US"/>
          </a:p>
        </p:txBody>
      </p:sp>
      <p:pic>
        <p:nvPicPr>
          <p:cNvPr id="4" name="Imagen 50">
            <a:extLst>
              <a:ext uri="{FF2B5EF4-FFF2-40B4-BE49-F238E27FC236}">
                <a16:creationId xmlns:a16="http://schemas.microsoft.com/office/drawing/2014/main" id="{87BCAB4B-3A5F-48F7-806F-EFD13663D77F}"/>
              </a:ext>
            </a:extLst>
          </p:cNvPr>
          <p:cNvPicPr>
            <a:picLocks noGrp="1"/>
          </p:cNvPicPr>
          <p:nvPr>
            <p:ph idx="1"/>
          </p:nvPr>
        </p:nvPicPr>
        <p:blipFill>
          <a:blip r:embed="rId2"/>
          <a:stretch>
            <a:fillRect/>
          </a:stretch>
        </p:blipFill>
        <p:spPr>
          <a:xfrm>
            <a:off x="542120" y="2093976"/>
            <a:ext cx="11107759" cy="3553363"/>
          </a:xfrm>
          <a:prstGeom prst="rect">
            <a:avLst/>
          </a:prstGeom>
        </p:spPr>
      </p:pic>
      <p:sp>
        <p:nvSpPr>
          <p:cNvPr id="5" name="Rectangle: Rounded Corners 4">
            <a:extLst>
              <a:ext uri="{FF2B5EF4-FFF2-40B4-BE49-F238E27FC236}">
                <a16:creationId xmlns:a16="http://schemas.microsoft.com/office/drawing/2014/main" id="{AD5E8354-4CEE-4040-A9B0-745EFC69C041}"/>
              </a:ext>
            </a:extLst>
          </p:cNvPr>
          <p:cNvSpPr/>
          <p:nvPr/>
        </p:nvSpPr>
        <p:spPr>
          <a:xfrm>
            <a:off x="647699" y="4694301"/>
            <a:ext cx="3400425" cy="877824"/>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42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4" name="Oval 33">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37" name="Rectangle 36">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8F0AD06C-CC4A-4858-9B7A-35E2D85D56A3}"/>
              </a:ext>
            </a:extLst>
          </p:cNvPr>
          <p:cNvPicPr>
            <a:picLocks noChangeAspect="1"/>
          </p:cNvPicPr>
          <p:nvPr/>
        </p:nvPicPr>
        <p:blipFill>
          <a:blip r:embed="rId6"/>
          <a:stretch>
            <a:fillRect/>
          </a:stretch>
        </p:blipFill>
        <p:spPr>
          <a:xfrm>
            <a:off x="984504" y="930515"/>
            <a:ext cx="10253472" cy="2332664"/>
          </a:xfrm>
          <a:prstGeom prst="rect">
            <a:avLst/>
          </a:prstGeom>
        </p:spPr>
      </p:pic>
      <p:sp>
        <p:nvSpPr>
          <p:cNvPr id="39" name="Rectangle 38">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a:xfrm>
            <a:off x="1173480" y="4277802"/>
            <a:ext cx="6022449" cy="1622451"/>
          </a:xfrm>
        </p:spPr>
        <p:txBody>
          <a:bodyPr vert="horz" lIns="91440" tIns="45720" rIns="91440" bIns="45720" rtlCol="0" anchor="ctr">
            <a:normAutofit/>
          </a:bodyPr>
          <a:lstStyle/>
          <a:p>
            <a:pPr algn="r">
              <a:lnSpc>
                <a:spcPct val="80000"/>
              </a:lnSpc>
            </a:pPr>
            <a:r>
              <a:rPr lang="en-US" sz="6000">
                <a:blipFill dpi="0" rotWithShape="1">
                  <a:blip r:embed="rId4"/>
                  <a:srcRect/>
                  <a:tile tx="6350" ty="-127000" sx="65000" sy="64000" flip="none" algn="tl"/>
                </a:blipFill>
              </a:rPr>
              <a:t>Vista lógica</a:t>
            </a:r>
          </a:p>
        </p:txBody>
      </p:sp>
      <p:sp>
        <p:nvSpPr>
          <p:cNvPr id="43" name="Rectangle 42">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371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a:t>
            </a:r>
            <a:r>
              <a:rPr lang="en-US" err="1"/>
              <a:t>lógica</a:t>
            </a:r>
            <a:endParaRPr lang="en-US"/>
          </a:p>
        </p:txBody>
      </p:sp>
      <p:pic>
        <p:nvPicPr>
          <p:cNvPr id="4" name="Imagen 50">
            <a:extLst>
              <a:ext uri="{FF2B5EF4-FFF2-40B4-BE49-F238E27FC236}">
                <a16:creationId xmlns:a16="http://schemas.microsoft.com/office/drawing/2014/main" id="{87BCAB4B-3A5F-48F7-806F-EFD13663D77F}"/>
              </a:ext>
            </a:extLst>
          </p:cNvPr>
          <p:cNvPicPr>
            <a:picLocks noGrp="1"/>
          </p:cNvPicPr>
          <p:nvPr>
            <p:ph idx="1"/>
          </p:nvPr>
        </p:nvPicPr>
        <p:blipFill>
          <a:blip r:embed="rId2"/>
          <a:stretch>
            <a:fillRect/>
          </a:stretch>
        </p:blipFill>
        <p:spPr>
          <a:xfrm>
            <a:off x="542120" y="2093976"/>
            <a:ext cx="11107759" cy="3553363"/>
          </a:xfrm>
          <a:prstGeom prst="rect">
            <a:avLst/>
          </a:prstGeom>
        </p:spPr>
      </p:pic>
      <p:sp>
        <p:nvSpPr>
          <p:cNvPr id="5" name="Rectangle: Rounded Corners 4">
            <a:extLst>
              <a:ext uri="{FF2B5EF4-FFF2-40B4-BE49-F238E27FC236}">
                <a16:creationId xmlns:a16="http://schemas.microsoft.com/office/drawing/2014/main" id="{A5D23AC3-8202-4515-A14F-D64BABA73A16}"/>
              </a:ext>
            </a:extLst>
          </p:cNvPr>
          <p:cNvSpPr/>
          <p:nvPr/>
        </p:nvSpPr>
        <p:spPr>
          <a:xfrm>
            <a:off x="4010025" y="4705350"/>
            <a:ext cx="3381376" cy="866775"/>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04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3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38" name="Rectangle 37">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a:extLst>
              <a:ext uri="{FF2B5EF4-FFF2-40B4-BE49-F238E27FC236}">
                <a16:creationId xmlns:a16="http://schemas.microsoft.com/office/drawing/2014/main" id="{F20B6CA5-6F28-4167-919E-4D9FC3AF4B5C}"/>
              </a:ext>
            </a:extLst>
          </p:cNvPr>
          <p:cNvPicPr>
            <a:picLocks noChangeAspect="1"/>
          </p:cNvPicPr>
          <p:nvPr/>
        </p:nvPicPr>
        <p:blipFill>
          <a:blip r:embed="rId6"/>
          <a:stretch>
            <a:fillRect/>
          </a:stretch>
        </p:blipFill>
        <p:spPr>
          <a:xfrm>
            <a:off x="984504" y="815163"/>
            <a:ext cx="10253472" cy="2563368"/>
          </a:xfrm>
          <a:prstGeom prst="rect">
            <a:avLst/>
          </a:prstGeom>
        </p:spPr>
      </p:pic>
      <p:sp>
        <p:nvSpPr>
          <p:cNvPr id="40" name="Rectangle 39">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F5CA0F-4531-45C2-A0C4-A750A466A6AA}"/>
              </a:ext>
            </a:extLst>
          </p:cNvPr>
          <p:cNvSpPr>
            <a:spLocks noGrp="1"/>
          </p:cNvSpPr>
          <p:nvPr>
            <p:ph type="title"/>
          </p:nvPr>
        </p:nvSpPr>
        <p:spPr>
          <a:xfrm>
            <a:off x="1173480" y="4277802"/>
            <a:ext cx="6022449" cy="1622451"/>
          </a:xfrm>
        </p:spPr>
        <p:txBody>
          <a:bodyPr vert="horz" lIns="91440" tIns="45720" rIns="91440" bIns="45720" rtlCol="0" anchor="ctr">
            <a:normAutofit/>
          </a:bodyPr>
          <a:lstStyle/>
          <a:p>
            <a:pPr algn="r">
              <a:lnSpc>
                <a:spcPct val="80000"/>
              </a:lnSpc>
            </a:pPr>
            <a:r>
              <a:rPr lang="en-US" sz="6000">
                <a:blipFill dpi="0" rotWithShape="1">
                  <a:blip r:embed="rId4"/>
                  <a:srcRect/>
                  <a:tile tx="6350" ty="-127000" sx="65000" sy="64000" flip="none" algn="tl"/>
                </a:blipFill>
              </a:rPr>
              <a:t>Vista de </a:t>
            </a:r>
            <a:r>
              <a:rPr lang="en-US" sz="6000" err="1"/>
              <a:t>lógica</a:t>
            </a:r>
            <a:endParaRPr lang="en-US" sz="6000">
              <a:blipFill dpi="0" rotWithShape="1">
                <a:blip r:embed="rId4"/>
                <a:srcRect/>
                <a:tile tx="6350" ty="-127000" sx="65000" sy="64000" flip="none" algn="tl"/>
              </a:blipFill>
            </a:endParaRPr>
          </a:p>
        </p:txBody>
      </p:sp>
      <p:sp>
        <p:nvSpPr>
          <p:cNvPr id="44" name="Rectangle 43">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412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a:t>
            </a:r>
            <a:r>
              <a:rPr lang="en-US" err="1"/>
              <a:t>lógica</a:t>
            </a:r>
            <a:endParaRPr lang="en-US"/>
          </a:p>
        </p:txBody>
      </p:sp>
      <p:pic>
        <p:nvPicPr>
          <p:cNvPr id="4" name="Imagen 50">
            <a:extLst>
              <a:ext uri="{FF2B5EF4-FFF2-40B4-BE49-F238E27FC236}">
                <a16:creationId xmlns:a16="http://schemas.microsoft.com/office/drawing/2014/main" id="{87BCAB4B-3A5F-48F7-806F-EFD13663D77F}"/>
              </a:ext>
            </a:extLst>
          </p:cNvPr>
          <p:cNvPicPr>
            <a:picLocks noGrp="1"/>
          </p:cNvPicPr>
          <p:nvPr>
            <p:ph idx="1"/>
          </p:nvPr>
        </p:nvPicPr>
        <p:blipFill>
          <a:blip r:embed="rId2"/>
          <a:stretch>
            <a:fillRect/>
          </a:stretch>
        </p:blipFill>
        <p:spPr>
          <a:xfrm>
            <a:off x="542120" y="2093976"/>
            <a:ext cx="11107759" cy="3553363"/>
          </a:xfrm>
          <a:prstGeom prst="rect">
            <a:avLst/>
          </a:prstGeom>
        </p:spPr>
      </p:pic>
      <p:sp>
        <p:nvSpPr>
          <p:cNvPr id="5" name="Rectangle: Rounded Corners 4">
            <a:extLst>
              <a:ext uri="{FF2B5EF4-FFF2-40B4-BE49-F238E27FC236}">
                <a16:creationId xmlns:a16="http://schemas.microsoft.com/office/drawing/2014/main" id="{8A7942E0-E589-479F-AEDD-EE945A3D694E}"/>
              </a:ext>
            </a:extLst>
          </p:cNvPr>
          <p:cNvSpPr/>
          <p:nvPr/>
        </p:nvSpPr>
        <p:spPr>
          <a:xfrm>
            <a:off x="7381875" y="4762500"/>
            <a:ext cx="3305176" cy="884840"/>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20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B3E4E-EFF3-48C7-A04A-D416B0A39687}"/>
              </a:ext>
            </a:extLst>
          </p:cNvPr>
          <p:cNvSpPr>
            <a:spLocks noGrp="1"/>
          </p:cNvSpPr>
          <p:nvPr>
            <p:ph type="title"/>
          </p:nvPr>
        </p:nvSpPr>
        <p:spPr>
          <a:xfrm>
            <a:off x="1069848" y="484632"/>
            <a:ext cx="10058400" cy="1609344"/>
          </a:xfrm>
        </p:spPr>
        <p:txBody>
          <a:bodyPr>
            <a:normAutofit/>
          </a:bodyPr>
          <a:lstStyle/>
          <a:p>
            <a:r>
              <a:rPr lang="es-CO"/>
              <a:t>Upway</a:t>
            </a:r>
            <a:endParaRPr lang="en-US"/>
          </a:p>
        </p:txBody>
      </p:sp>
      <p:sp>
        <p:nvSpPr>
          <p:cNvPr id="3" name="Content Placeholder 2">
            <a:extLst>
              <a:ext uri="{FF2B5EF4-FFF2-40B4-BE49-F238E27FC236}">
                <a16:creationId xmlns:a16="http://schemas.microsoft.com/office/drawing/2014/main" id="{56312BCA-C814-493B-83FF-1216B31F3063}"/>
              </a:ext>
            </a:extLst>
          </p:cNvPr>
          <p:cNvSpPr>
            <a:spLocks noGrp="1"/>
          </p:cNvSpPr>
          <p:nvPr>
            <p:ph idx="1"/>
          </p:nvPr>
        </p:nvSpPr>
        <p:spPr>
          <a:xfrm>
            <a:off x="6355080" y="2121408"/>
            <a:ext cx="4773168" cy="4050792"/>
          </a:xfrm>
        </p:spPr>
        <p:txBody>
          <a:bodyPr>
            <a:normAutofit/>
          </a:bodyPr>
          <a:lstStyle/>
          <a:p>
            <a:r>
              <a:rPr lang="es-ES"/>
              <a:t>Tienda de sándwiches nacional</a:t>
            </a:r>
          </a:p>
          <a:p>
            <a:pPr marL="0" indent="0">
              <a:buNone/>
            </a:pPr>
            <a:endParaRPr lang="es-ES"/>
          </a:p>
          <a:p>
            <a:r>
              <a:rPr lang="es-ES"/>
              <a:t>Tiendas de sándwiches franquiciadas</a:t>
            </a:r>
          </a:p>
          <a:p>
            <a:endParaRPr lang="es-ES"/>
          </a:p>
          <a:p>
            <a:r>
              <a:rPr lang="es-ES"/>
              <a:t>Planes a corto plazo para expandirse al extranjero</a:t>
            </a:r>
          </a:p>
          <a:p>
            <a:endParaRPr lang="es-ES"/>
          </a:p>
          <a:p>
            <a:pPr marL="0" indent="0">
              <a:buNone/>
            </a:pPr>
            <a:r>
              <a:rPr lang="es-ES"/>
              <a:t>=&gt;Habilitar los pedidos en línea</a:t>
            </a:r>
          </a:p>
          <a:p>
            <a:pPr marL="0" indent="0">
              <a:buNone/>
            </a:pPr>
            <a:endParaRPr lang="en-US"/>
          </a:p>
        </p:txBody>
      </p:sp>
      <p:pic>
        <p:nvPicPr>
          <p:cNvPr id="4" name="Picture 3">
            <a:extLst>
              <a:ext uri="{FF2B5EF4-FFF2-40B4-BE49-F238E27FC236}">
                <a16:creationId xmlns:a16="http://schemas.microsoft.com/office/drawing/2014/main" id="{32A8F307-A293-4552-BFD1-46E9608DB919}"/>
              </a:ext>
            </a:extLst>
          </p:cNvPr>
          <p:cNvPicPr>
            <a:picLocks noChangeAspect="1"/>
          </p:cNvPicPr>
          <p:nvPr/>
        </p:nvPicPr>
        <p:blipFill>
          <a:blip r:embed="rId2"/>
          <a:stretch>
            <a:fillRect/>
          </a:stretch>
        </p:blipFill>
        <p:spPr>
          <a:xfrm>
            <a:off x="321842" y="2774928"/>
            <a:ext cx="5515079" cy="2743752"/>
          </a:xfrm>
          <a:prstGeom prst="rect">
            <a:avLst/>
          </a:prstGeom>
        </p:spPr>
      </p:pic>
    </p:spTree>
    <p:extLst>
      <p:ext uri="{BB962C8B-B14F-4D97-AF65-F5344CB8AC3E}">
        <p14:creationId xmlns:p14="http://schemas.microsoft.com/office/powerpoint/2010/main" val="3995023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14" name="Rectangle 18">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FDDD87BD-8F5B-4B94-91B1-288A402D9B8D}"/>
              </a:ext>
            </a:extLst>
          </p:cNvPr>
          <p:cNvPicPr>
            <a:picLocks noChangeAspect="1"/>
          </p:cNvPicPr>
          <p:nvPr/>
        </p:nvPicPr>
        <p:blipFill>
          <a:blip r:embed="rId6"/>
          <a:stretch>
            <a:fillRect/>
          </a:stretch>
        </p:blipFill>
        <p:spPr>
          <a:xfrm>
            <a:off x="984504" y="751079"/>
            <a:ext cx="10253472" cy="2691537"/>
          </a:xfrm>
          <a:prstGeom prst="rect">
            <a:avLst/>
          </a:prstGeom>
        </p:spPr>
      </p:pic>
      <p:sp>
        <p:nvSpPr>
          <p:cNvPr id="18" name="Rectangle 20">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22">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F5CA0F-4531-45C2-A0C4-A750A466A6AA}"/>
              </a:ext>
            </a:extLst>
          </p:cNvPr>
          <p:cNvSpPr>
            <a:spLocks noGrp="1"/>
          </p:cNvSpPr>
          <p:nvPr>
            <p:ph type="title"/>
          </p:nvPr>
        </p:nvSpPr>
        <p:spPr>
          <a:xfrm>
            <a:off x="1173480" y="4277802"/>
            <a:ext cx="6022449" cy="1622451"/>
          </a:xfrm>
        </p:spPr>
        <p:txBody>
          <a:bodyPr vert="horz" lIns="91440" tIns="45720" rIns="91440" bIns="45720" rtlCol="0" anchor="ctr">
            <a:normAutofit/>
          </a:bodyPr>
          <a:lstStyle/>
          <a:p>
            <a:pPr algn="r">
              <a:lnSpc>
                <a:spcPct val="80000"/>
              </a:lnSpc>
            </a:pPr>
            <a:r>
              <a:rPr lang="en-US" sz="6000">
                <a:blipFill dpi="0" rotWithShape="1">
                  <a:blip r:embed="rId4"/>
                  <a:srcRect/>
                  <a:tile tx="6350" ty="-127000" sx="65000" sy="64000" flip="none" algn="tl"/>
                </a:blipFill>
              </a:rPr>
              <a:t>Vista de </a:t>
            </a:r>
            <a:r>
              <a:rPr lang="en-US" sz="6000" err="1"/>
              <a:t>lógica</a:t>
            </a:r>
            <a:endParaRPr lang="en-US" sz="6000">
              <a:blipFill dpi="0" rotWithShape="1">
                <a:blip r:embed="rId4"/>
                <a:srcRect/>
                <a:tile tx="6350" ty="-127000" sx="65000" sy="64000" flip="none" algn="tl"/>
              </a:blipFill>
            </a:endParaRPr>
          </a:p>
        </p:txBody>
      </p:sp>
      <p:sp>
        <p:nvSpPr>
          <p:cNvPr id="25" name="Rectangle 24">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7617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a:t>
            </a:r>
            <a:r>
              <a:rPr lang="en-US" err="1"/>
              <a:t>lógica</a:t>
            </a:r>
            <a:endParaRPr lang="en-US"/>
          </a:p>
        </p:txBody>
      </p:sp>
      <p:pic>
        <p:nvPicPr>
          <p:cNvPr id="4" name="Imagen 50">
            <a:extLst>
              <a:ext uri="{FF2B5EF4-FFF2-40B4-BE49-F238E27FC236}">
                <a16:creationId xmlns:a16="http://schemas.microsoft.com/office/drawing/2014/main" id="{87BCAB4B-3A5F-48F7-806F-EFD13663D77F}"/>
              </a:ext>
            </a:extLst>
          </p:cNvPr>
          <p:cNvPicPr>
            <a:picLocks noGrp="1"/>
          </p:cNvPicPr>
          <p:nvPr>
            <p:ph idx="1"/>
          </p:nvPr>
        </p:nvPicPr>
        <p:blipFill>
          <a:blip r:embed="rId2"/>
          <a:stretch>
            <a:fillRect/>
          </a:stretch>
        </p:blipFill>
        <p:spPr>
          <a:xfrm>
            <a:off x="542120" y="2093976"/>
            <a:ext cx="11107759" cy="3553363"/>
          </a:xfrm>
          <a:prstGeom prst="rect">
            <a:avLst/>
          </a:prstGeom>
        </p:spPr>
      </p:pic>
      <p:sp>
        <p:nvSpPr>
          <p:cNvPr id="5" name="Rectangle: Rounded Corners 4">
            <a:extLst>
              <a:ext uri="{FF2B5EF4-FFF2-40B4-BE49-F238E27FC236}">
                <a16:creationId xmlns:a16="http://schemas.microsoft.com/office/drawing/2014/main" id="{7C26A05F-8A6B-4703-89BC-9C5935D4DE15}"/>
              </a:ext>
            </a:extLst>
          </p:cNvPr>
          <p:cNvSpPr/>
          <p:nvPr/>
        </p:nvSpPr>
        <p:spPr>
          <a:xfrm>
            <a:off x="10696575" y="4743450"/>
            <a:ext cx="828676" cy="903888"/>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23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9" name="Oval 18">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22" name="Rectangle 21">
            <a:extLst>
              <a:ext uri="{FF2B5EF4-FFF2-40B4-BE49-F238E27FC236}">
                <a16:creationId xmlns:a16="http://schemas.microsoft.com/office/drawing/2014/main" id="{FF0965A7-524A-44F1-B044-48411EA4F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58EE5433-7B78-4432-965F-8790C3F4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F7AAA96-ECD9-48EA-B942-1172BB519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a:xfrm>
            <a:off x="6713220" y="1054100"/>
            <a:ext cx="4615180" cy="3736099"/>
          </a:xfrm>
        </p:spPr>
        <p:txBody>
          <a:bodyPr vert="horz" lIns="91440" tIns="45720" rIns="91440" bIns="45720" rtlCol="0" anchor="ctr">
            <a:normAutofit/>
          </a:bodyPr>
          <a:lstStyle/>
          <a:p>
            <a:pPr>
              <a:lnSpc>
                <a:spcPct val="80000"/>
              </a:lnSpc>
            </a:pPr>
            <a:r>
              <a:rPr lang="en-US" sz="8000">
                <a:blipFill dpi="0" rotWithShape="1">
                  <a:blip r:embed="rId4"/>
                  <a:srcRect/>
                  <a:tile tx="6350" ty="-127000" sx="65000" sy="64000" flip="none" algn="tl"/>
                </a:blipFill>
              </a:rPr>
              <a:t>Vista lógica</a:t>
            </a:r>
          </a:p>
        </p:txBody>
      </p:sp>
      <p:sp>
        <p:nvSpPr>
          <p:cNvPr id="28" name="Rectangle 27">
            <a:extLst>
              <a:ext uri="{FF2B5EF4-FFF2-40B4-BE49-F238E27FC236}">
                <a16:creationId xmlns:a16="http://schemas.microsoft.com/office/drawing/2014/main" id="{248BD5A8-902E-46F3-9C9F-F939987C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800B863-FA71-4FFB-9F30-56E95B0D3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1" name="Oval 30">
              <a:extLst>
                <a:ext uri="{FF2B5EF4-FFF2-40B4-BE49-F238E27FC236}">
                  <a16:creationId xmlns:a16="http://schemas.microsoft.com/office/drawing/2014/main" id="{F974AC77-F93C-4C47-8BA3-991BBA2EF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B170C1A4-4B9C-47A6-981D-0D71C5685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7" name="Picture 6">
            <a:extLst>
              <a:ext uri="{FF2B5EF4-FFF2-40B4-BE49-F238E27FC236}">
                <a16:creationId xmlns:a16="http://schemas.microsoft.com/office/drawing/2014/main" id="{F17B082E-5417-4452-BF64-69586A6A7D5F}"/>
              </a:ext>
            </a:extLst>
          </p:cNvPr>
          <p:cNvPicPr>
            <a:picLocks noChangeAspect="1"/>
          </p:cNvPicPr>
          <p:nvPr/>
        </p:nvPicPr>
        <p:blipFill>
          <a:blip r:embed="rId6"/>
          <a:stretch>
            <a:fillRect/>
          </a:stretch>
        </p:blipFill>
        <p:spPr>
          <a:xfrm>
            <a:off x="1107801" y="1054100"/>
            <a:ext cx="4514396" cy="4382677"/>
          </a:xfrm>
          <a:prstGeom prst="rect">
            <a:avLst/>
          </a:prstGeom>
        </p:spPr>
      </p:pic>
    </p:spTree>
    <p:extLst>
      <p:ext uri="{BB962C8B-B14F-4D97-AF65-F5344CB8AC3E}">
        <p14:creationId xmlns:p14="http://schemas.microsoft.com/office/powerpoint/2010/main" val="325871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Desarrollo</a:t>
            </a:r>
          </a:p>
        </p:txBody>
      </p:sp>
      <p:pic>
        <p:nvPicPr>
          <p:cNvPr id="7" name="Imagen 51">
            <a:extLst>
              <a:ext uri="{FF2B5EF4-FFF2-40B4-BE49-F238E27FC236}">
                <a16:creationId xmlns:a16="http://schemas.microsoft.com/office/drawing/2014/main" id="{EEF92CB1-9833-4455-BCD9-BDA3F2E9632A}"/>
              </a:ext>
            </a:extLst>
          </p:cNvPr>
          <p:cNvPicPr/>
          <p:nvPr/>
        </p:nvPicPr>
        <p:blipFill>
          <a:blip r:embed="rId2"/>
          <a:stretch>
            <a:fillRect/>
          </a:stretch>
        </p:blipFill>
        <p:spPr>
          <a:xfrm>
            <a:off x="565619" y="1856581"/>
            <a:ext cx="11060762" cy="4153694"/>
          </a:xfrm>
          <a:prstGeom prst="rect">
            <a:avLst/>
          </a:prstGeom>
        </p:spPr>
      </p:pic>
    </p:spTree>
    <p:extLst>
      <p:ext uri="{BB962C8B-B14F-4D97-AF65-F5344CB8AC3E}">
        <p14:creationId xmlns:p14="http://schemas.microsoft.com/office/powerpoint/2010/main" val="3561392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Desarrollo</a:t>
            </a:r>
          </a:p>
        </p:txBody>
      </p:sp>
      <p:pic>
        <p:nvPicPr>
          <p:cNvPr id="7" name="Imagen 51">
            <a:extLst>
              <a:ext uri="{FF2B5EF4-FFF2-40B4-BE49-F238E27FC236}">
                <a16:creationId xmlns:a16="http://schemas.microsoft.com/office/drawing/2014/main" id="{EEF92CB1-9833-4455-BCD9-BDA3F2E9632A}"/>
              </a:ext>
            </a:extLst>
          </p:cNvPr>
          <p:cNvPicPr/>
          <p:nvPr/>
        </p:nvPicPr>
        <p:blipFill>
          <a:blip r:embed="rId2"/>
          <a:stretch>
            <a:fillRect/>
          </a:stretch>
        </p:blipFill>
        <p:spPr>
          <a:xfrm>
            <a:off x="565619" y="1856581"/>
            <a:ext cx="11060762" cy="4153694"/>
          </a:xfrm>
          <a:prstGeom prst="rect">
            <a:avLst/>
          </a:prstGeom>
        </p:spPr>
      </p:pic>
      <p:sp>
        <p:nvSpPr>
          <p:cNvPr id="4" name="Rectangle: Rounded Corners 3">
            <a:extLst>
              <a:ext uri="{FF2B5EF4-FFF2-40B4-BE49-F238E27FC236}">
                <a16:creationId xmlns:a16="http://schemas.microsoft.com/office/drawing/2014/main" id="{58EF6E83-CFC7-49F6-9D5F-FE98B173C3DA}"/>
              </a:ext>
            </a:extLst>
          </p:cNvPr>
          <p:cNvSpPr/>
          <p:nvPr/>
        </p:nvSpPr>
        <p:spPr>
          <a:xfrm>
            <a:off x="4410075" y="1894681"/>
            <a:ext cx="3505200" cy="1467644"/>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4598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1" name="Oval 40">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44" name="Rectangle 43">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384890DF-5716-4905-8A4C-41A39E50E335}"/>
              </a:ext>
            </a:extLst>
          </p:cNvPr>
          <p:cNvPicPr>
            <a:picLocks noChangeAspect="1"/>
          </p:cNvPicPr>
          <p:nvPr/>
        </p:nvPicPr>
        <p:blipFill>
          <a:blip r:embed="rId6"/>
          <a:stretch>
            <a:fillRect/>
          </a:stretch>
        </p:blipFill>
        <p:spPr>
          <a:xfrm>
            <a:off x="2256382" y="564542"/>
            <a:ext cx="7709715" cy="3064611"/>
          </a:xfrm>
          <a:prstGeom prst="rect">
            <a:avLst/>
          </a:prstGeom>
        </p:spPr>
      </p:pic>
      <p:sp>
        <p:nvSpPr>
          <p:cNvPr id="46" name="Rectangle 45">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a:xfrm>
            <a:off x="1173480" y="4277802"/>
            <a:ext cx="6022449" cy="1622451"/>
          </a:xfrm>
        </p:spPr>
        <p:txBody>
          <a:bodyPr vert="horz" lIns="91440" tIns="45720" rIns="91440" bIns="45720" rtlCol="0" anchor="ctr">
            <a:normAutofit/>
          </a:bodyPr>
          <a:lstStyle/>
          <a:p>
            <a:pPr algn="r">
              <a:lnSpc>
                <a:spcPct val="80000"/>
              </a:lnSpc>
            </a:pPr>
            <a:r>
              <a:rPr lang="en-US" sz="6000">
                <a:blipFill dpi="0" rotWithShape="1">
                  <a:blip r:embed="rId4"/>
                  <a:srcRect/>
                  <a:tile tx="6350" ty="-127000" sx="65000" sy="64000" flip="none" algn="tl"/>
                </a:blipFill>
              </a:rPr>
              <a:t>Vista Desarrollo</a:t>
            </a:r>
          </a:p>
        </p:txBody>
      </p:sp>
      <p:sp>
        <p:nvSpPr>
          <p:cNvPr id="50" name="Rectangle 49">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3096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Desarrollo</a:t>
            </a:r>
          </a:p>
        </p:txBody>
      </p:sp>
      <p:pic>
        <p:nvPicPr>
          <p:cNvPr id="7" name="Imagen 51">
            <a:extLst>
              <a:ext uri="{FF2B5EF4-FFF2-40B4-BE49-F238E27FC236}">
                <a16:creationId xmlns:a16="http://schemas.microsoft.com/office/drawing/2014/main" id="{EEF92CB1-9833-4455-BCD9-BDA3F2E9632A}"/>
              </a:ext>
            </a:extLst>
          </p:cNvPr>
          <p:cNvPicPr/>
          <p:nvPr/>
        </p:nvPicPr>
        <p:blipFill>
          <a:blip r:embed="rId2"/>
          <a:stretch>
            <a:fillRect/>
          </a:stretch>
        </p:blipFill>
        <p:spPr>
          <a:xfrm>
            <a:off x="565619" y="1856581"/>
            <a:ext cx="11060762" cy="4153694"/>
          </a:xfrm>
          <a:prstGeom prst="rect">
            <a:avLst/>
          </a:prstGeom>
        </p:spPr>
      </p:pic>
      <p:sp>
        <p:nvSpPr>
          <p:cNvPr id="4" name="Rectangle: Rounded Corners 3">
            <a:extLst>
              <a:ext uri="{FF2B5EF4-FFF2-40B4-BE49-F238E27FC236}">
                <a16:creationId xmlns:a16="http://schemas.microsoft.com/office/drawing/2014/main" id="{B487FCC2-FAB6-463C-A50B-1DB9DD565A4C}"/>
              </a:ext>
            </a:extLst>
          </p:cNvPr>
          <p:cNvSpPr/>
          <p:nvPr/>
        </p:nvSpPr>
        <p:spPr>
          <a:xfrm>
            <a:off x="742950" y="5149054"/>
            <a:ext cx="3400425" cy="746921"/>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325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2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52" name="Oval 3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3" name="Oval 3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54" name="Rectangle 39">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01476142-1FEA-4F80-BE72-CA31472B6AF2}"/>
              </a:ext>
            </a:extLst>
          </p:cNvPr>
          <p:cNvPicPr>
            <a:picLocks noChangeAspect="1"/>
          </p:cNvPicPr>
          <p:nvPr/>
        </p:nvPicPr>
        <p:blipFill>
          <a:blip r:embed="rId6"/>
          <a:stretch>
            <a:fillRect/>
          </a:stretch>
        </p:blipFill>
        <p:spPr>
          <a:xfrm>
            <a:off x="984504" y="1135584"/>
            <a:ext cx="10253472" cy="1922526"/>
          </a:xfrm>
          <a:prstGeom prst="rect">
            <a:avLst/>
          </a:prstGeom>
        </p:spPr>
      </p:pic>
      <p:sp>
        <p:nvSpPr>
          <p:cNvPr id="55" name="Rectangle 41">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43">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a:xfrm>
            <a:off x="1173480" y="4277802"/>
            <a:ext cx="6022449" cy="1622451"/>
          </a:xfrm>
        </p:spPr>
        <p:txBody>
          <a:bodyPr vert="horz" lIns="91440" tIns="45720" rIns="91440" bIns="45720" rtlCol="0" anchor="ctr">
            <a:normAutofit/>
          </a:bodyPr>
          <a:lstStyle/>
          <a:p>
            <a:pPr algn="r">
              <a:lnSpc>
                <a:spcPct val="80000"/>
              </a:lnSpc>
            </a:pPr>
            <a:r>
              <a:rPr lang="en-US" sz="6000">
                <a:blipFill dpi="0" rotWithShape="1">
                  <a:blip r:embed="rId4"/>
                  <a:srcRect/>
                  <a:tile tx="6350" ty="-127000" sx="65000" sy="64000" flip="none" algn="tl"/>
                </a:blipFill>
              </a:rPr>
              <a:t>Vista Desarrollo</a:t>
            </a:r>
          </a:p>
        </p:txBody>
      </p:sp>
      <p:sp>
        <p:nvSpPr>
          <p:cNvPr id="57" name="Rectangle 45">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779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Desarrollo</a:t>
            </a:r>
          </a:p>
        </p:txBody>
      </p:sp>
      <p:pic>
        <p:nvPicPr>
          <p:cNvPr id="7" name="Imagen 51">
            <a:extLst>
              <a:ext uri="{FF2B5EF4-FFF2-40B4-BE49-F238E27FC236}">
                <a16:creationId xmlns:a16="http://schemas.microsoft.com/office/drawing/2014/main" id="{EEF92CB1-9833-4455-BCD9-BDA3F2E9632A}"/>
              </a:ext>
            </a:extLst>
          </p:cNvPr>
          <p:cNvPicPr/>
          <p:nvPr/>
        </p:nvPicPr>
        <p:blipFill>
          <a:blip r:embed="rId2"/>
          <a:stretch>
            <a:fillRect/>
          </a:stretch>
        </p:blipFill>
        <p:spPr>
          <a:xfrm>
            <a:off x="565619" y="1856581"/>
            <a:ext cx="11060762" cy="4153694"/>
          </a:xfrm>
          <a:prstGeom prst="rect">
            <a:avLst/>
          </a:prstGeom>
        </p:spPr>
      </p:pic>
      <p:sp>
        <p:nvSpPr>
          <p:cNvPr id="5" name="Rectangle: Rounded Corners 4">
            <a:extLst>
              <a:ext uri="{FF2B5EF4-FFF2-40B4-BE49-F238E27FC236}">
                <a16:creationId xmlns:a16="http://schemas.microsoft.com/office/drawing/2014/main" id="{3C4BE879-3D67-4503-AFCF-275BCCA4772E}"/>
              </a:ext>
            </a:extLst>
          </p:cNvPr>
          <p:cNvSpPr/>
          <p:nvPr/>
        </p:nvSpPr>
        <p:spPr>
          <a:xfrm>
            <a:off x="4133851" y="5168104"/>
            <a:ext cx="3314700" cy="746921"/>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68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8" name="Oval 3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40" name="Rectangle 39">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E626FC09-E779-45F7-8ABF-9C28E8B13CCC}"/>
              </a:ext>
            </a:extLst>
          </p:cNvPr>
          <p:cNvPicPr>
            <a:picLocks noChangeAspect="1"/>
          </p:cNvPicPr>
          <p:nvPr/>
        </p:nvPicPr>
        <p:blipFill>
          <a:blip r:embed="rId6"/>
          <a:stretch>
            <a:fillRect/>
          </a:stretch>
        </p:blipFill>
        <p:spPr>
          <a:xfrm>
            <a:off x="984504" y="1109951"/>
            <a:ext cx="10253472" cy="1973792"/>
          </a:xfrm>
          <a:prstGeom prst="rect">
            <a:avLst/>
          </a:prstGeom>
        </p:spPr>
      </p:pic>
      <p:sp>
        <p:nvSpPr>
          <p:cNvPr id="42" name="Rectangle 41">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a:xfrm>
            <a:off x="1173480" y="4277802"/>
            <a:ext cx="6022449" cy="1622451"/>
          </a:xfrm>
        </p:spPr>
        <p:txBody>
          <a:bodyPr vert="horz" lIns="91440" tIns="45720" rIns="91440" bIns="45720" rtlCol="0" anchor="ctr">
            <a:normAutofit/>
          </a:bodyPr>
          <a:lstStyle/>
          <a:p>
            <a:pPr algn="r">
              <a:lnSpc>
                <a:spcPct val="80000"/>
              </a:lnSpc>
            </a:pPr>
            <a:r>
              <a:rPr lang="en-US" sz="6000">
                <a:blipFill dpi="0" rotWithShape="1">
                  <a:blip r:embed="rId4"/>
                  <a:srcRect/>
                  <a:tile tx="6350" ty="-127000" sx="65000" sy="64000" flip="none" algn="tl"/>
                </a:blipFill>
              </a:rPr>
              <a:t>Vista Desarrollo</a:t>
            </a:r>
          </a:p>
        </p:txBody>
      </p:sp>
      <p:sp>
        <p:nvSpPr>
          <p:cNvPr id="46" name="Rectangle 45">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478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B3E4E-EFF3-48C7-A04A-D416B0A39687}"/>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2400">
                <a:blipFill dpi="0" rotWithShape="1">
                  <a:blip r:embed="rId4"/>
                  <a:srcRect/>
                  <a:tile tx="6350" ty="-127000" sx="65000" sy="64000" flip="none" algn="tl"/>
                </a:blipFill>
              </a:rPr>
              <a:t>Requisitos Arquitectónicamente Significativos</a:t>
            </a:r>
          </a:p>
        </p:txBody>
      </p:sp>
      <p:sp>
        <p:nvSpPr>
          <p:cNvPr id="26" name="Rectangle 25">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5" name="Table 4">
            <a:extLst>
              <a:ext uri="{FF2B5EF4-FFF2-40B4-BE49-F238E27FC236}">
                <a16:creationId xmlns:a16="http://schemas.microsoft.com/office/drawing/2014/main" id="{7937AA98-EA82-46F1-81D6-5A0378AA8E71}"/>
              </a:ext>
            </a:extLst>
          </p:cNvPr>
          <p:cNvGraphicFramePr>
            <a:graphicFrameLocks noGrp="1"/>
          </p:cNvGraphicFramePr>
          <p:nvPr>
            <p:extLst>
              <p:ext uri="{D42A27DB-BD31-4B8C-83A1-F6EECF244321}">
                <p14:modId xmlns:p14="http://schemas.microsoft.com/office/powerpoint/2010/main" val="3364818073"/>
              </p:ext>
            </p:extLst>
          </p:nvPr>
        </p:nvGraphicFramePr>
        <p:xfrm>
          <a:off x="1000402" y="1093678"/>
          <a:ext cx="6631746" cy="4534226"/>
        </p:xfrm>
        <a:graphic>
          <a:graphicData uri="http://schemas.openxmlformats.org/drawingml/2006/table">
            <a:tbl>
              <a:tblPr firstRow="1" bandRow="1">
                <a:tableStyleId>{74C1A8A3-306A-4EB7-A6B1-4F7E0EB9C5D6}</a:tableStyleId>
              </a:tblPr>
              <a:tblGrid>
                <a:gridCol w="649261">
                  <a:extLst>
                    <a:ext uri="{9D8B030D-6E8A-4147-A177-3AD203B41FA5}">
                      <a16:colId xmlns:a16="http://schemas.microsoft.com/office/drawing/2014/main" val="593392480"/>
                    </a:ext>
                  </a:extLst>
                </a:gridCol>
                <a:gridCol w="428625">
                  <a:extLst>
                    <a:ext uri="{9D8B030D-6E8A-4147-A177-3AD203B41FA5}">
                      <a16:colId xmlns:a16="http://schemas.microsoft.com/office/drawing/2014/main" val="3994926668"/>
                    </a:ext>
                  </a:extLst>
                </a:gridCol>
                <a:gridCol w="971550">
                  <a:extLst>
                    <a:ext uri="{9D8B030D-6E8A-4147-A177-3AD203B41FA5}">
                      <a16:colId xmlns:a16="http://schemas.microsoft.com/office/drawing/2014/main" val="23841719"/>
                    </a:ext>
                  </a:extLst>
                </a:gridCol>
                <a:gridCol w="4582310">
                  <a:extLst>
                    <a:ext uri="{9D8B030D-6E8A-4147-A177-3AD203B41FA5}">
                      <a16:colId xmlns:a16="http://schemas.microsoft.com/office/drawing/2014/main" val="3629663811"/>
                    </a:ext>
                  </a:extLst>
                </a:gridCol>
              </a:tblGrid>
              <a:tr h="210333">
                <a:tc>
                  <a:txBody>
                    <a:bodyPr/>
                    <a:lstStyle/>
                    <a:p>
                      <a:pPr algn="l" fontAlgn="ctr"/>
                      <a:r>
                        <a:rPr lang="en-US" sz="1000" b="1" u="none" strike="noStrike" cap="none" spc="0">
                          <a:solidFill>
                            <a:schemeClr val="tx1"/>
                          </a:solidFill>
                          <a:effectLst/>
                        </a:rPr>
                        <a:t>Prioridad</a:t>
                      </a:r>
                      <a:endParaRPr lang="en-US" sz="1000" b="1" i="0" u="none" strike="noStrike" cap="none" spc="0">
                        <a:solidFill>
                          <a:schemeClr val="tx1"/>
                        </a:solidFill>
                        <a:effectLst/>
                        <a:latin typeface="Calibri" panose="020F0502020204030204" pitchFamily="34" charset="0"/>
                      </a:endParaRPr>
                    </a:p>
                  </a:txBody>
                  <a:tcPr marL="30888" marR="2628" marT="8825" marB="66189" anchor="b"/>
                </a:tc>
                <a:tc>
                  <a:txBody>
                    <a:bodyPr/>
                    <a:lstStyle/>
                    <a:p>
                      <a:pPr algn="l" fontAlgn="ctr"/>
                      <a:r>
                        <a:rPr lang="en-US" sz="1000" b="1" u="none" strike="noStrike" cap="none" spc="0">
                          <a:solidFill>
                            <a:schemeClr val="tx1"/>
                          </a:solidFill>
                          <a:effectLst/>
                        </a:rPr>
                        <a:t>ID</a:t>
                      </a:r>
                      <a:endParaRPr lang="en-US" sz="1000" b="1" i="0" u="none" strike="noStrike" cap="none" spc="0">
                        <a:solidFill>
                          <a:schemeClr val="tx1"/>
                        </a:solidFill>
                        <a:effectLst/>
                        <a:latin typeface="Calibri" panose="020F0502020204030204" pitchFamily="34" charset="0"/>
                      </a:endParaRPr>
                    </a:p>
                  </a:txBody>
                  <a:tcPr marL="30888" marR="2628" marT="8825" marB="66189" anchor="b"/>
                </a:tc>
                <a:tc>
                  <a:txBody>
                    <a:bodyPr/>
                    <a:lstStyle/>
                    <a:p>
                      <a:pPr algn="l" fontAlgn="ctr"/>
                      <a:r>
                        <a:rPr lang="en-US" sz="1000" b="1" u="none" strike="noStrike" cap="none" spc="0">
                          <a:solidFill>
                            <a:schemeClr val="tx1"/>
                          </a:solidFill>
                          <a:effectLst/>
                        </a:rPr>
                        <a:t>Impacto arquitectónico</a:t>
                      </a:r>
                      <a:endParaRPr lang="en-US" sz="1000" b="1" i="0" u="none" strike="noStrike" cap="none" spc="0">
                        <a:solidFill>
                          <a:schemeClr val="tx1"/>
                        </a:solidFill>
                        <a:effectLst/>
                        <a:latin typeface="Calibri" panose="020F0502020204030204" pitchFamily="34" charset="0"/>
                      </a:endParaRPr>
                    </a:p>
                  </a:txBody>
                  <a:tcPr marL="30888" marR="2628" marT="8825" marB="66189" anchor="b"/>
                </a:tc>
                <a:tc>
                  <a:txBody>
                    <a:bodyPr/>
                    <a:lstStyle/>
                    <a:p>
                      <a:pPr algn="l" fontAlgn="ctr"/>
                      <a:r>
                        <a:rPr lang="en-US" sz="1000" b="1" u="none" strike="noStrike" cap="none" spc="0" err="1">
                          <a:solidFill>
                            <a:schemeClr val="tx1"/>
                          </a:solidFill>
                          <a:effectLst/>
                        </a:rPr>
                        <a:t>Requisito</a:t>
                      </a:r>
                      <a:endParaRPr lang="en-US" sz="1000" b="1" i="0" u="none" strike="noStrike" cap="none" spc="0">
                        <a:solidFill>
                          <a:schemeClr val="tx1"/>
                        </a:solidFill>
                        <a:effectLst/>
                        <a:latin typeface="Calibri" panose="020F0502020204030204" pitchFamily="34" charset="0"/>
                      </a:endParaRPr>
                    </a:p>
                  </a:txBody>
                  <a:tcPr marL="30888" marR="2628" marT="8825" marB="66189" anchor="b"/>
                </a:tc>
                <a:extLst>
                  <a:ext uri="{0D108BD9-81ED-4DB2-BD59-A6C34878D82A}">
                    <a16:rowId xmlns:a16="http://schemas.microsoft.com/office/drawing/2014/main" val="158640847"/>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RF001</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El cliente deberá poder realizar pedidos de productos a domicilio a su franquicia disponible más cercana.</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3506794124"/>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RF002</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El cliente deberá poder realizar pedidos de productos para recoger en la franquicia de su elección.</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3006638891"/>
                  </a:ext>
                </a:extLst>
              </a:tr>
              <a:tr h="269168">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RF003</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Al realizar un pedido, el cliente deberá poder seleccionar uno o más productos disponibles en la franquicia seleccionada.</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1895596981"/>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RF005</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El cliente deberá poder confirmar su pedido para que la franquicia empiece a prepararlo.</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3433245770"/>
                  </a:ext>
                </a:extLst>
              </a:tr>
              <a:tr h="269168">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RF007</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Si el cliente selecciona pagar en línea, este deberá ingresar sus datos de pago y el sistema deberá realizar la transacción al confirmar el pedido.</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2542508332"/>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RF008</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La franquicia deberá ser informada de los pedidos que se le han encargado o asignado.</a:t>
                      </a:r>
                      <a:endParaRPr lang="en-U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919493852"/>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RF012</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Cuando un pedido se entregará a domicilio, se le asignará un repartidor en la franquicia.</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667794181"/>
                  </a:ext>
                </a:extLst>
              </a:tr>
              <a:tr h="180916">
                <a:tc>
                  <a:txBody>
                    <a:bodyPr/>
                    <a:lstStyle/>
                    <a:p>
                      <a:pPr algn="l" fontAlgn="ctr"/>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ctr"/>
                </a:tc>
                <a:tc>
                  <a:txBody>
                    <a:bodyPr/>
                    <a:lstStyle/>
                    <a:p>
                      <a:pPr algn="l" fontAlgn="ctr"/>
                      <a:r>
                        <a:rPr lang="en-US" sz="800" u="none" strike="noStrike" cap="none" spc="0">
                          <a:solidFill>
                            <a:schemeClr val="tx1"/>
                          </a:solidFill>
                          <a:effectLst/>
                        </a:rPr>
                        <a:t>RF026</a:t>
                      </a:r>
                      <a:endParaRPr lang="en-US" sz="800" b="0" i="0" u="none" strike="noStrike" cap="none" spc="0">
                        <a:solidFill>
                          <a:schemeClr val="tx1"/>
                        </a:solidFill>
                        <a:effectLst/>
                        <a:latin typeface="Arial" panose="020B0604020202020204" pitchFamily="34" charset="0"/>
                      </a:endParaRPr>
                    </a:p>
                  </a:txBody>
                  <a:tcPr marL="30888" marR="2628" marT="8825" marB="66189" anchor="ctr"/>
                </a:tc>
                <a:tc>
                  <a:txBody>
                    <a:bodyPr/>
                    <a:lstStyle/>
                    <a:p>
                      <a:pPr algn="l" fontAlgn="ctr"/>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ctr"/>
                </a:tc>
                <a:tc>
                  <a:txBody>
                    <a:bodyPr/>
                    <a:lstStyle/>
                    <a:p>
                      <a:pPr algn="l" fontAlgn="ctr"/>
                      <a:r>
                        <a:rPr lang="es-ES" sz="800" u="none" strike="noStrike" cap="none" spc="0">
                          <a:solidFill>
                            <a:schemeClr val="tx1"/>
                          </a:solidFill>
                          <a:effectLst/>
                        </a:rPr>
                        <a:t>El empleado de una franquicia deberá poder agregar repartidores a esta.</a:t>
                      </a:r>
                      <a:endParaRPr lang="es-ES" sz="800" b="0" i="0" u="none" strike="noStrike" cap="none" spc="0">
                        <a:solidFill>
                          <a:schemeClr val="tx1"/>
                        </a:solidFill>
                        <a:effectLst/>
                        <a:latin typeface="Arial" panose="020B0604020202020204" pitchFamily="34" charset="0"/>
                      </a:endParaRPr>
                    </a:p>
                  </a:txBody>
                  <a:tcPr marL="30888" marR="2628" marT="8825" marB="66189" anchor="ctr"/>
                </a:tc>
                <a:extLst>
                  <a:ext uri="{0D108BD9-81ED-4DB2-BD59-A6C34878D82A}">
                    <a16:rowId xmlns:a16="http://schemas.microsoft.com/office/drawing/2014/main" val="1508343711"/>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RF027</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Los usuarios deberán poder autenticarse.</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2571867156"/>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RF032</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El empleado de la franquicia deberá poder actualizar los inventarios de sus productos.</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1065554715"/>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RF033</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El cliente deberá poder visualizar el catálogo de productos</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1733606000"/>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RF034</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Al realizar un pedido, el cliente deberá poder seleccionar los ingredientes de su sándwich. </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4015345770"/>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RF047</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Si se cancela un pedido que ya se pagó, se deberá efectuar un reembolso.</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917549031"/>
                  </a:ext>
                </a:extLst>
              </a:tr>
              <a:tr h="180916">
                <a:tc>
                  <a:txBody>
                    <a:bodyPr/>
                    <a:lstStyle/>
                    <a:p>
                      <a:pPr algn="l" fontAlgn="ctr"/>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ctr"/>
                </a:tc>
                <a:tc>
                  <a:txBody>
                    <a:bodyPr/>
                    <a:lstStyle/>
                    <a:p>
                      <a:pPr algn="l" fontAlgn="ctr"/>
                      <a:r>
                        <a:rPr lang="en-US" sz="800" u="none" strike="noStrike" cap="none" spc="0">
                          <a:solidFill>
                            <a:schemeClr val="tx1"/>
                          </a:solidFill>
                          <a:effectLst/>
                        </a:rPr>
                        <a:t>RF051</a:t>
                      </a:r>
                      <a:endParaRPr lang="en-US" sz="800" b="0" i="0" u="none" strike="noStrike" cap="none" spc="0">
                        <a:solidFill>
                          <a:schemeClr val="tx1"/>
                        </a:solidFill>
                        <a:effectLst/>
                        <a:latin typeface="Arial" panose="020B0604020202020204" pitchFamily="34" charset="0"/>
                      </a:endParaRPr>
                    </a:p>
                  </a:txBody>
                  <a:tcPr marL="30888" marR="2628" marT="8825" marB="66189" anchor="ctr"/>
                </a:tc>
                <a:tc>
                  <a:txBody>
                    <a:bodyPr/>
                    <a:lstStyle/>
                    <a:p>
                      <a:pPr algn="l" fontAlgn="ctr"/>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ctr"/>
                </a:tc>
                <a:tc>
                  <a:txBody>
                    <a:bodyPr/>
                    <a:lstStyle/>
                    <a:p>
                      <a:pPr algn="l" fontAlgn="b"/>
                      <a:r>
                        <a:rPr lang="es-ES" sz="800" u="none" strike="noStrike" cap="none" spc="0">
                          <a:solidFill>
                            <a:schemeClr val="tx1"/>
                          </a:solidFill>
                          <a:effectLst/>
                        </a:rPr>
                        <a:t>El sistema deberá permitir que el empleado registre un pedido realizado por teléfono.</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821859662"/>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RNF001</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El sistema debe estar disponible el 99.9% del horario en el que las franquicias están abiertas.</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4023380985"/>
                  </a:ext>
                </a:extLst>
              </a:tr>
              <a:tr h="269168">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RNF002</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El sistema deberá poder manejar 3 millones de usuarios simultáneamente sin una degradación grave del rendimiento.</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2728343184"/>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RNF004</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El sistema deberá ser accesible desde dispositivos móviles</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2434125955"/>
                  </a:ext>
                </a:extLst>
              </a:tr>
              <a:tr h="180916">
                <a:tc>
                  <a:txBody>
                    <a:bodyPr/>
                    <a:lstStyle/>
                    <a:p>
                      <a:pPr algn="l" fontAlgn="b"/>
                      <a:r>
                        <a:rPr lang="en-US" sz="800" u="none" strike="noStrike" cap="none" spc="0">
                          <a:solidFill>
                            <a:schemeClr val="tx1"/>
                          </a:solidFill>
                          <a:effectLst/>
                        </a:rPr>
                        <a:t>ALTA</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RNF009</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n-US" sz="800" u="none" strike="noStrike" cap="none" spc="0">
                          <a:solidFill>
                            <a:schemeClr val="tx1"/>
                          </a:solidFill>
                          <a:effectLst/>
                        </a:rPr>
                        <a:t>Medio</a:t>
                      </a:r>
                      <a:endParaRPr lang="en-US" sz="800" b="0" i="0" u="none" strike="noStrike" cap="none" spc="0">
                        <a:solidFill>
                          <a:schemeClr val="tx1"/>
                        </a:solidFill>
                        <a:effectLst/>
                        <a:latin typeface="Arial" panose="020B0604020202020204" pitchFamily="34" charset="0"/>
                      </a:endParaRPr>
                    </a:p>
                  </a:txBody>
                  <a:tcPr marL="30888" marR="2628" marT="8825" marB="66189" anchor="b"/>
                </a:tc>
                <a:tc>
                  <a:txBody>
                    <a:bodyPr/>
                    <a:lstStyle/>
                    <a:p>
                      <a:pPr algn="l" fontAlgn="b"/>
                      <a:r>
                        <a:rPr lang="es-ES" sz="800" u="none" strike="noStrike" cap="none" spc="0">
                          <a:solidFill>
                            <a:schemeClr val="tx1"/>
                          </a:solidFill>
                          <a:effectLst/>
                        </a:rPr>
                        <a:t>El sistema deberá ser capaz de interactuar con sistemas externos de pago en línea.</a:t>
                      </a:r>
                      <a:endParaRPr lang="es-ES" sz="800" b="0" i="0" u="none" strike="noStrike" cap="none" spc="0">
                        <a:solidFill>
                          <a:schemeClr val="tx1"/>
                        </a:solidFill>
                        <a:effectLst/>
                        <a:latin typeface="Arial" panose="020B0604020202020204" pitchFamily="34" charset="0"/>
                      </a:endParaRPr>
                    </a:p>
                  </a:txBody>
                  <a:tcPr marL="30888" marR="2628" marT="8825" marB="66189" anchor="b"/>
                </a:tc>
                <a:extLst>
                  <a:ext uri="{0D108BD9-81ED-4DB2-BD59-A6C34878D82A}">
                    <a16:rowId xmlns:a16="http://schemas.microsoft.com/office/drawing/2014/main" val="1393474358"/>
                  </a:ext>
                </a:extLst>
              </a:tr>
            </a:tbl>
          </a:graphicData>
        </a:graphic>
      </p:graphicFrame>
    </p:spTree>
    <p:extLst>
      <p:ext uri="{BB962C8B-B14F-4D97-AF65-F5344CB8AC3E}">
        <p14:creationId xmlns:p14="http://schemas.microsoft.com/office/powerpoint/2010/main" val="400947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Desarrollo</a:t>
            </a:r>
          </a:p>
        </p:txBody>
      </p:sp>
      <p:pic>
        <p:nvPicPr>
          <p:cNvPr id="7" name="Imagen 51">
            <a:extLst>
              <a:ext uri="{FF2B5EF4-FFF2-40B4-BE49-F238E27FC236}">
                <a16:creationId xmlns:a16="http://schemas.microsoft.com/office/drawing/2014/main" id="{EEF92CB1-9833-4455-BCD9-BDA3F2E9632A}"/>
              </a:ext>
            </a:extLst>
          </p:cNvPr>
          <p:cNvPicPr/>
          <p:nvPr/>
        </p:nvPicPr>
        <p:blipFill>
          <a:blip r:embed="rId2"/>
          <a:stretch>
            <a:fillRect/>
          </a:stretch>
        </p:blipFill>
        <p:spPr>
          <a:xfrm>
            <a:off x="565619" y="1856581"/>
            <a:ext cx="11060762" cy="4153694"/>
          </a:xfrm>
          <a:prstGeom prst="rect">
            <a:avLst/>
          </a:prstGeom>
        </p:spPr>
      </p:pic>
      <p:sp>
        <p:nvSpPr>
          <p:cNvPr id="4" name="Rectangle: Rounded Corners 3">
            <a:extLst>
              <a:ext uri="{FF2B5EF4-FFF2-40B4-BE49-F238E27FC236}">
                <a16:creationId xmlns:a16="http://schemas.microsoft.com/office/drawing/2014/main" id="{1FBBC5DB-10DB-424B-8786-BD24A085194E}"/>
              </a:ext>
            </a:extLst>
          </p:cNvPr>
          <p:cNvSpPr/>
          <p:nvPr/>
        </p:nvSpPr>
        <p:spPr>
          <a:xfrm>
            <a:off x="7419976" y="5187154"/>
            <a:ext cx="3257550" cy="746921"/>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578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19" name="Rectangle 18">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C81F0DD2-019D-45C6-BB73-4B2A960C4584}"/>
              </a:ext>
            </a:extLst>
          </p:cNvPr>
          <p:cNvPicPr>
            <a:picLocks noChangeAspect="1"/>
          </p:cNvPicPr>
          <p:nvPr/>
        </p:nvPicPr>
        <p:blipFill>
          <a:blip r:embed="rId6"/>
          <a:stretch>
            <a:fillRect/>
          </a:stretch>
        </p:blipFill>
        <p:spPr>
          <a:xfrm>
            <a:off x="984504" y="1097134"/>
            <a:ext cx="10253472" cy="1999427"/>
          </a:xfrm>
          <a:prstGeom prst="rect">
            <a:avLst/>
          </a:prstGeom>
        </p:spPr>
      </p:pic>
      <p:sp>
        <p:nvSpPr>
          <p:cNvPr id="21" name="Rectangle 20">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a:xfrm>
            <a:off x="1173480" y="4277802"/>
            <a:ext cx="6022449" cy="1622451"/>
          </a:xfrm>
        </p:spPr>
        <p:txBody>
          <a:bodyPr vert="horz" lIns="91440" tIns="45720" rIns="91440" bIns="45720" rtlCol="0" anchor="ctr">
            <a:normAutofit/>
          </a:bodyPr>
          <a:lstStyle/>
          <a:p>
            <a:pPr algn="r">
              <a:lnSpc>
                <a:spcPct val="80000"/>
              </a:lnSpc>
            </a:pPr>
            <a:r>
              <a:rPr lang="en-US" sz="6000">
                <a:blipFill dpi="0" rotWithShape="1">
                  <a:blip r:embed="rId4"/>
                  <a:srcRect/>
                  <a:tile tx="6350" ty="-127000" sx="65000" sy="64000" flip="none" algn="tl"/>
                </a:blipFill>
              </a:rPr>
              <a:t>Vista Desarrollo</a:t>
            </a:r>
          </a:p>
        </p:txBody>
      </p:sp>
      <p:sp>
        <p:nvSpPr>
          <p:cNvPr id="25" name="Rectangle 24">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815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p:txBody>
          <a:bodyPr/>
          <a:lstStyle/>
          <a:p>
            <a:r>
              <a:rPr lang="en-US"/>
              <a:t>Vista Desarrollo</a:t>
            </a:r>
          </a:p>
        </p:txBody>
      </p:sp>
      <p:pic>
        <p:nvPicPr>
          <p:cNvPr id="7" name="Imagen 51">
            <a:extLst>
              <a:ext uri="{FF2B5EF4-FFF2-40B4-BE49-F238E27FC236}">
                <a16:creationId xmlns:a16="http://schemas.microsoft.com/office/drawing/2014/main" id="{EEF92CB1-9833-4455-BCD9-BDA3F2E9632A}"/>
              </a:ext>
            </a:extLst>
          </p:cNvPr>
          <p:cNvPicPr/>
          <p:nvPr/>
        </p:nvPicPr>
        <p:blipFill>
          <a:blip r:embed="rId2"/>
          <a:stretch>
            <a:fillRect/>
          </a:stretch>
        </p:blipFill>
        <p:spPr>
          <a:xfrm>
            <a:off x="565619" y="1856581"/>
            <a:ext cx="11060762" cy="4153694"/>
          </a:xfrm>
          <a:prstGeom prst="rect">
            <a:avLst/>
          </a:prstGeom>
        </p:spPr>
      </p:pic>
      <p:sp>
        <p:nvSpPr>
          <p:cNvPr id="4" name="Rectangle: Rounded Corners 3">
            <a:extLst>
              <a:ext uri="{FF2B5EF4-FFF2-40B4-BE49-F238E27FC236}">
                <a16:creationId xmlns:a16="http://schemas.microsoft.com/office/drawing/2014/main" id="{BA9E70A6-EB9A-4CF7-9D58-7E30C6631150}"/>
              </a:ext>
            </a:extLst>
          </p:cNvPr>
          <p:cNvSpPr/>
          <p:nvPr/>
        </p:nvSpPr>
        <p:spPr>
          <a:xfrm>
            <a:off x="10668000" y="5187154"/>
            <a:ext cx="828675" cy="746921"/>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6318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6"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7" name="Rectangle 19">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1">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7DA50-D504-4C97-BA03-4AB77A686C11}"/>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700">
                <a:blipFill dpi="0" rotWithShape="1">
                  <a:blip r:embed="rId4"/>
                  <a:srcRect/>
                  <a:tile tx="6350" ty="-127000" sx="65000" sy="64000" flip="none" algn="tl"/>
                </a:blipFill>
              </a:rPr>
              <a:t>Vista Desarrollo</a:t>
            </a:r>
          </a:p>
        </p:txBody>
      </p:sp>
      <p:sp>
        <p:nvSpPr>
          <p:cNvPr id="40" name="Rectangle 25">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5" name="Picture 4">
            <a:extLst>
              <a:ext uri="{FF2B5EF4-FFF2-40B4-BE49-F238E27FC236}">
                <a16:creationId xmlns:a16="http://schemas.microsoft.com/office/drawing/2014/main" id="{6C12E7CE-A10E-4BAC-B26C-C5B122095523}"/>
              </a:ext>
            </a:extLst>
          </p:cNvPr>
          <p:cNvPicPr>
            <a:picLocks noChangeAspect="1"/>
          </p:cNvPicPr>
          <p:nvPr/>
        </p:nvPicPr>
        <p:blipFill>
          <a:blip r:embed="rId6"/>
          <a:stretch>
            <a:fillRect/>
          </a:stretch>
        </p:blipFill>
        <p:spPr>
          <a:xfrm>
            <a:off x="1748631" y="1388911"/>
            <a:ext cx="4976150" cy="4011543"/>
          </a:xfrm>
          <a:prstGeom prst="rect">
            <a:avLst/>
          </a:prstGeom>
        </p:spPr>
      </p:pic>
    </p:spTree>
    <p:extLst>
      <p:ext uri="{BB962C8B-B14F-4D97-AF65-F5344CB8AC3E}">
        <p14:creationId xmlns:p14="http://schemas.microsoft.com/office/powerpoint/2010/main" val="1513815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p:txBody>
          <a:bodyPr/>
          <a:lstStyle/>
          <a:p>
            <a:r>
              <a:rPr lang="es-CO"/>
              <a:t>Vista física</a:t>
            </a:r>
            <a:endParaRPr lang="en-US"/>
          </a:p>
        </p:txBody>
      </p:sp>
      <p:pic>
        <p:nvPicPr>
          <p:cNvPr id="4" name="Imagen 31">
            <a:extLst>
              <a:ext uri="{FF2B5EF4-FFF2-40B4-BE49-F238E27FC236}">
                <a16:creationId xmlns:a16="http://schemas.microsoft.com/office/drawing/2014/main" id="{7014B319-A23E-4B0C-8F25-C78AFADB2237}"/>
              </a:ext>
            </a:extLst>
          </p:cNvPr>
          <p:cNvPicPr>
            <a:picLocks noGrp="1"/>
          </p:cNvPicPr>
          <p:nvPr>
            <p:ph idx="1"/>
          </p:nvPr>
        </p:nvPicPr>
        <p:blipFill>
          <a:blip r:embed="rId2"/>
          <a:stretch>
            <a:fillRect/>
          </a:stretch>
        </p:blipFill>
        <p:spPr>
          <a:xfrm>
            <a:off x="2906769" y="1615280"/>
            <a:ext cx="6378462" cy="4758088"/>
          </a:xfrm>
          <a:prstGeom prst="rect">
            <a:avLst/>
          </a:prstGeom>
        </p:spPr>
      </p:pic>
    </p:spTree>
    <p:extLst>
      <p:ext uri="{BB962C8B-B14F-4D97-AF65-F5344CB8AC3E}">
        <p14:creationId xmlns:p14="http://schemas.microsoft.com/office/powerpoint/2010/main" val="840482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p:txBody>
          <a:bodyPr/>
          <a:lstStyle/>
          <a:p>
            <a:r>
              <a:rPr lang="es-CO"/>
              <a:t>Vista física</a:t>
            </a:r>
            <a:endParaRPr lang="en-US"/>
          </a:p>
        </p:txBody>
      </p:sp>
      <p:pic>
        <p:nvPicPr>
          <p:cNvPr id="4" name="Imagen 31">
            <a:extLst>
              <a:ext uri="{FF2B5EF4-FFF2-40B4-BE49-F238E27FC236}">
                <a16:creationId xmlns:a16="http://schemas.microsoft.com/office/drawing/2014/main" id="{7014B319-A23E-4B0C-8F25-C78AFADB2237}"/>
              </a:ext>
            </a:extLst>
          </p:cNvPr>
          <p:cNvPicPr>
            <a:picLocks noGrp="1"/>
          </p:cNvPicPr>
          <p:nvPr>
            <p:ph idx="1"/>
          </p:nvPr>
        </p:nvPicPr>
        <p:blipFill>
          <a:blip r:embed="rId2"/>
          <a:stretch>
            <a:fillRect/>
          </a:stretch>
        </p:blipFill>
        <p:spPr>
          <a:xfrm>
            <a:off x="2906769" y="1615280"/>
            <a:ext cx="6378462" cy="4758088"/>
          </a:xfrm>
          <a:prstGeom prst="rect">
            <a:avLst/>
          </a:prstGeom>
        </p:spPr>
      </p:pic>
      <p:sp>
        <p:nvSpPr>
          <p:cNvPr id="5" name="Rectangle: Rounded Corners 4">
            <a:extLst>
              <a:ext uri="{FF2B5EF4-FFF2-40B4-BE49-F238E27FC236}">
                <a16:creationId xmlns:a16="http://schemas.microsoft.com/office/drawing/2014/main" id="{773DEEB7-FC67-481E-BF17-405B71127331}"/>
              </a:ext>
            </a:extLst>
          </p:cNvPr>
          <p:cNvSpPr/>
          <p:nvPr/>
        </p:nvSpPr>
        <p:spPr>
          <a:xfrm>
            <a:off x="4400550" y="1615279"/>
            <a:ext cx="1914525" cy="1118396"/>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807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13">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15">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7">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19">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63" name="Oval 20">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64" name="Oval 21">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5" name="Rectangle 23">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6" name="Rectangle 25">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27">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Vista física</a:t>
            </a:r>
          </a:p>
        </p:txBody>
      </p:sp>
      <p:sp>
        <p:nvSpPr>
          <p:cNvPr id="68" name="Rectangle 29">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31">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3" name="Oval 32">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3" name="Picture 3" descr="Diagram&#10;&#10;Description automatically generated">
            <a:extLst>
              <a:ext uri="{FF2B5EF4-FFF2-40B4-BE49-F238E27FC236}">
                <a16:creationId xmlns:a16="http://schemas.microsoft.com/office/drawing/2014/main" id="{0B39BA4B-355E-41DC-AFC8-56A687EEE4CA}"/>
              </a:ext>
            </a:extLst>
          </p:cNvPr>
          <p:cNvPicPr>
            <a:picLocks noChangeAspect="1"/>
          </p:cNvPicPr>
          <p:nvPr/>
        </p:nvPicPr>
        <p:blipFill>
          <a:blip r:embed="rId6"/>
          <a:stretch>
            <a:fillRect/>
          </a:stretch>
        </p:blipFill>
        <p:spPr>
          <a:xfrm>
            <a:off x="747386" y="1185165"/>
            <a:ext cx="7064679" cy="4278901"/>
          </a:xfrm>
          <a:prstGeom prst="rect">
            <a:avLst/>
          </a:prstGeom>
        </p:spPr>
      </p:pic>
    </p:spTree>
    <p:extLst>
      <p:ext uri="{BB962C8B-B14F-4D97-AF65-F5344CB8AC3E}">
        <p14:creationId xmlns:p14="http://schemas.microsoft.com/office/powerpoint/2010/main" val="29476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p:txBody>
          <a:bodyPr/>
          <a:lstStyle/>
          <a:p>
            <a:r>
              <a:rPr lang="es-CO"/>
              <a:t>Vista física</a:t>
            </a:r>
            <a:endParaRPr lang="en-US"/>
          </a:p>
        </p:txBody>
      </p:sp>
      <p:pic>
        <p:nvPicPr>
          <p:cNvPr id="4" name="Imagen 31">
            <a:extLst>
              <a:ext uri="{FF2B5EF4-FFF2-40B4-BE49-F238E27FC236}">
                <a16:creationId xmlns:a16="http://schemas.microsoft.com/office/drawing/2014/main" id="{7014B319-A23E-4B0C-8F25-C78AFADB2237}"/>
              </a:ext>
            </a:extLst>
          </p:cNvPr>
          <p:cNvPicPr>
            <a:picLocks noGrp="1"/>
          </p:cNvPicPr>
          <p:nvPr>
            <p:ph idx="1"/>
          </p:nvPr>
        </p:nvPicPr>
        <p:blipFill>
          <a:blip r:embed="rId2"/>
          <a:stretch>
            <a:fillRect/>
          </a:stretch>
        </p:blipFill>
        <p:spPr>
          <a:xfrm>
            <a:off x="2906769" y="1615280"/>
            <a:ext cx="6378462" cy="4758088"/>
          </a:xfrm>
          <a:prstGeom prst="rect">
            <a:avLst/>
          </a:prstGeom>
        </p:spPr>
      </p:pic>
      <p:sp>
        <p:nvSpPr>
          <p:cNvPr id="5" name="Rectangle: Rounded Corners 4">
            <a:extLst>
              <a:ext uri="{FF2B5EF4-FFF2-40B4-BE49-F238E27FC236}">
                <a16:creationId xmlns:a16="http://schemas.microsoft.com/office/drawing/2014/main" id="{8E6F34BB-781C-46BE-BA47-4B37F7475196}"/>
              </a:ext>
            </a:extLst>
          </p:cNvPr>
          <p:cNvSpPr/>
          <p:nvPr/>
        </p:nvSpPr>
        <p:spPr>
          <a:xfrm>
            <a:off x="3048000" y="3510754"/>
            <a:ext cx="2047875" cy="1609344"/>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18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Vista física</a:t>
            </a:r>
          </a:p>
        </p:txBody>
      </p:sp>
      <p:sp>
        <p:nvSpPr>
          <p:cNvPr id="52"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3" name="Picture 4" descr="Diagram&#10;&#10;Description automatically generated">
            <a:extLst>
              <a:ext uri="{FF2B5EF4-FFF2-40B4-BE49-F238E27FC236}">
                <a16:creationId xmlns:a16="http://schemas.microsoft.com/office/drawing/2014/main" id="{B4B3D9A4-DCA7-46F5-97C8-AFA5241F8D9B}"/>
              </a:ext>
            </a:extLst>
          </p:cNvPr>
          <p:cNvPicPr>
            <a:picLocks noChangeAspect="1"/>
          </p:cNvPicPr>
          <p:nvPr/>
        </p:nvPicPr>
        <p:blipFill>
          <a:blip r:embed="rId6"/>
          <a:stretch>
            <a:fillRect/>
          </a:stretch>
        </p:blipFill>
        <p:spPr>
          <a:xfrm>
            <a:off x="924838" y="968147"/>
            <a:ext cx="6824597" cy="4859075"/>
          </a:xfrm>
          <a:prstGeom prst="rect">
            <a:avLst/>
          </a:prstGeom>
        </p:spPr>
      </p:pic>
    </p:spTree>
    <p:extLst>
      <p:ext uri="{BB962C8B-B14F-4D97-AF65-F5344CB8AC3E}">
        <p14:creationId xmlns:p14="http://schemas.microsoft.com/office/powerpoint/2010/main" val="2218868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p:txBody>
          <a:bodyPr/>
          <a:lstStyle/>
          <a:p>
            <a:r>
              <a:rPr lang="es-CO"/>
              <a:t>Vista física</a:t>
            </a:r>
            <a:endParaRPr lang="en-US"/>
          </a:p>
        </p:txBody>
      </p:sp>
      <p:pic>
        <p:nvPicPr>
          <p:cNvPr id="4" name="Imagen 31">
            <a:extLst>
              <a:ext uri="{FF2B5EF4-FFF2-40B4-BE49-F238E27FC236}">
                <a16:creationId xmlns:a16="http://schemas.microsoft.com/office/drawing/2014/main" id="{7014B319-A23E-4B0C-8F25-C78AFADB2237}"/>
              </a:ext>
            </a:extLst>
          </p:cNvPr>
          <p:cNvPicPr>
            <a:picLocks noGrp="1"/>
          </p:cNvPicPr>
          <p:nvPr>
            <p:ph idx="1"/>
          </p:nvPr>
        </p:nvPicPr>
        <p:blipFill>
          <a:blip r:embed="rId2"/>
          <a:stretch>
            <a:fillRect/>
          </a:stretch>
        </p:blipFill>
        <p:spPr>
          <a:xfrm>
            <a:off x="2906769" y="1615280"/>
            <a:ext cx="6378462" cy="4758088"/>
          </a:xfrm>
          <a:prstGeom prst="rect">
            <a:avLst/>
          </a:prstGeom>
        </p:spPr>
      </p:pic>
      <p:sp>
        <p:nvSpPr>
          <p:cNvPr id="5" name="Rectangle: Rounded Corners 4">
            <a:extLst>
              <a:ext uri="{FF2B5EF4-FFF2-40B4-BE49-F238E27FC236}">
                <a16:creationId xmlns:a16="http://schemas.microsoft.com/office/drawing/2014/main" id="{6DA1EE69-B934-4DE1-B42F-94C8DDCAB927}"/>
              </a:ext>
            </a:extLst>
          </p:cNvPr>
          <p:cNvSpPr/>
          <p:nvPr/>
        </p:nvSpPr>
        <p:spPr>
          <a:xfrm>
            <a:off x="5081587" y="3429000"/>
            <a:ext cx="2047875" cy="1609344"/>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46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80" name="Oval 79">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83" name="Rectangle 82">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Rectangle 84">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B3E4E-EFF3-48C7-A04A-D416B0A39687}"/>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2400">
                <a:blipFill dpi="0" rotWithShape="1">
                  <a:blip r:embed="rId4"/>
                  <a:srcRect/>
                  <a:tile tx="6350" ty="-127000" sx="65000" sy="64000" flip="none" algn="tl"/>
                </a:blipFill>
              </a:rPr>
              <a:t>Requisitos Arquitectónicamente Significativos</a:t>
            </a:r>
          </a:p>
        </p:txBody>
      </p:sp>
      <p:sp>
        <p:nvSpPr>
          <p:cNvPr id="89" name="Rectangle 88">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92" name="Oval 91">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3" name="Oval 92">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4" name="Table 3">
            <a:extLst>
              <a:ext uri="{FF2B5EF4-FFF2-40B4-BE49-F238E27FC236}">
                <a16:creationId xmlns:a16="http://schemas.microsoft.com/office/drawing/2014/main" id="{EE5491A8-DB17-4166-9E4B-C74448FC978B}"/>
              </a:ext>
            </a:extLst>
          </p:cNvPr>
          <p:cNvGraphicFramePr>
            <a:graphicFrameLocks noGrp="1"/>
          </p:cNvGraphicFramePr>
          <p:nvPr>
            <p:extLst>
              <p:ext uri="{D42A27DB-BD31-4B8C-83A1-F6EECF244321}">
                <p14:modId xmlns:p14="http://schemas.microsoft.com/office/powerpoint/2010/main" val="1899367165"/>
              </p:ext>
            </p:extLst>
          </p:nvPr>
        </p:nvGraphicFramePr>
        <p:xfrm>
          <a:off x="985250" y="1074813"/>
          <a:ext cx="6792130" cy="4639739"/>
        </p:xfrm>
        <a:graphic>
          <a:graphicData uri="http://schemas.openxmlformats.org/drawingml/2006/table">
            <a:tbl>
              <a:tblPr firstRow="1" bandRow="1">
                <a:tableStyleId>{2A488322-F2BA-4B5B-9748-0D474271808F}</a:tableStyleId>
              </a:tblPr>
              <a:tblGrid>
                <a:gridCol w="610603">
                  <a:extLst>
                    <a:ext uri="{9D8B030D-6E8A-4147-A177-3AD203B41FA5}">
                      <a16:colId xmlns:a16="http://schemas.microsoft.com/office/drawing/2014/main" val="1867030529"/>
                    </a:ext>
                  </a:extLst>
                </a:gridCol>
                <a:gridCol w="412237">
                  <a:extLst>
                    <a:ext uri="{9D8B030D-6E8A-4147-A177-3AD203B41FA5}">
                      <a16:colId xmlns:a16="http://schemas.microsoft.com/office/drawing/2014/main" val="793798167"/>
                    </a:ext>
                  </a:extLst>
                </a:gridCol>
                <a:gridCol w="971048">
                  <a:extLst>
                    <a:ext uri="{9D8B030D-6E8A-4147-A177-3AD203B41FA5}">
                      <a16:colId xmlns:a16="http://schemas.microsoft.com/office/drawing/2014/main" val="2556484706"/>
                    </a:ext>
                  </a:extLst>
                </a:gridCol>
                <a:gridCol w="4798242">
                  <a:extLst>
                    <a:ext uri="{9D8B030D-6E8A-4147-A177-3AD203B41FA5}">
                      <a16:colId xmlns:a16="http://schemas.microsoft.com/office/drawing/2014/main" val="2713348378"/>
                    </a:ext>
                  </a:extLst>
                </a:gridCol>
              </a:tblGrid>
              <a:tr h="215035">
                <a:tc>
                  <a:txBody>
                    <a:bodyPr/>
                    <a:lstStyle/>
                    <a:p>
                      <a:pPr algn="l" fontAlgn="ctr"/>
                      <a:r>
                        <a:rPr lang="en-US" sz="1000" b="1" u="none" strike="noStrike" cap="none" spc="0">
                          <a:solidFill>
                            <a:schemeClr val="tx1"/>
                          </a:solidFill>
                          <a:effectLst/>
                        </a:rPr>
                        <a:t>Prioridad</a:t>
                      </a:r>
                      <a:endParaRPr lang="en-US" sz="1000" b="1" i="0" u="none" strike="noStrike" cap="none" spc="0">
                        <a:solidFill>
                          <a:schemeClr val="tx1"/>
                        </a:solidFill>
                        <a:effectLst/>
                        <a:latin typeface="Calibri" panose="020F0502020204030204" pitchFamily="34" charset="0"/>
                      </a:endParaRPr>
                    </a:p>
                  </a:txBody>
                  <a:tcPr marL="30888" marR="2628" marT="8825" marB="66189" anchor="b"/>
                </a:tc>
                <a:tc>
                  <a:txBody>
                    <a:bodyPr/>
                    <a:lstStyle/>
                    <a:p>
                      <a:pPr algn="l" fontAlgn="ctr"/>
                      <a:r>
                        <a:rPr lang="en-US" sz="1000" b="1" u="none" strike="noStrike" cap="none" spc="0">
                          <a:solidFill>
                            <a:schemeClr val="tx1"/>
                          </a:solidFill>
                          <a:effectLst/>
                        </a:rPr>
                        <a:t>ID</a:t>
                      </a:r>
                      <a:endParaRPr lang="en-US" sz="1000" b="1" i="0" u="none" strike="noStrike" cap="none" spc="0">
                        <a:solidFill>
                          <a:schemeClr val="tx1"/>
                        </a:solidFill>
                        <a:effectLst/>
                        <a:latin typeface="Calibri" panose="020F0502020204030204" pitchFamily="34" charset="0"/>
                      </a:endParaRPr>
                    </a:p>
                  </a:txBody>
                  <a:tcPr marL="30888" marR="2628" marT="8825" marB="66189" anchor="b"/>
                </a:tc>
                <a:tc>
                  <a:txBody>
                    <a:bodyPr/>
                    <a:lstStyle/>
                    <a:p>
                      <a:pPr algn="l" fontAlgn="ctr"/>
                      <a:r>
                        <a:rPr lang="en-US" sz="1000" b="1" u="none" strike="noStrike" cap="none" spc="0" err="1">
                          <a:solidFill>
                            <a:schemeClr val="tx1"/>
                          </a:solidFill>
                          <a:effectLst/>
                        </a:rPr>
                        <a:t>Impacto</a:t>
                      </a:r>
                      <a:r>
                        <a:rPr lang="en-US" sz="1000" b="1" u="none" strike="noStrike" cap="none" spc="0">
                          <a:solidFill>
                            <a:schemeClr val="tx1"/>
                          </a:solidFill>
                          <a:effectLst/>
                        </a:rPr>
                        <a:t> </a:t>
                      </a:r>
                      <a:r>
                        <a:rPr lang="en-US" sz="1000" b="1" u="none" strike="noStrike" cap="none" spc="0" err="1">
                          <a:solidFill>
                            <a:schemeClr val="tx1"/>
                          </a:solidFill>
                          <a:effectLst/>
                        </a:rPr>
                        <a:t>arquitectónico</a:t>
                      </a:r>
                      <a:endParaRPr lang="en-US" sz="1000" b="1" i="0" u="none" strike="noStrike" cap="none" spc="0">
                        <a:solidFill>
                          <a:schemeClr val="tx1"/>
                        </a:solidFill>
                        <a:effectLst/>
                        <a:latin typeface="Calibri" panose="020F0502020204030204" pitchFamily="34" charset="0"/>
                      </a:endParaRPr>
                    </a:p>
                  </a:txBody>
                  <a:tcPr marL="30888" marR="2628" marT="8825" marB="66189" anchor="b"/>
                </a:tc>
                <a:tc>
                  <a:txBody>
                    <a:bodyPr/>
                    <a:lstStyle/>
                    <a:p>
                      <a:pPr algn="l" fontAlgn="ctr"/>
                      <a:r>
                        <a:rPr lang="en-US" sz="1000" b="1" u="none" strike="noStrike" cap="none" spc="0" err="1">
                          <a:solidFill>
                            <a:schemeClr val="tx1"/>
                          </a:solidFill>
                          <a:effectLst/>
                        </a:rPr>
                        <a:t>Requisito</a:t>
                      </a:r>
                      <a:endParaRPr lang="en-US" sz="1000" b="1" i="0" u="none" strike="noStrike" cap="none" spc="0">
                        <a:solidFill>
                          <a:schemeClr val="tx1"/>
                        </a:solidFill>
                        <a:effectLst/>
                        <a:latin typeface="Calibri" panose="020F0502020204030204" pitchFamily="34" charset="0"/>
                      </a:endParaRPr>
                    </a:p>
                  </a:txBody>
                  <a:tcPr marL="30888" marR="2628" marT="8825" marB="66189" anchor="b"/>
                </a:tc>
                <a:extLst>
                  <a:ext uri="{0D108BD9-81ED-4DB2-BD59-A6C34878D82A}">
                    <a16:rowId xmlns:a16="http://schemas.microsoft.com/office/drawing/2014/main" val="3411264050"/>
                  </a:ext>
                </a:extLst>
              </a:tr>
              <a:tr h="215035">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RF009</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El empleado de la franquicia deberá poder actualizar el estado del pedido.</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4095690561"/>
                  </a:ext>
                </a:extLst>
              </a:tr>
              <a:tr h="215035">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RF010</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Al confirmar el pedido, el cliente deberá recibir una confirmación a través de mensajes asincrónicos.</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1090016863"/>
                  </a:ext>
                </a:extLst>
              </a:tr>
              <a:tr h="310183">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RF011</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Desde el momento en el que el cliente realiza el pedido, el sistema deberá permitirle al cliente revisar el estado en el que se encuentra su pedido.</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3176169006"/>
                  </a:ext>
                </a:extLst>
              </a:tr>
              <a:tr h="310183">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RF016</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Al realizar un pedido, si este se recogerá en la tienda, el sistema deberá proporcionarle al cliente indicaciones para llegar a la tienda.</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1738582367"/>
                  </a:ext>
                </a:extLst>
              </a:tr>
              <a:tr h="215035">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RF018</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El sistema deberá registrar información de cada pedido para poder generar estadísticas de calidad de servicio.</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4190531565"/>
                  </a:ext>
                </a:extLst>
              </a:tr>
              <a:tr h="215035">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ctr"/>
                      <a:r>
                        <a:rPr lang="en-US" sz="800" u="none" strike="noStrike" cap="none" spc="0">
                          <a:solidFill>
                            <a:schemeClr val="tx1"/>
                          </a:solidFill>
                          <a:effectLst/>
                        </a:rPr>
                        <a:t>RF025</a:t>
                      </a:r>
                      <a:endParaRPr lang="en-US" sz="800" b="0" i="0" u="none" strike="noStrike" cap="none" spc="0">
                        <a:solidFill>
                          <a:schemeClr val="tx1"/>
                        </a:solidFill>
                        <a:effectLst/>
                        <a:latin typeface="Arial" panose="020B0604020202020204" pitchFamily="34" charset="0"/>
                      </a:endParaRPr>
                    </a:p>
                  </a:txBody>
                  <a:tcPr marL="0" marR="28544" marT="11418" marB="85633" anchor="ctr"/>
                </a:tc>
                <a:tc>
                  <a:txBody>
                    <a:bodyPr/>
                    <a:lstStyle/>
                    <a:p>
                      <a:pPr algn="l" fontAlgn="ctr"/>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ctr"/>
                </a:tc>
                <a:tc>
                  <a:txBody>
                    <a:bodyPr/>
                    <a:lstStyle/>
                    <a:p>
                      <a:pPr algn="l" fontAlgn="ctr"/>
                      <a:r>
                        <a:rPr lang="es-ES" sz="800" u="none" strike="noStrike" cap="none" spc="0">
                          <a:solidFill>
                            <a:schemeClr val="tx1"/>
                          </a:solidFill>
                          <a:effectLst/>
                        </a:rPr>
                        <a:t>El administrador del sistema deberá poder agregar nuevas franquicias.</a:t>
                      </a:r>
                      <a:endParaRPr lang="es-ES" sz="800" b="0" i="0" u="none" strike="noStrike" cap="none" spc="0">
                        <a:solidFill>
                          <a:schemeClr val="tx1"/>
                        </a:solidFill>
                        <a:effectLst/>
                        <a:latin typeface="Arial" panose="020B0604020202020204" pitchFamily="34" charset="0"/>
                      </a:endParaRPr>
                    </a:p>
                  </a:txBody>
                  <a:tcPr marL="0" marR="28544" marT="11418" marB="85633" anchor="ctr"/>
                </a:tc>
                <a:extLst>
                  <a:ext uri="{0D108BD9-81ED-4DB2-BD59-A6C34878D82A}">
                    <a16:rowId xmlns:a16="http://schemas.microsoft.com/office/drawing/2014/main" val="1373235777"/>
                  </a:ext>
                </a:extLst>
              </a:tr>
              <a:tr h="215035">
                <a:tc>
                  <a:txBody>
                    <a:bodyPr/>
                    <a:lstStyle/>
                    <a:p>
                      <a:pPr algn="l" fontAlgn="ctr"/>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ctr"/>
                </a:tc>
                <a:tc>
                  <a:txBody>
                    <a:bodyPr/>
                    <a:lstStyle/>
                    <a:p>
                      <a:pPr algn="l" fontAlgn="ctr"/>
                      <a:r>
                        <a:rPr lang="en-US" sz="800" u="none" strike="noStrike" cap="none" spc="0">
                          <a:solidFill>
                            <a:schemeClr val="tx1"/>
                          </a:solidFill>
                          <a:effectLst/>
                        </a:rPr>
                        <a:t>RF028</a:t>
                      </a:r>
                      <a:endParaRPr lang="en-US" sz="800" b="0" i="0" u="none" strike="noStrike" cap="none" spc="0">
                        <a:solidFill>
                          <a:schemeClr val="tx1"/>
                        </a:solidFill>
                        <a:effectLst/>
                        <a:latin typeface="Arial" panose="020B0604020202020204" pitchFamily="34" charset="0"/>
                      </a:endParaRPr>
                    </a:p>
                  </a:txBody>
                  <a:tcPr marL="0" marR="28544" marT="11418" marB="85633" anchor="ctr"/>
                </a:tc>
                <a:tc>
                  <a:txBody>
                    <a:bodyPr/>
                    <a:lstStyle/>
                    <a:p>
                      <a:pPr algn="l" fontAlgn="ctr"/>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ctr"/>
                </a:tc>
                <a:tc>
                  <a:txBody>
                    <a:bodyPr/>
                    <a:lstStyle/>
                    <a:p>
                      <a:pPr algn="l" fontAlgn="ctr"/>
                      <a:r>
                        <a:rPr lang="es-ES" sz="800" u="none" strike="noStrike" cap="none" spc="0">
                          <a:solidFill>
                            <a:schemeClr val="tx1"/>
                          </a:solidFill>
                          <a:effectLst/>
                        </a:rPr>
                        <a:t>El super administrador deberá poder crear administradores.</a:t>
                      </a:r>
                      <a:endParaRPr lang="es-ES" sz="800" b="0" i="0" u="none" strike="noStrike" cap="none" spc="0">
                        <a:solidFill>
                          <a:schemeClr val="tx1"/>
                        </a:solidFill>
                        <a:effectLst/>
                        <a:latin typeface="Arial" panose="020B0604020202020204" pitchFamily="34" charset="0"/>
                      </a:endParaRPr>
                    </a:p>
                  </a:txBody>
                  <a:tcPr marL="0" marR="28544" marT="11418" marB="85633" anchor="ctr"/>
                </a:tc>
                <a:extLst>
                  <a:ext uri="{0D108BD9-81ED-4DB2-BD59-A6C34878D82A}">
                    <a16:rowId xmlns:a16="http://schemas.microsoft.com/office/drawing/2014/main" val="2748342243"/>
                  </a:ext>
                </a:extLst>
              </a:tr>
              <a:tr h="310183">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RF030</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Cuando una franquicia se desconecta y se reconecta, el sistema deberá recuperar la información de los pedidos en curso. </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2062258536"/>
                  </a:ext>
                </a:extLst>
              </a:tr>
              <a:tr h="310183">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RF031</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Si una franquicia se desconecta por más 5 minutos, se intentará buscar otra franquicia cercana a la que se le pueda reasignar.</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2874182168"/>
                  </a:ext>
                </a:extLst>
              </a:tr>
              <a:tr h="215035">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RF045</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Si una franquicia rechaza un pedido, se intentará buscar otra franquicia cercana a la que se le pueda reasignar.</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3672779311"/>
                  </a:ext>
                </a:extLst>
              </a:tr>
              <a:tr h="215035">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RF046</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Si no se encuentra ninguna franquicia a la que se le pueda reasignar el pedido, este se cancelará.</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1379129190"/>
                  </a:ext>
                </a:extLst>
              </a:tr>
              <a:tr h="310183">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RF049</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Si el usuario decide reasignar el pedido dentro de los primeros 30 minutos desde que recibió el mensaje de reasignación, el pedido se reasignará a la franquicia especificada.</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199802759"/>
                  </a:ext>
                </a:extLst>
              </a:tr>
              <a:tr h="215035">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RNF003</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El sistema deberá poder agregar y remover servidores dependiendo de la carga.</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2863218047"/>
                  </a:ext>
                </a:extLst>
              </a:tr>
              <a:tr h="215035">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RNF012</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El tiempo de respuesta del sistema deberá tener un límite superior de 4 segundos.</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2523077965"/>
                  </a:ext>
                </a:extLst>
              </a:tr>
              <a:tr h="215035">
                <a:tc>
                  <a:txBody>
                    <a:bodyPr/>
                    <a:lstStyle/>
                    <a:p>
                      <a:pPr algn="l" fontAlgn="b"/>
                      <a:r>
                        <a:rPr lang="en-US" sz="800" u="none" strike="noStrike" cap="none" spc="0">
                          <a:solidFill>
                            <a:schemeClr val="tx1"/>
                          </a:solidFill>
                          <a:effectLst/>
                        </a:rPr>
                        <a:t>MEDIA</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RNF013</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n-US" sz="800" u="none" strike="noStrike" cap="none" spc="0">
                          <a:solidFill>
                            <a:schemeClr val="tx1"/>
                          </a:solidFill>
                          <a:effectLst/>
                        </a:rPr>
                        <a:t>Alto</a:t>
                      </a:r>
                      <a:endParaRPr lang="en-US" sz="800" b="0" i="0" u="none" strike="noStrike" cap="none" spc="0">
                        <a:solidFill>
                          <a:schemeClr val="tx1"/>
                        </a:solidFill>
                        <a:effectLst/>
                        <a:latin typeface="Arial" panose="020B0604020202020204" pitchFamily="34" charset="0"/>
                      </a:endParaRPr>
                    </a:p>
                  </a:txBody>
                  <a:tcPr marL="0" marR="28544" marT="11418" marB="85633" anchor="b"/>
                </a:tc>
                <a:tc>
                  <a:txBody>
                    <a:bodyPr/>
                    <a:lstStyle/>
                    <a:p>
                      <a:pPr algn="l" fontAlgn="b"/>
                      <a:r>
                        <a:rPr lang="es-ES" sz="800" u="none" strike="noStrike" cap="none" spc="0">
                          <a:solidFill>
                            <a:schemeClr val="tx1"/>
                          </a:solidFill>
                          <a:effectLst/>
                        </a:rPr>
                        <a:t>La complejidad de modificación del sistema deberá corresponder a un mínimo de 2 modificaciones por hora.</a:t>
                      </a:r>
                      <a:endParaRPr lang="es-ES" sz="800" b="0" i="0" u="none" strike="noStrike" cap="none" spc="0">
                        <a:solidFill>
                          <a:schemeClr val="tx1"/>
                        </a:solidFill>
                        <a:effectLst/>
                        <a:latin typeface="Arial" panose="020B0604020202020204" pitchFamily="34" charset="0"/>
                      </a:endParaRPr>
                    </a:p>
                  </a:txBody>
                  <a:tcPr marL="0" marR="28544" marT="11418" marB="85633" anchor="b"/>
                </a:tc>
                <a:extLst>
                  <a:ext uri="{0D108BD9-81ED-4DB2-BD59-A6C34878D82A}">
                    <a16:rowId xmlns:a16="http://schemas.microsoft.com/office/drawing/2014/main" val="2713743427"/>
                  </a:ext>
                </a:extLst>
              </a:tr>
            </a:tbl>
          </a:graphicData>
        </a:graphic>
      </p:graphicFrame>
    </p:spTree>
    <p:extLst>
      <p:ext uri="{BB962C8B-B14F-4D97-AF65-F5344CB8AC3E}">
        <p14:creationId xmlns:p14="http://schemas.microsoft.com/office/powerpoint/2010/main" val="1441457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Vista física</a:t>
            </a:r>
          </a:p>
        </p:txBody>
      </p:sp>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3" name="Picture 4" descr="Diagram&#10;&#10;Description automatically generated">
            <a:extLst>
              <a:ext uri="{FF2B5EF4-FFF2-40B4-BE49-F238E27FC236}">
                <a16:creationId xmlns:a16="http://schemas.microsoft.com/office/drawing/2014/main" id="{6B9D997B-7F12-4CC3-B902-20F8C6504C1A}"/>
              </a:ext>
            </a:extLst>
          </p:cNvPr>
          <p:cNvPicPr>
            <a:picLocks noChangeAspect="1"/>
          </p:cNvPicPr>
          <p:nvPr/>
        </p:nvPicPr>
        <p:blipFill>
          <a:blip r:embed="rId6"/>
          <a:stretch>
            <a:fillRect/>
          </a:stretch>
        </p:blipFill>
        <p:spPr>
          <a:xfrm>
            <a:off x="444674" y="868645"/>
            <a:ext cx="7346515" cy="5068516"/>
          </a:xfrm>
          <a:prstGeom prst="rect">
            <a:avLst/>
          </a:prstGeom>
        </p:spPr>
      </p:pic>
    </p:spTree>
    <p:extLst>
      <p:ext uri="{BB962C8B-B14F-4D97-AF65-F5344CB8AC3E}">
        <p14:creationId xmlns:p14="http://schemas.microsoft.com/office/powerpoint/2010/main" val="79087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p:txBody>
          <a:bodyPr/>
          <a:lstStyle/>
          <a:p>
            <a:r>
              <a:rPr lang="es-CO"/>
              <a:t>Vista física</a:t>
            </a:r>
            <a:endParaRPr lang="en-US"/>
          </a:p>
        </p:txBody>
      </p:sp>
      <p:pic>
        <p:nvPicPr>
          <p:cNvPr id="4" name="Imagen 31">
            <a:extLst>
              <a:ext uri="{FF2B5EF4-FFF2-40B4-BE49-F238E27FC236}">
                <a16:creationId xmlns:a16="http://schemas.microsoft.com/office/drawing/2014/main" id="{7014B319-A23E-4B0C-8F25-C78AFADB2237}"/>
              </a:ext>
            </a:extLst>
          </p:cNvPr>
          <p:cNvPicPr>
            <a:picLocks noGrp="1"/>
          </p:cNvPicPr>
          <p:nvPr>
            <p:ph idx="1"/>
          </p:nvPr>
        </p:nvPicPr>
        <p:blipFill>
          <a:blip r:embed="rId2"/>
          <a:stretch>
            <a:fillRect/>
          </a:stretch>
        </p:blipFill>
        <p:spPr>
          <a:xfrm>
            <a:off x="2906769" y="1615280"/>
            <a:ext cx="6378462" cy="4758088"/>
          </a:xfrm>
          <a:prstGeom prst="rect">
            <a:avLst/>
          </a:prstGeom>
        </p:spPr>
      </p:pic>
      <p:sp>
        <p:nvSpPr>
          <p:cNvPr id="5" name="Rectangle: Rounded Corners 4">
            <a:extLst>
              <a:ext uri="{FF2B5EF4-FFF2-40B4-BE49-F238E27FC236}">
                <a16:creationId xmlns:a16="http://schemas.microsoft.com/office/drawing/2014/main" id="{C1ADEEF4-B93C-48BA-87F7-23D67BA7F9F4}"/>
              </a:ext>
            </a:extLst>
          </p:cNvPr>
          <p:cNvSpPr/>
          <p:nvPr/>
        </p:nvSpPr>
        <p:spPr>
          <a:xfrm>
            <a:off x="7134927" y="3429000"/>
            <a:ext cx="2047875" cy="1609344"/>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190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5"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Vista física</a:t>
            </a:r>
          </a:p>
        </p:txBody>
      </p:sp>
      <p:sp>
        <p:nvSpPr>
          <p:cNvPr id="38"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0"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1"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3" name="Picture 4" descr="Diagram&#10;&#10;Description automatically generated">
            <a:extLst>
              <a:ext uri="{FF2B5EF4-FFF2-40B4-BE49-F238E27FC236}">
                <a16:creationId xmlns:a16="http://schemas.microsoft.com/office/drawing/2014/main" id="{102088B5-C82F-4CFA-969D-10001B501594}"/>
              </a:ext>
            </a:extLst>
          </p:cNvPr>
          <p:cNvPicPr>
            <a:picLocks noChangeAspect="1"/>
          </p:cNvPicPr>
          <p:nvPr/>
        </p:nvPicPr>
        <p:blipFill>
          <a:blip r:embed="rId6"/>
          <a:stretch>
            <a:fillRect/>
          </a:stretch>
        </p:blipFill>
        <p:spPr>
          <a:xfrm>
            <a:off x="872647" y="1067581"/>
            <a:ext cx="6981172" cy="4754153"/>
          </a:xfrm>
          <a:prstGeom prst="rect">
            <a:avLst/>
          </a:prstGeom>
        </p:spPr>
      </p:pic>
    </p:spTree>
    <p:extLst>
      <p:ext uri="{BB962C8B-B14F-4D97-AF65-F5344CB8AC3E}">
        <p14:creationId xmlns:p14="http://schemas.microsoft.com/office/powerpoint/2010/main" val="2653951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p:txBody>
          <a:bodyPr/>
          <a:lstStyle/>
          <a:p>
            <a:r>
              <a:rPr lang="es-CO"/>
              <a:t>Vista física</a:t>
            </a:r>
            <a:endParaRPr lang="en-US"/>
          </a:p>
        </p:txBody>
      </p:sp>
      <p:pic>
        <p:nvPicPr>
          <p:cNvPr id="4" name="Imagen 31">
            <a:extLst>
              <a:ext uri="{FF2B5EF4-FFF2-40B4-BE49-F238E27FC236}">
                <a16:creationId xmlns:a16="http://schemas.microsoft.com/office/drawing/2014/main" id="{7014B319-A23E-4B0C-8F25-C78AFADB2237}"/>
              </a:ext>
            </a:extLst>
          </p:cNvPr>
          <p:cNvPicPr>
            <a:picLocks noGrp="1"/>
          </p:cNvPicPr>
          <p:nvPr>
            <p:ph idx="1"/>
          </p:nvPr>
        </p:nvPicPr>
        <p:blipFill>
          <a:blip r:embed="rId2"/>
          <a:stretch>
            <a:fillRect/>
          </a:stretch>
        </p:blipFill>
        <p:spPr>
          <a:xfrm>
            <a:off x="2906769" y="1615280"/>
            <a:ext cx="6378462" cy="4758088"/>
          </a:xfrm>
          <a:prstGeom prst="rect">
            <a:avLst/>
          </a:prstGeom>
        </p:spPr>
      </p:pic>
      <p:sp>
        <p:nvSpPr>
          <p:cNvPr id="5" name="Rectangle: Rounded Corners 4">
            <a:extLst>
              <a:ext uri="{FF2B5EF4-FFF2-40B4-BE49-F238E27FC236}">
                <a16:creationId xmlns:a16="http://schemas.microsoft.com/office/drawing/2014/main" id="{CD28797B-90BC-4A99-9A39-5CC9CC982619}"/>
              </a:ext>
            </a:extLst>
          </p:cNvPr>
          <p:cNvSpPr/>
          <p:nvPr/>
        </p:nvSpPr>
        <p:spPr>
          <a:xfrm>
            <a:off x="4210050" y="5133975"/>
            <a:ext cx="2047875" cy="1239394"/>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563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DC96C-BAC3-4329-9816-6D8D09CB117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Vista física</a:t>
            </a:r>
          </a:p>
        </p:txBody>
      </p:sp>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C81B4CDE-1661-457E-B07E-8CE2E4E71B87}"/>
              </a:ext>
            </a:extLst>
          </p:cNvPr>
          <p:cNvPicPr>
            <a:picLocks noChangeAspect="1"/>
          </p:cNvPicPr>
          <p:nvPr/>
        </p:nvPicPr>
        <p:blipFill>
          <a:blip r:embed="rId6"/>
          <a:stretch>
            <a:fillRect/>
          </a:stretch>
        </p:blipFill>
        <p:spPr>
          <a:xfrm>
            <a:off x="1544395" y="1388911"/>
            <a:ext cx="5384622" cy="4011543"/>
          </a:xfrm>
          <a:prstGeom prst="rect">
            <a:avLst/>
          </a:prstGeom>
        </p:spPr>
      </p:pic>
    </p:spTree>
    <p:extLst>
      <p:ext uri="{BB962C8B-B14F-4D97-AF65-F5344CB8AC3E}">
        <p14:creationId xmlns:p14="http://schemas.microsoft.com/office/powerpoint/2010/main" val="3378447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Imagen 43">
            <a:extLst>
              <a:ext uri="{FF2B5EF4-FFF2-40B4-BE49-F238E27FC236}">
                <a16:creationId xmlns:a16="http://schemas.microsoft.com/office/drawing/2014/main" id="{804DAC13-5912-44B8-B728-B41CE542BABD}"/>
              </a:ext>
            </a:extLst>
          </p:cNvPr>
          <p:cNvPicPr>
            <a:picLocks noGrp="1"/>
          </p:cNvPicPr>
          <p:nvPr>
            <p:ph idx="1"/>
          </p:nvPr>
        </p:nvPicPr>
        <p:blipFill>
          <a:blip r:embed="rId2"/>
          <a:stretch>
            <a:fillRect/>
          </a:stretch>
        </p:blipFill>
        <p:spPr>
          <a:xfrm>
            <a:off x="2208775" y="1073582"/>
            <a:ext cx="7774450" cy="5476506"/>
          </a:xfrm>
          <a:prstGeom prst="rect">
            <a:avLst/>
          </a:prstGeom>
        </p:spPr>
      </p:pic>
    </p:spTree>
    <p:extLst>
      <p:ext uri="{BB962C8B-B14F-4D97-AF65-F5344CB8AC3E}">
        <p14:creationId xmlns:p14="http://schemas.microsoft.com/office/powerpoint/2010/main" val="120121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Imagen 43">
            <a:extLst>
              <a:ext uri="{FF2B5EF4-FFF2-40B4-BE49-F238E27FC236}">
                <a16:creationId xmlns:a16="http://schemas.microsoft.com/office/drawing/2014/main" id="{804DAC13-5912-44B8-B728-B41CE542BABD}"/>
              </a:ext>
            </a:extLst>
          </p:cNvPr>
          <p:cNvPicPr>
            <a:picLocks noGrp="1"/>
          </p:cNvPicPr>
          <p:nvPr>
            <p:ph idx="1"/>
          </p:nvPr>
        </p:nvPicPr>
        <p:blipFill>
          <a:blip r:embed="rId2"/>
          <a:stretch>
            <a:fillRect/>
          </a:stretch>
        </p:blipFill>
        <p:spPr>
          <a:xfrm>
            <a:off x="2208775" y="1073582"/>
            <a:ext cx="7774450" cy="5476506"/>
          </a:xfrm>
          <a:prstGeom prst="rect">
            <a:avLst/>
          </a:prstGeom>
        </p:spPr>
      </p:pic>
      <p:sp>
        <p:nvSpPr>
          <p:cNvPr id="5" name="Rectangle: Rounded Corners 4">
            <a:extLst>
              <a:ext uri="{FF2B5EF4-FFF2-40B4-BE49-F238E27FC236}">
                <a16:creationId xmlns:a16="http://schemas.microsoft.com/office/drawing/2014/main" id="{2828173A-91E7-4D76-9897-4DECF0946E6B}"/>
              </a:ext>
            </a:extLst>
          </p:cNvPr>
          <p:cNvSpPr/>
          <p:nvPr/>
        </p:nvSpPr>
        <p:spPr>
          <a:xfrm>
            <a:off x="2208775" y="3495675"/>
            <a:ext cx="2696600" cy="1400176"/>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513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7" name="Picture 6">
            <a:extLst>
              <a:ext uri="{FF2B5EF4-FFF2-40B4-BE49-F238E27FC236}">
                <a16:creationId xmlns:a16="http://schemas.microsoft.com/office/drawing/2014/main" id="{CC1BA371-AA85-4860-8D20-49819BA44B5F}"/>
              </a:ext>
            </a:extLst>
          </p:cNvPr>
          <p:cNvPicPr>
            <a:picLocks noChangeAspect="1"/>
          </p:cNvPicPr>
          <p:nvPr/>
        </p:nvPicPr>
        <p:blipFill>
          <a:blip r:embed="rId3"/>
          <a:stretch>
            <a:fillRect/>
          </a:stretch>
        </p:blipFill>
        <p:spPr>
          <a:xfrm>
            <a:off x="1159933" y="1073582"/>
            <a:ext cx="9872133" cy="5100353"/>
          </a:xfrm>
          <a:prstGeom prst="rect">
            <a:avLst/>
          </a:prstGeom>
        </p:spPr>
      </p:pic>
    </p:spTree>
    <p:extLst>
      <p:ext uri="{BB962C8B-B14F-4D97-AF65-F5344CB8AC3E}">
        <p14:creationId xmlns:p14="http://schemas.microsoft.com/office/powerpoint/2010/main" val="891517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Imagen 43">
            <a:extLst>
              <a:ext uri="{FF2B5EF4-FFF2-40B4-BE49-F238E27FC236}">
                <a16:creationId xmlns:a16="http://schemas.microsoft.com/office/drawing/2014/main" id="{804DAC13-5912-44B8-B728-B41CE542BABD}"/>
              </a:ext>
            </a:extLst>
          </p:cNvPr>
          <p:cNvPicPr>
            <a:picLocks noGrp="1"/>
          </p:cNvPicPr>
          <p:nvPr>
            <p:ph idx="1"/>
          </p:nvPr>
        </p:nvPicPr>
        <p:blipFill>
          <a:blip r:embed="rId2"/>
          <a:stretch>
            <a:fillRect/>
          </a:stretch>
        </p:blipFill>
        <p:spPr>
          <a:xfrm>
            <a:off x="2208775" y="1073582"/>
            <a:ext cx="7774450" cy="5476506"/>
          </a:xfrm>
          <a:prstGeom prst="rect">
            <a:avLst/>
          </a:prstGeom>
        </p:spPr>
      </p:pic>
      <p:sp>
        <p:nvSpPr>
          <p:cNvPr id="5" name="Rectangle: Rounded Corners 4">
            <a:extLst>
              <a:ext uri="{FF2B5EF4-FFF2-40B4-BE49-F238E27FC236}">
                <a16:creationId xmlns:a16="http://schemas.microsoft.com/office/drawing/2014/main" id="{BDCAF1B5-A074-4B6B-9065-4DE8F7715F2C}"/>
              </a:ext>
            </a:extLst>
          </p:cNvPr>
          <p:cNvSpPr/>
          <p:nvPr/>
        </p:nvSpPr>
        <p:spPr>
          <a:xfrm>
            <a:off x="4048125" y="4857750"/>
            <a:ext cx="1266825" cy="1276350"/>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676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Picture 3">
            <a:extLst>
              <a:ext uri="{FF2B5EF4-FFF2-40B4-BE49-F238E27FC236}">
                <a16:creationId xmlns:a16="http://schemas.microsoft.com/office/drawing/2014/main" id="{F4AEE063-6DB1-4339-B1F3-F75B1D139471}"/>
              </a:ext>
            </a:extLst>
          </p:cNvPr>
          <p:cNvPicPr>
            <a:picLocks noChangeAspect="1"/>
          </p:cNvPicPr>
          <p:nvPr/>
        </p:nvPicPr>
        <p:blipFill>
          <a:blip r:embed="rId2"/>
          <a:stretch>
            <a:fillRect/>
          </a:stretch>
        </p:blipFill>
        <p:spPr>
          <a:xfrm>
            <a:off x="3926681" y="1073582"/>
            <a:ext cx="4338638" cy="5051839"/>
          </a:xfrm>
          <a:prstGeom prst="rect">
            <a:avLst/>
          </a:prstGeom>
        </p:spPr>
      </p:pic>
    </p:spTree>
    <p:extLst>
      <p:ext uri="{BB962C8B-B14F-4D97-AF65-F5344CB8AC3E}">
        <p14:creationId xmlns:p14="http://schemas.microsoft.com/office/powerpoint/2010/main" val="361312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88C90-7144-4FA5-AA31-23ACD31E9505}"/>
              </a:ext>
            </a:extLst>
          </p:cNvPr>
          <p:cNvSpPr>
            <a:spLocks noGrp="1"/>
          </p:cNvSpPr>
          <p:nvPr>
            <p:ph type="title"/>
          </p:nvPr>
        </p:nvSpPr>
        <p:spPr>
          <a:xfrm>
            <a:off x="8156350" y="484632"/>
            <a:ext cx="3544035" cy="1609344"/>
          </a:xfrm>
          <a:ln>
            <a:noFill/>
          </a:ln>
        </p:spPr>
        <p:txBody>
          <a:bodyPr>
            <a:normAutofit/>
          </a:bodyPr>
          <a:lstStyle/>
          <a:p>
            <a:r>
              <a:rPr lang="es-CO" sz="3200"/>
              <a:t>Modelo de dominio</a:t>
            </a:r>
            <a:endParaRPr lang="en-US" sz="3200"/>
          </a:p>
        </p:txBody>
      </p:sp>
      <p:pic>
        <p:nvPicPr>
          <p:cNvPr id="4" name="Picture 3">
            <a:extLst>
              <a:ext uri="{FF2B5EF4-FFF2-40B4-BE49-F238E27FC236}">
                <a16:creationId xmlns:a16="http://schemas.microsoft.com/office/drawing/2014/main" id="{F0B830BB-9FF4-429A-ACF2-8B7908EFEC2F}"/>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1038122" y="640080"/>
            <a:ext cx="6074022" cy="5588101"/>
          </a:xfrm>
          <a:prstGeom prst="rect">
            <a:avLst/>
          </a:prstGeom>
          <a:noFill/>
        </p:spPr>
      </p:pic>
      <p:sp>
        <p:nvSpPr>
          <p:cNvPr id="3" name="Content Placeholder 2">
            <a:extLst>
              <a:ext uri="{FF2B5EF4-FFF2-40B4-BE49-F238E27FC236}">
                <a16:creationId xmlns:a16="http://schemas.microsoft.com/office/drawing/2014/main" id="{89380C96-C3B9-4671-AA0E-324F94696FFC}"/>
              </a:ext>
            </a:extLst>
          </p:cNvPr>
          <p:cNvSpPr>
            <a:spLocks noGrp="1"/>
          </p:cNvSpPr>
          <p:nvPr>
            <p:ph idx="1"/>
          </p:nvPr>
        </p:nvSpPr>
        <p:spPr>
          <a:xfrm>
            <a:off x="8156351" y="2121408"/>
            <a:ext cx="3544034" cy="4050792"/>
          </a:xfrm>
        </p:spPr>
        <p:txBody>
          <a:bodyPr>
            <a:normAutofit/>
          </a:bodyPr>
          <a:lstStyle/>
          <a:p>
            <a:r>
              <a:rPr lang="en-US" sz="2400"/>
              <a:t>Se </a:t>
            </a:r>
            <a:r>
              <a:rPr lang="en-US" sz="2400" err="1"/>
              <a:t>destaca</a:t>
            </a:r>
            <a:r>
              <a:rPr lang="en-US" sz="2400"/>
              <a:t>:</a:t>
            </a:r>
          </a:p>
          <a:p>
            <a:pPr lvl="1"/>
            <a:r>
              <a:rPr lang="en-US" err="1"/>
              <a:t>Usuario</a:t>
            </a:r>
            <a:endParaRPr lang="en-US"/>
          </a:p>
          <a:p>
            <a:pPr lvl="1"/>
            <a:r>
              <a:rPr lang="en-US" err="1"/>
              <a:t>Cliente</a:t>
            </a:r>
            <a:endParaRPr lang="en-US"/>
          </a:p>
          <a:p>
            <a:pPr lvl="1"/>
            <a:r>
              <a:rPr lang="en-US" err="1"/>
              <a:t>Pedido</a:t>
            </a:r>
            <a:endParaRPr lang="en-US"/>
          </a:p>
          <a:p>
            <a:pPr lvl="1"/>
            <a:r>
              <a:rPr lang="en-US" err="1"/>
              <a:t>Producto</a:t>
            </a:r>
            <a:endParaRPr lang="en-US"/>
          </a:p>
          <a:p>
            <a:pPr lvl="1"/>
            <a:r>
              <a:rPr lang="en-US" err="1"/>
              <a:t>Ingrediente</a:t>
            </a:r>
            <a:endParaRPr lang="en-US"/>
          </a:p>
          <a:p>
            <a:pPr lvl="1"/>
            <a:r>
              <a:rPr lang="en-US" err="1"/>
              <a:t>Oferta</a:t>
            </a:r>
            <a:endParaRPr lang="en-US"/>
          </a:p>
          <a:p>
            <a:pPr marL="0" indent="0">
              <a:buNone/>
            </a:pPr>
            <a:endParaRPr lang="en-US" sz="1600"/>
          </a:p>
        </p:txBody>
      </p:sp>
      <p:grpSp>
        <p:nvGrpSpPr>
          <p:cNvPr id="11" name="Group 1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79373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Imagen 43">
            <a:extLst>
              <a:ext uri="{FF2B5EF4-FFF2-40B4-BE49-F238E27FC236}">
                <a16:creationId xmlns:a16="http://schemas.microsoft.com/office/drawing/2014/main" id="{804DAC13-5912-44B8-B728-B41CE542BABD}"/>
              </a:ext>
            </a:extLst>
          </p:cNvPr>
          <p:cNvPicPr>
            <a:picLocks noGrp="1"/>
          </p:cNvPicPr>
          <p:nvPr>
            <p:ph idx="1"/>
          </p:nvPr>
        </p:nvPicPr>
        <p:blipFill>
          <a:blip r:embed="rId2"/>
          <a:stretch>
            <a:fillRect/>
          </a:stretch>
        </p:blipFill>
        <p:spPr>
          <a:xfrm>
            <a:off x="2208775" y="1073582"/>
            <a:ext cx="7774450" cy="5476506"/>
          </a:xfrm>
          <a:prstGeom prst="rect">
            <a:avLst/>
          </a:prstGeom>
        </p:spPr>
      </p:pic>
      <p:sp>
        <p:nvSpPr>
          <p:cNvPr id="5" name="Rectangle: Rounded Corners 4">
            <a:extLst>
              <a:ext uri="{FF2B5EF4-FFF2-40B4-BE49-F238E27FC236}">
                <a16:creationId xmlns:a16="http://schemas.microsoft.com/office/drawing/2014/main" id="{969C6098-E8F6-44FC-BDC2-1B8260ED4507}"/>
              </a:ext>
            </a:extLst>
          </p:cNvPr>
          <p:cNvSpPr/>
          <p:nvPr/>
        </p:nvSpPr>
        <p:spPr>
          <a:xfrm>
            <a:off x="4552950" y="3007163"/>
            <a:ext cx="2409825" cy="1609344"/>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881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5"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Vista de procesos</a:t>
            </a:r>
          </a:p>
        </p:txBody>
      </p:sp>
      <p:sp>
        <p:nvSpPr>
          <p:cNvPr id="38"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0"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1"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9E1E362B-019D-402F-A1F1-80440AD6CAFD}"/>
              </a:ext>
            </a:extLst>
          </p:cNvPr>
          <p:cNvPicPr>
            <a:picLocks noChangeAspect="1"/>
          </p:cNvPicPr>
          <p:nvPr/>
        </p:nvPicPr>
        <p:blipFill>
          <a:blip r:embed="rId6"/>
          <a:stretch>
            <a:fillRect/>
          </a:stretch>
        </p:blipFill>
        <p:spPr>
          <a:xfrm>
            <a:off x="920834" y="1512925"/>
            <a:ext cx="6631744" cy="3763514"/>
          </a:xfrm>
          <a:prstGeom prst="rect">
            <a:avLst/>
          </a:prstGeom>
        </p:spPr>
      </p:pic>
    </p:spTree>
    <p:extLst>
      <p:ext uri="{BB962C8B-B14F-4D97-AF65-F5344CB8AC3E}">
        <p14:creationId xmlns:p14="http://schemas.microsoft.com/office/powerpoint/2010/main" val="36705022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Imagen 43">
            <a:extLst>
              <a:ext uri="{FF2B5EF4-FFF2-40B4-BE49-F238E27FC236}">
                <a16:creationId xmlns:a16="http://schemas.microsoft.com/office/drawing/2014/main" id="{804DAC13-5912-44B8-B728-B41CE542BABD}"/>
              </a:ext>
            </a:extLst>
          </p:cNvPr>
          <p:cNvPicPr>
            <a:picLocks noGrp="1"/>
          </p:cNvPicPr>
          <p:nvPr>
            <p:ph idx="1"/>
          </p:nvPr>
        </p:nvPicPr>
        <p:blipFill>
          <a:blip r:embed="rId2"/>
          <a:stretch>
            <a:fillRect/>
          </a:stretch>
        </p:blipFill>
        <p:spPr>
          <a:xfrm>
            <a:off x="2208775" y="1073582"/>
            <a:ext cx="7774450" cy="5476506"/>
          </a:xfrm>
          <a:prstGeom prst="rect">
            <a:avLst/>
          </a:prstGeom>
        </p:spPr>
      </p:pic>
      <p:sp>
        <p:nvSpPr>
          <p:cNvPr id="5" name="Rectangle: Rounded Corners 4">
            <a:extLst>
              <a:ext uri="{FF2B5EF4-FFF2-40B4-BE49-F238E27FC236}">
                <a16:creationId xmlns:a16="http://schemas.microsoft.com/office/drawing/2014/main" id="{F6F0F289-7232-46FD-A69E-3453506CD084}"/>
              </a:ext>
            </a:extLst>
          </p:cNvPr>
          <p:cNvSpPr/>
          <p:nvPr/>
        </p:nvSpPr>
        <p:spPr>
          <a:xfrm>
            <a:off x="6848475" y="1121207"/>
            <a:ext cx="2143125" cy="936193"/>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795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Picture 3">
            <a:extLst>
              <a:ext uri="{FF2B5EF4-FFF2-40B4-BE49-F238E27FC236}">
                <a16:creationId xmlns:a16="http://schemas.microsoft.com/office/drawing/2014/main" id="{7983BEB7-9AE4-46DE-BDF5-4FBE41C01346}"/>
              </a:ext>
            </a:extLst>
          </p:cNvPr>
          <p:cNvPicPr>
            <a:picLocks noChangeAspect="1"/>
          </p:cNvPicPr>
          <p:nvPr/>
        </p:nvPicPr>
        <p:blipFill>
          <a:blip r:embed="rId3"/>
          <a:stretch>
            <a:fillRect/>
          </a:stretch>
        </p:blipFill>
        <p:spPr>
          <a:xfrm>
            <a:off x="1114425" y="1509712"/>
            <a:ext cx="9963150" cy="3838575"/>
          </a:xfrm>
          <a:prstGeom prst="rect">
            <a:avLst/>
          </a:prstGeom>
        </p:spPr>
      </p:pic>
    </p:spTree>
    <p:extLst>
      <p:ext uri="{BB962C8B-B14F-4D97-AF65-F5344CB8AC3E}">
        <p14:creationId xmlns:p14="http://schemas.microsoft.com/office/powerpoint/2010/main" val="727758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Imagen 43">
            <a:extLst>
              <a:ext uri="{FF2B5EF4-FFF2-40B4-BE49-F238E27FC236}">
                <a16:creationId xmlns:a16="http://schemas.microsoft.com/office/drawing/2014/main" id="{804DAC13-5912-44B8-B728-B41CE542BABD}"/>
              </a:ext>
            </a:extLst>
          </p:cNvPr>
          <p:cNvPicPr>
            <a:picLocks noGrp="1"/>
          </p:cNvPicPr>
          <p:nvPr>
            <p:ph idx="1"/>
          </p:nvPr>
        </p:nvPicPr>
        <p:blipFill>
          <a:blip r:embed="rId2"/>
          <a:stretch>
            <a:fillRect/>
          </a:stretch>
        </p:blipFill>
        <p:spPr>
          <a:xfrm>
            <a:off x="2208775" y="1073582"/>
            <a:ext cx="7774450" cy="5476506"/>
          </a:xfrm>
          <a:prstGeom prst="rect">
            <a:avLst/>
          </a:prstGeom>
        </p:spPr>
      </p:pic>
      <p:sp>
        <p:nvSpPr>
          <p:cNvPr id="5" name="Rectangle: Rounded Corners 4">
            <a:extLst>
              <a:ext uri="{FF2B5EF4-FFF2-40B4-BE49-F238E27FC236}">
                <a16:creationId xmlns:a16="http://schemas.microsoft.com/office/drawing/2014/main" id="{0D1EEB1A-1FAA-4F98-9341-8A696B3A2FE4}"/>
              </a:ext>
            </a:extLst>
          </p:cNvPr>
          <p:cNvSpPr/>
          <p:nvPr/>
        </p:nvSpPr>
        <p:spPr>
          <a:xfrm>
            <a:off x="7935350" y="2020825"/>
            <a:ext cx="1599175" cy="1589150"/>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285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9" name="Oval 18">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2" name="Rectangle 21">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5"/>
                  <a:srcRect/>
                  <a:tile tx="6350" ty="-127000" sx="65000" sy="64000" flip="none" algn="tl"/>
                </a:blipFill>
              </a:rPr>
              <a:t>Vista de procesos</a:t>
            </a:r>
          </a:p>
        </p:txBody>
      </p:sp>
      <p:sp>
        <p:nvSpPr>
          <p:cNvPr id="28" name="Rectangle 27">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1" name="Oval 30">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7" name="Picture 6">
            <a:extLst>
              <a:ext uri="{FF2B5EF4-FFF2-40B4-BE49-F238E27FC236}">
                <a16:creationId xmlns:a16="http://schemas.microsoft.com/office/drawing/2014/main" id="{F4CCBD6D-D6C1-45FD-AA2D-F4D96247AA7D}"/>
              </a:ext>
            </a:extLst>
          </p:cNvPr>
          <p:cNvPicPr>
            <a:picLocks noChangeAspect="1"/>
          </p:cNvPicPr>
          <p:nvPr/>
        </p:nvPicPr>
        <p:blipFill>
          <a:blip r:embed="rId7"/>
          <a:stretch>
            <a:fillRect/>
          </a:stretch>
        </p:blipFill>
        <p:spPr>
          <a:xfrm>
            <a:off x="1819109" y="1110053"/>
            <a:ext cx="4846878" cy="4580301"/>
          </a:xfrm>
          <a:prstGeom prst="rect">
            <a:avLst/>
          </a:prstGeom>
        </p:spPr>
      </p:pic>
    </p:spTree>
    <p:extLst>
      <p:ext uri="{BB962C8B-B14F-4D97-AF65-F5344CB8AC3E}">
        <p14:creationId xmlns:p14="http://schemas.microsoft.com/office/powerpoint/2010/main" val="3482435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Imagen 43">
            <a:extLst>
              <a:ext uri="{FF2B5EF4-FFF2-40B4-BE49-F238E27FC236}">
                <a16:creationId xmlns:a16="http://schemas.microsoft.com/office/drawing/2014/main" id="{804DAC13-5912-44B8-B728-B41CE542BABD}"/>
              </a:ext>
            </a:extLst>
          </p:cNvPr>
          <p:cNvPicPr>
            <a:picLocks noGrp="1"/>
          </p:cNvPicPr>
          <p:nvPr>
            <p:ph idx="1"/>
          </p:nvPr>
        </p:nvPicPr>
        <p:blipFill>
          <a:blip r:embed="rId2"/>
          <a:stretch>
            <a:fillRect/>
          </a:stretch>
        </p:blipFill>
        <p:spPr>
          <a:xfrm>
            <a:off x="2208775" y="1073582"/>
            <a:ext cx="7774450" cy="5476506"/>
          </a:xfrm>
          <a:prstGeom prst="rect">
            <a:avLst/>
          </a:prstGeom>
        </p:spPr>
      </p:pic>
      <p:sp>
        <p:nvSpPr>
          <p:cNvPr id="5" name="Rectangle: Rounded Corners 4">
            <a:extLst>
              <a:ext uri="{FF2B5EF4-FFF2-40B4-BE49-F238E27FC236}">
                <a16:creationId xmlns:a16="http://schemas.microsoft.com/office/drawing/2014/main" id="{6C114256-E621-4670-BB64-FA4D8C0107F5}"/>
              </a:ext>
            </a:extLst>
          </p:cNvPr>
          <p:cNvSpPr/>
          <p:nvPr/>
        </p:nvSpPr>
        <p:spPr>
          <a:xfrm>
            <a:off x="8020050" y="3640075"/>
            <a:ext cx="1963175" cy="1427225"/>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222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Picture 3">
            <a:extLst>
              <a:ext uri="{FF2B5EF4-FFF2-40B4-BE49-F238E27FC236}">
                <a16:creationId xmlns:a16="http://schemas.microsoft.com/office/drawing/2014/main" id="{AB845B57-2982-43D6-A5C4-DFFEE4E58F68}"/>
              </a:ext>
            </a:extLst>
          </p:cNvPr>
          <p:cNvPicPr>
            <a:picLocks noChangeAspect="1"/>
          </p:cNvPicPr>
          <p:nvPr/>
        </p:nvPicPr>
        <p:blipFill>
          <a:blip r:embed="rId3"/>
          <a:stretch>
            <a:fillRect/>
          </a:stretch>
        </p:blipFill>
        <p:spPr>
          <a:xfrm>
            <a:off x="2291783" y="1073582"/>
            <a:ext cx="7608433" cy="5394470"/>
          </a:xfrm>
          <a:prstGeom prst="rect">
            <a:avLst/>
          </a:prstGeom>
        </p:spPr>
      </p:pic>
    </p:spTree>
    <p:extLst>
      <p:ext uri="{BB962C8B-B14F-4D97-AF65-F5344CB8AC3E}">
        <p14:creationId xmlns:p14="http://schemas.microsoft.com/office/powerpoint/2010/main" val="37357426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1066800" y="307912"/>
            <a:ext cx="10058400" cy="765670"/>
          </a:xfrm>
        </p:spPr>
        <p:txBody>
          <a:bodyPr>
            <a:normAutofit fontScale="90000"/>
          </a:bodyPr>
          <a:lstStyle/>
          <a:p>
            <a:r>
              <a:rPr lang="es-CO"/>
              <a:t>Vista de procesos</a:t>
            </a:r>
            <a:endParaRPr lang="en-US"/>
          </a:p>
        </p:txBody>
      </p:sp>
      <p:pic>
        <p:nvPicPr>
          <p:cNvPr id="4" name="Imagen 43">
            <a:extLst>
              <a:ext uri="{FF2B5EF4-FFF2-40B4-BE49-F238E27FC236}">
                <a16:creationId xmlns:a16="http://schemas.microsoft.com/office/drawing/2014/main" id="{804DAC13-5912-44B8-B728-B41CE542BABD}"/>
              </a:ext>
            </a:extLst>
          </p:cNvPr>
          <p:cNvPicPr>
            <a:picLocks noGrp="1"/>
          </p:cNvPicPr>
          <p:nvPr>
            <p:ph idx="1"/>
          </p:nvPr>
        </p:nvPicPr>
        <p:blipFill>
          <a:blip r:embed="rId2"/>
          <a:stretch>
            <a:fillRect/>
          </a:stretch>
        </p:blipFill>
        <p:spPr>
          <a:xfrm>
            <a:off x="2208775" y="1073582"/>
            <a:ext cx="7774450" cy="5476506"/>
          </a:xfrm>
          <a:prstGeom prst="rect">
            <a:avLst/>
          </a:prstGeom>
        </p:spPr>
      </p:pic>
      <p:sp>
        <p:nvSpPr>
          <p:cNvPr id="5" name="Rectangle: Rounded Corners 4">
            <a:extLst>
              <a:ext uri="{FF2B5EF4-FFF2-40B4-BE49-F238E27FC236}">
                <a16:creationId xmlns:a16="http://schemas.microsoft.com/office/drawing/2014/main" id="{195DA149-BF88-44E1-AA67-2F37BDAED0E6}"/>
              </a:ext>
            </a:extLst>
          </p:cNvPr>
          <p:cNvSpPr/>
          <p:nvPr/>
        </p:nvSpPr>
        <p:spPr>
          <a:xfrm>
            <a:off x="6934200" y="5038724"/>
            <a:ext cx="2124075" cy="1511363"/>
          </a:xfrm>
          <a:prstGeom prst="roundRect">
            <a:avLst/>
          </a:prstGeom>
          <a:solidFill>
            <a:schemeClr val="accent5">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7767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E10F4-65AC-423F-87B2-489C6EC45769}"/>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Vista de procesos</a:t>
            </a:r>
          </a:p>
        </p:txBody>
      </p:sp>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23E34092-E151-4E02-A020-A63F4F891410}"/>
              </a:ext>
            </a:extLst>
          </p:cNvPr>
          <p:cNvPicPr>
            <a:picLocks noChangeAspect="1"/>
          </p:cNvPicPr>
          <p:nvPr/>
        </p:nvPicPr>
        <p:blipFill>
          <a:blip r:embed="rId6"/>
          <a:stretch>
            <a:fillRect/>
          </a:stretch>
        </p:blipFill>
        <p:spPr>
          <a:xfrm>
            <a:off x="1254146" y="1388911"/>
            <a:ext cx="5965119" cy="4011543"/>
          </a:xfrm>
          <a:prstGeom prst="rect">
            <a:avLst/>
          </a:prstGeom>
        </p:spPr>
      </p:pic>
    </p:spTree>
    <p:extLst>
      <p:ext uri="{BB962C8B-B14F-4D97-AF65-F5344CB8AC3E}">
        <p14:creationId xmlns:p14="http://schemas.microsoft.com/office/powerpoint/2010/main" val="376272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6"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7"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F57C0-9229-44D1-9E4D-1D21C375D6A7}"/>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5600">
                <a:blipFill dpi="0" rotWithShape="1">
                  <a:blip r:embed="rId5"/>
                  <a:srcRect/>
                  <a:tile tx="6350" ty="-127000" sx="65000" sy="64000" flip="none" algn="tl"/>
                </a:blipFill>
              </a:rPr>
              <a:t>Diagrama de casos de uso</a:t>
            </a:r>
          </a:p>
        </p:txBody>
      </p:sp>
      <p:sp>
        <p:nvSpPr>
          <p:cNvPr id="40"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2"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3"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4" name="Imagen 3">
            <a:extLst>
              <a:ext uri="{FF2B5EF4-FFF2-40B4-BE49-F238E27FC236}">
                <a16:creationId xmlns:a16="http://schemas.microsoft.com/office/drawing/2014/main" id="{7AA7D3D1-F048-46E5-9C53-BA903E36D58C}"/>
              </a:ext>
            </a:extLst>
          </p:cNvPr>
          <p:cNvPicPr/>
          <p:nvPr/>
        </p:nvPicPr>
        <p:blipFill>
          <a:blip r:embed="rId7">
            <a:extLst>
              <a:ext uri="{28A0092B-C50C-407E-A947-70E740481C1C}">
                <a14:useLocalDpi xmlns:a14="http://schemas.microsoft.com/office/drawing/2010/main" val="0"/>
              </a:ext>
            </a:extLst>
          </a:blip>
          <a:stretch>
            <a:fillRect/>
          </a:stretch>
        </p:blipFill>
        <p:spPr bwMode="auto">
          <a:xfrm>
            <a:off x="840919" y="318137"/>
            <a:ext cx="4758612" cy="6221726"/>
          </a:xfrm>
          <a:prstGeom prst="rect">
            <a:avLst/>
          </a:prstGeom>
          <a:noFill/>
        </p:spPr>
      </p:pic>
    </p:spTree>
    <p:extLst>
      <p:ext uri="{BB962C8B-B14F-4D97-AF65-F5344CB8AC3E}">
        <p14:creationId xmlns:p14="http://schemas.microsoft.com/office/powerpoint/2010/main" val="1526689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18" name="Group 8">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9" name="Freeform: Shape 12">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4" name="Picture 3">
            <a:extLst>
              <a:ext uri="{FF2B5EF4-FFF2-40B4-BE49-F238E27FC236}">
                <a16:creationId xmlns:a16="http://schemas.microsoft.com/office/drawing/2014/main" id="{9BE37D2F-CF30-49C4-9EDB-AD53CC323115}"/>
              </a:ext>
            </a:extLst>
          </p:cNvPr>
          <p:cNvPicPr>
            <a:picLocks noChangeAspect="1"/>
          </p:cNvPicPr>
          <p:nvPr/>
        </p:nvPicPr>
        <p:blipFill>
          <a:blip r:embed="rId6"/>
          <a:stretch>
            <a:fillRect/>
          </a:stretch>
        </p:blipFill>
        <p:spPr>
          <a:xfrm>
            <a:off x="2758561" y="1676845"/>
            <a:ext cx="6674879" cy="3504310"/>
          </a:xfrm>
          <a:prstGeom prst="rect">
            <a:avLst/>
          </a:prstGeom>
        </p:spPr>
      </p:pic>
      <p:sp>
        <p:nvSpPr>
          <p:cNvPr id="2" name="TextBox 1">
            <a:extLst>
              <a:ext uri="{FF2B5EF4-FFF2-40B4-BE49-F238E27FC236}">
                <a16:creationId xmlns:a16="http://schemas.microsoft.com/office/drawing/2014/main" id="{C8034C56-CCA9-4B2F-82D9-EB7F9C112798}"/>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3" name="TextBox 2">
            <a:extLst>
              <a:ext uri="{FF2B5EF4-FFF2-40B4-BE49-F238E27FC236}">
                <a16:creationId xmlns:a16="http://schemas.microsoft.com/office/drawing/2014/main" id="{E1007E2A-7462-45E9-B65F-4A072480C8D2}"/>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6911045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F6921-6294-4D7D-9F57-1D4292D9A525}"/>
              </a:ext>
            </a:extLst>
          </p:cNvPr>
          <p:cNvSpPr>
            <a:spLocks noGrp="1"/>
          </p:cNvSpPr>
          <p:nvPr>
            <p:ph type="title"/>
          </p:nvPr>
        </p:nvSpPr>
        <p:spPr>
          <a:xfrm>
            <a:off x="1066800" y="4786009"/>
            <a:ext cx="10058400" cy="1486776"/>
          </a:xfrm>
        </p:spPr>
        <p:txBody>
          <a:bodyPr>
            <a:normAutofit/>
          </a:bodyPr>
          <a:lstStyle/>
          <a:p>
            <a:pPr algn="ctr"/>
            <a:r>
              <a:rPr lang="es-CO" sz="6000"/>
              <a:t>Características de los usuarios</a:t>
            </a:r>
            <a:endParaRPr lang="en-US" sz="6000"/>
          </a:p>
        </p:txBody>
      </p:sp>
      <p:grpSp>
        <p:nvGrpSpPr>
          <p:cNvPr id="16" name="Group 10">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1">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8" name="Oval 12">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4" name="Content Placeholder 3">
            <a:extLst>
              <a:ext uri="{FF2B5EF4-FFF2-40B4-BE49-F238E27FC236}">
                <a16:creationId xmlns:a16="http://schemas.microsoft.com/office/drawing/2014/main" id="{D7E93F93-CCD4-4127-A9EE-8B6506A60BEE}"/>
              </a:ext>
            </a:extLst>
          </p:cNvPr>
          <p:cNvGraphicFramePr>
            <a:graphicFrameLocks noGrp="1"/>
          </p:cNvGraphicFramePr>
          <p:nvPr>
            <p:ph idx="1"/>
            <p:extLst>
              <p:ext uri="{D42A27DB-BD31-4B8C-83A1-F6EECF244321}">
                <p14:modId xmlns:p14="http://schemas.microsoft.com/office/powerpoint/2010/main" val="4040853352"/>
              </p:ext>
            </p:extLst>
          </p:nvPr>
        </p:nvGraphicFramePr>
        <p:xfrm>
          <a:off x="1077468" y="921934"/>
          <a:ext cx="10037065" cy="3516772"/>
        </p:xfrm>
        <a:graphic>
          <a:graphicData uri="http://schemas.openxmlformats.org/drawingml/2006/table">
            <a:tbl>
              <a:tblPr firstRow="1" firstCol="1" bandRow="1">
                <a:tableStyleId>{3C2FFA5D-87B4-456A-9821-1D502468CF0F}</a:tableStyleId>
              </a:tblPr>
              <a:tblGrid>
                <a:gridCol w="2411690">
                  <a:extLst>
                    <a:ext uri="{9D8B030D-6E8A-4147-A177-3AD203B41FA5}">
                      <a16:colId xmlns:a16="http://schemas.microsoft.com/office/drawing/2014/main" val="1824569050"/>
                    </a:ext>
                  </a:extLst>
                </a:gridCol>
                <a:gridCol w="7625375">
                  <a:extLst>
                    <a:ext uri="{9D8B030D-6E8A-4147-A177-3AD203B41FA5}">
                      <a16:colId xmlns:a16="http://schemas.microsoft.com/office/drawing/2014/main" val="4024601951"/>
                    </a:ext>
                  </a:extLst>
                </a:gridCol>
              </a:tblGrid>
              <a:tr h="287636">
                <a:tc>
                  <a:txBody>
                    <a:bodyPr/>
                    <a:lstStyle/>
                    <a:p>
                      <a:pPr marL="0" marR="0" algn="just" fontAlgn="t">
                        <a:spcBef>
                          <a:spcPts val="0"/>
                        </a:spcBef>
                        <a:spcAft>
                          <a:spcPts val="0"/>
                        </a:spcAft>
                      </a:pPr>
                      <a:r>
                        <a:rPr lang="es-CO" sz="1800" b="1" u="none" strike="noStrike">
                          <a:solidFill>
                            <a:schemeClr val="tx1"/>
                          </a:solidFill>
                          <a:effectLst/>
                        </a:rPr>
                        <a:t>Cliente</a:t>
                      </a:r>
                      <a:endParaRPr lang="es-CO" sz="3200" b="0" i="0" u="none" strike="noStrike">
                        <a:solidFill>
                          <a:schemeClr val="tx1"/>
                        </a:solidFill>
                        <a:effectLst/>
                        <a:latin typeface="Arial" panose="020B0604020202020204" pitchFamily="34" charset="0"/>
                      </a:endParaRPr>
                    </a:p>
                  </a:txBody>
                  <a:tcPr marL="92289" marR="92289" marT="12818" marB="0"/>
                </a:tc>
                <a:tc>
                  <a:txBody>
                    <a:bodyPr/>
                    <a:lstStyle/>
                    <a:p>
                      <a:pPr marL="0" marR="0" algn="just" fontAlgn="t">
                        <a:spcBef>
                          <a:spcPts val="0"/>
                        </a:spcBef>
                        <a:spcAft>
                          <a:spcPts val="0"/>
                        </a:spcAft>
                      </a:pPr>
                      <a:r>
                        <a:rPr lang="es-CO" sz="1800" b="1" u="none" strike="noStrike">
                          <a:solidFill>
                            <a:schemeClr val="tx1"/>
                          </a:solidFill>
                          <a:effectLst/>
                        </a:rPr>
                        <a:t>Descripción</a:t>
                      </a:r>
                      <a:endParaRPr lang="es-CO" sz="3200" b="0" i="0" u="none" strike="noStrike">
                        <a:solidFill>
                          <a:schemeClr val="tx1"/>
                        </a:solidFill>
                        <a:effectLst/>
                        <a:latin typeface="Arial" panose="020B0604020202020204" pitchFamily="34" charset="0"/>
                      </a:endParaRPr>
                    </a:p>
                  </a:txBody>
                  <a:tcPr marL="92289" marR="92289" marT="12818" marB="0"/>
                </a:tc>
                <a:extLst>
                  <a:ext uri="{0D108BD9-81ED-4DB2-BD59-A6C34878D82A}">
                    <a16:rowId xmlns:a16="http://schemas.microsoft.com/office/drawing/2014/main" val="421658132"/>
                  </a:ext>
                </a:extLst>
              </a:tr>
              <a:tr h="1641214">
                <a:tc>
                  <a:txBody>
                    <a:bodyPr/>
                    <a:lstStyle/>
                    <a:p>
                      <a:pPr marL="0" marR="0" algn="just" fontAlgn="t">
                        <a:spcBef>
                          <a:spcPts val="0"/>
                        </a:spcBef>
                        <a:spcAft>
                          <a:spcPts val="0"/>
                        </a:spcAft>
                      </a:pPr>
                      <a:r>
                        <a:rPr lang="es-CO" sz="1800" b="1" u="none" strike="noStrike">
                          <a:solidFill>
                            <a:schemeClr val="tx1"/>
                          </a:solidFill>
                          <a:effectLst/>
                        </a:rPr>
                        <a:t>Nivel de seguridad o de privilegios</a:t>
                      </a:r>
                      <a:endParaRPr lang="es-CO" sz="3200" b="0" i="0" u="none" strike="noStrike">
                        <a:solidFill>
                          <a:schemeClr val="tx1"/>
                        </a:solidFill>
                        <a:effectLst/>
                        <a:latin typeface="Arial" panose="020B0604020202020204" pitchFamily="34" charset="0"/>
                      </a:endParaRPr>
                    </a:p>
                  </a:txBody>
                  <a:tcPr marL="92289" marR="92289" marT="12818" marB="0"/>
                </a:tc>
                <a:tc>
                  <a:txBody>
                    <a:bodyPr/>
                    <a:lstStyle/>
                    <a:p>
                      <a:pPr marL="0" marR="0" algn="just" fontAlgn="t">
                        <a:spcBef>
                          <a:spcPts val="0"/>
                        </a:spcBef>
                        <a:spcAft>
                          <a:spcPts val="0"/>
                        </a:spcAft>
                      </a:pPr>
                      <a:r>
                        <a:rPr lang="es-CO" sz="1800" b="0" u="none" strike="noStrike">
                          <a:solidFill>
                            <a:schemeClr val="tx1"/>
                          </a:solidFill>
                          <a:effectLst/>
                        </a:rPr>
                        <a:t>Los clientes no tienen que autenticarse. Sus posibles funciones incluyen: ver el catálogo de productos de la cadena, realizar pedidos, seleccionar productos a comprar, seleccionar ingredientes de los sándwiches, modificar las cantidades de su carrito de compras, confirmar sus pedidos, y realizar pagos en línea a los pedidos.</a:t>
                      </a:r>
                      <a:endParaRPr lang="es-CO" sz="3200" b="0" i="0" u="none" strike="noStrike">
                        <a:solidFill>
                          <a:schemeClr val="tx1"/>
                        </a:solidFill>
                        <a:effectLst/>
                        <a:latin typeface="Arial" panose="020B0604020202020204" pitchFamily="34" charset="0"/>
                      </a:endParaRPr>
                    </a:p>
                  </a:txBody>
                  <a:tcPr marL="92289" marR="92289" marT="12818" marB="0"/>
                </a:tc>
                <a:extLst>
                  <a:ext uri="{0D108BD9-81ED-4DB2-BD59-A6C34878D82A}">
                    <a16:rowId xmlns:a16="http://schemas.microsoft.com/office/drawing/2014/main" val="1861149148"/>
                  </a:ext>
                </a:extLst>
              </a:tr>
              <a:tr h="738828">
                <a:tc>
                  <a:txBody>
                    <a:bodyPr/>
                    <a:lstStyle/>
                    <a:p>
                      <a:pPr marL="0" marR="0" algn="just" fontAlgn="t">
                        <a:spcBef>
                          <a:spcPts val="0"/>
                        </a:spcBef>
                        <a:spcAft>
                          <a:spcPts val="0"/>
                        </a:spcAft>
                      </a:pPr>
                      <a:r>
                        <a:rPr lang="es-CO" sz="1800" b="1" u="none" strike="noStrike">
                          <a:solidFill>
                            <a:schemeClr val="tx1"/>
                          </a:solidFill>
                          <a:effectLst/>
                        </a:rPr>
                        <a:t>Roles</a:t>
                      </a:r>
                      <a:endParaRPr lang="es-CO" sz="3200" b="0" i="0" u="none" strike="noStrike">
                        <a:solidFill>
                          <a:schemeClr val="tx1"/>
                        </a:solidFill>
                        <a:effectLst/>
                        <a:latin typeface="Arial" panose="020B0604020202020204" pitchFamily="34" charset="0"/>
                      </a:endParaRPr>
                    </a:p>
                  </a:txBody>
                  <a:tcPr marL="92289" marR="92289" marT="12818" marB="0"/>
                </a:tc>
                <a:tc>
                  <a:txBody>
                    <a:bodyPr/>
                    <a:lstStyle/>
                    <a:p>
                      <a:pPr marL="0" marR="0" algn="just" fontAlgn="t">
                        <a:spcBef>
                          <a:spcPts val="0"/>
                        </a:spcBef>
                        <a:spcAft>
                          <a:spcPts val="0"/>
                        </a:spcAft>
                      </a:pPr>
                      <a:r>
                        <a:rPr lang="es-CO" sz="1800" b="0" u="none" strike="noStrike">
                          <a:solidFill>
                            <a:schemeClr val="tx1"/>
                          </a:solidFill>
                          <a:effectLst/>
                        </a:rPr>
                        <a:t>Comprador: el usuario puede ver los productos que se están vendiendo, y hacer órdenes de compra a los productos que deseen.</a:t>
                      </a:r>
                      <a:endParaRPr lang="es-CO" sz="3200" b="0" i="0" u="none" strike="noStrike">
                        <a:solidFill>
                          <a:schemeClr val="tx1"/>
                        </a:solidFill>
                        <a:effectLst/>
                        <a:latin typeface="Arial" panose="020B0604020202020204" pitchFamily="34" charset="0"/>
                      </a:endParaRPr>
                    </a:p>
                  </a:txBody>
                  <a:tcPr marL="92289" marR="92289" marT="12818" marB="0"/>
                </a:tc>
                <a:extLst>
                  <a:ext uri="{0D108BD9-81ED-4DB2-BD59-A6C34878D82A}">
                    <a16:rowId xmlns:a16="http://schemas.microsoft.com/office/drawing/2014/main" val="3492574099"/>
                  </a:ext>
                </a:extLst>
              </a:tr>
              <a:tr h="287636">
                <a:tc>
                  <a:txBody>
                    <a:bodyPr/>
                    <a:lstStyle/>
                    <a:p>
                      <a:pPr marL="0" marR="0" algn="just" fontAlgn="t">
                        <a:spcBef>
                          <a:spcPts val="0"/>
                        </a:spcBef>
                        <a:spcAft>
                          <a:spcPts val="0"/>
                        </a:spcAft>
                      </a:pPr>
                      <a:r>
                        <a:rPr lang="es-CO" sz="1800" b="1" u="none" strike="noStrike">
                          <a:solidFill>
                            <a:schemeClr val="tx1"/>
                          </a:solidFill>
                          <a:effectLst/>
                        </a:rPr>
                        <a:t>Nivel de estudios o experiencia técnica</a:t>
                      </a:r>
                      <a:endParaRPr lang="es-CO" sz="3200" b="0" i="0" u="none" strike="noStrike">
                        <a:solidFill>
                          <a:schemeClr val="tx1"/>
                        </a:solidFill>
                        <a:effectLst/>
                        <a:latin typeface="Arial" panose="020B0604020202020204" pitchFamily="34" charset="0"/>
                      </a:endParaRPr>
                    </a:p>
                  </a:txBody>
                  <a:tcPr marL="92289" marR="92289" marT="12818" marB="0"/>
                </a:tc>
                <a:tc>
                  <a:txBody>
                    <a:bodyPr/>
                    <a:lstStyle/>
                    <a:p>
                      <a:pPr marL="0" marR="0" algn="just" fontAlgn="t">
                        <a:spcBef>
                          <a:spcPts val="0"/>
                        </a:spcBef>
                        <a:spcAft>
                          <a:spcPts val="0"/>
                        </a:spcAft>
                      </a:pPr>
                      <a:r>
                        <a:rPr lang="es-CO" sz="1800" b="0" u="none" strike="noStrike">
                          <a:solidFill>
                            <a:schemeClr val="tx1"/>
                          </a:solidFill>
                          <a:effectLst/>
                        </a:rPr>
                        <a:t>Ninguna.</a:t>
                      </a:r>
                      <a:endParaRPr lang="es-CO" sz="3200" b="0" i="0" u="none" strike="noStrike">
                        <a:solidFill>
                          <a:schemeClr val="tx1"/>
                        </a:solidFill>
                        <a:effectLst/>
                        <a:latin typeface="Arial" panose="020B0604020202020204" pitchFamily="34" charset="0"/>
                      </a:endParaRPr>
                    </a:p>
                  </a:txBody>
                  <a:tcPr marL="92289" marR="92289" marT="12818" marB="0"/>
                </a:tc>
                <a:extLst>
                  <a:ext uri="{0D108BD9-81ED-4DB2-BD59-A6C34878D82A}">
                    <a16:rowId xmlns:a16="http://schemas.microsoft.com/office/drawing/2014/main" val="10959950"/>
                  </a:ext>
                </a:extLst>
              </a:tr>
              <a:tr h="287636">
                <a:tc>
                  <a:txBody>
                    <a:bodyPr/>
                    <a:lstStyle/>
                    <a:p>
                      <a:pPr marL="0" marR="0" algn="just" fontAlgn="t">
                        <a:spcBef>
                          <a:spcPts val="0"/>
                        </a:spcBef>
                        <a:spcAft>
                          <a:spcPts val="0"/>
                        </a:spcAft>
                      </a:pPr>
                      <a:r>
                        <a:rPr lang="es-CO" sz="1800" b="1" u="none" strike="noStrike">
                          <a:solidFill>
                            <a:schemeClr val="tx1"/>
                          </a:solidFill>
                          <a:effectLst/>
                        </a:rPr>
                        <a:t>Frecuencia de uso</a:t>
                      </a:r>
                      <a:endParaRPr lang="es-CO" sz="3200" b="0" i="0" u="none" strike="noStrike">
                        <a:solidFill>
                          <a:schemeClr val="tx1"/>
                        </a:solidFill>
                        <a:effectLst/>
                        <a:latin typeface="Arial" panose="020B0604020202020204" pitchFamily="34" charset="0"/>
                      </a:endParaRPr>
                    </a:p>
                  </a:txBody>
                  <a:tcPr marL="92289" marR="92289" marT="12818" marB="0"/>
                </a:tc>
                <a:tc>
                  <a:txBody>
                    <a:bodyPr/>
                    <a:lstStyle/>
                    <a:p>
                      <a:pPr marL="0" marR="0" algn="just" fontAlgn="t">
                        <a:spcBef>
                          <a:spcPts val="0"/>
                        </a:spcBef>
                        <a:spcAft>
                          <a:spcPts val="0"/>
                        </a:spcAft>
                      </a:pPr>
                      <a:r>
                        <a:rPr lang="es-CO" sz="1800" b="0" u="none" strike="noStrike">
                          <a:solidFill>
                            <a:schemeClr val="tx1"/>
                          </a:solidFill>
                          <a:effectLst/>
                        </a:rPr>
                        <a:t>Periodicidad con la que el usuario utiliza la aplicación.</a:t>
                      </a:r>
                      <a:endParaRPr lang="es-CO" sz="3200" b="0" i="0" u="none" strike="noStrike">
                        <a:solidFill>
                          <a:schemeClr val="tx1"/>
                        </a:solidFill>
                        <a:effectLst/>
                        <a:latin typeface="Arial" panose="020B0604020202020204" pitchFamily="34" charset="0"/>
                      </a:endParaRPr>
                    </a:p>
                  </a:txBody>
                  <a:tcPr marL="92289" marR="92289" marT="12818" marB="0"/>
                </a:tc>
                <a:extLst>
                  <a:ext uri="{0D108BD9-81ED-4DB2-BD59-A6C34878D82A}">
                    <a16:rowId xmlns:a16="http://schemas.microsoft.com/office/drawing/2014/main" val="4245447029"/>
                  </a:ext>
                </a:extLst>
              </a:tr>
            </a:tbl>
          </a:graphicData>
        </a:graphic>
      </p:graphicFrame>
    </p:spTree>
    <p:extLst>
      <p:ext uri="{BB962C8B-B14F-4D97-AF65-F5344CB8AC3E}">
        <p14:creationId xmlns:p14="http://schemas.microsoft.com/office/powerpoint/2010/main" val="21264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F6921-6294-4D7D-9F57-1D4292D9A525}"/>
              </a:ext>
            </a:extLst>
          </p:cNvPr>
          <p:cNvSpPr>
            <a:spLocks noGrp="1"/>
          </p:cNvSpPr>
          <p:nvPr>
            <p:ph type="title"/>
          </p:nvPr>
        </p:nvSpPr>
        <p:spPr>
          <a:xfrm>
            <a:off x="1066800" y="4786009"/>
            <a:ext cx="10058400" cy="1486776"/>
          </a:xfrm>
        </p:spPr>
        <p:txBody>
          <a:bodyPr>
            <a:normAutofit/>
          </a:bodyPr>
          <a:lstStyle/>
          <a:p>
            <a:pPr algn="ctr"/>
            <a:r>
              <a:rPr lang="es-CO" sz="6000"/>
              <a:t>Características de los usuarios</a:t>
            </a:r>
            <a:endParaRPr lang="en-US" sz="6000"/>
          </a:p>
        </p:txBody>
      </p:sp>
      <p:grpSp>
        <p:nvGrpSpPr>
          <p:cNvPr id="11" name="Group 10">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12">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4" name="Content Placeholder 3">
            <a:extLst>
              <a:ext uri="{FF2B5EF4-FFF2-40B4-BE49-F238E27FC236}">
                <a16:creationId xmlns:a16="http://schemas.microsoft.com/office/drawing/2014/main" id="{93DBE630-65B6-4833-8D10-75BA61625979}"/>
              </a:ext>
            </a:extLst>
          </p:cNvPr>
          <p:cNvGraphicFramePr>
            <a:graphicFrameLocks noGrp="1"/>
          </p:cNvGraphicFramePr>
          <p:nvPr>
            <p:ph idx="1"/>
            <p:extLst>
              <p:ext uri="{D42A27DB-BD31-4B8C-83A1-F6EECF244321}">
                <p14:modId xmlns:p14="http://schemas.microsoft.com/office/powerpoint/2010/main" val="1643355506"/>
              </p:ext>
            </p:extLst>
          </p:nvPr>
        </p:nvGraphicFramePr>
        <p:xfrm>
          <a:off x="1077468" y="827799"/>
          <a:ext cx="10037064" cy="4135079"/>
        </p:xfrm>
        <a:graphic>
          <a:graphicData uri="http://schemas.openxmlformats.org/drawingml/2006/table">
            <a:tbl>
              <a:tblPr firstRow="1" firstCol="1" bandRow="1">
                <a:tableStyleId>{284E427A-3D55-4303-BF80-6455036E1DE7}</a:tableStyleId>
              </a:tblPr>
              <a:tblGrid>
                <a:gridCol w="2105999">
                  <a:extLst>
                    <a:ext uri="{9D8B030D-6E8A-4147-A177-3AD203B41FA5}">
                      <a16:colId xmlns:a16="http://schemas.microsoft.com/office/drawing/2014/main" val="3741163519"/>
                    </a:ext>
                  </a:extLst>
                </a:gridCol>
                <a:gridCol w="7931065">
                  <a:extLst>
                    <a:ext uri="{9D8B030D-6E8A-4147-A177-3AD203B41FA5}">
                      <a16:colId xmlns:a16="http://schemas.microsoft.com/office/drawing/2014/main" val="2114385146"/>
                    </a:ext>
                  </a:extLst>
                </a:gridCol>
              </a:tblGrid>
              <a:tr h="554651">
                <a:tc>
                  <a:txBody>
                    <a:bodyPr/>
                    <a:lstStyle/>
                    <a:p>
                      <a:pPr marL="0" marR="0" algn="just">
                        <a:spcBef>
                          <a:spcPts val="0"/>
                        </a:spcBef>
                        <a:spcAft>
                          <a:spcPts val="0"/>
                        </a:spcAft>
                      </a:pPr>
                      <a:r>
                        <a:rPr lang="es-CO" sz="1600">
                          <a:effectLst/>
                        </a:rPr>
                        <a:t>Empleado franquicia</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tc>
                  <a:txBody>
                    <a:bodyPr/>
                    <a:lstStyle/>
                    <a:p>
                      <a:pPr marL="0" marR="0" algn="just">
                        <a:spcBef>
                          <a:spcPts val="0"/>
                        </a:spcBef>
                        <a:spcAft>
                          <a:spcPts val="0"/>
                        </a:spcAft>
                      </a:pPr>
                      <a:r>
                        <a:rPr lang="es-CO" sz="1600">
                          <a:effectLst/>
                        </a:rPr>
                        <a:t>Descripción</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extLst>
                  <a:ext uri="{0D108BD9-81ED-4DB2-BD59-A6C34878D82A}">
                    <a16:rowId xmlns:a16="http://schemas.microsoft.com/office/drawing/2014/main" val="3611353643"/>
                  </a:ext>
                </a:extLst>
              </a:tr>
              <a:tr h="1625213">
                <a:tc>
                  <a:txBody>
                    <a:bodyPr/>
                    <a:lstStyle/>
                    <a:p>
                      <a:pPr marL="0" marR="0" algn="just">
                        <a:spcBef>
                          <a:spcPts val="0"/>
                        </a:spcBef>
                        <a:spcAft>
                          <a:spcPts val="0"/>
                        </a:spcAft>
                      </a:pPr>
                      <a:r>
                        <a:rPr lang="es-CO" sz="1600">
                          <a:effectLst/>
                        </a:rPr>
                        <a:t>Nivel de seguridad o de privilegios</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tc>
                  <a:txBody>
                    <a:bodyPr/>
                    <a:lstStyle/>
                    <a:p>
                      <a:pPr marL="0" marR="0" algn="just">
                        <a:spcBef>
                          <a:spcPts val="0"/>
                        </a:spcBef>
                        <a:spcAft>
                          <a:spcPts val="0"/>
                        </a:spcAft>
                      </a:pPr>
                      <a:r>
                        <a:rPr lang="es-CO" sz="1600">
                          <a:effectLst/>
                        </a:rPr>
                        <a:t>El usuario debe estar autenticado. Sus funcionalidades incluyen: reanudar o suspender la operación de la franquicia, realizar pedidos que se hagan por medio telefónico, cambiar si la franquicia está entregando a domicilio o no, y actualizar el estado de un pedido. El empleado también puede agregar o eliminar repartidores, sin embargo, para estas funcionalidades es necesario que se autentique de nuevo.</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extLst>
                  <a:ext uri="{0D108BD9-81ED-4DB2-BD59-A6C34878D82A}">
                    <a16:rowId xmlns:a16="http://schemas.microsoft.com/office/drawing/2014/main" val="276914020"/>
                  </a:ext>
                </a:extLst>
              </a:tr>
              <a:tr h="887680">
                <a:tc>
                  <a:txBody>
                    <a:bodyPr/>
                    <a:lstStyle/>
                    <a:p>
                      <a:pPr marL="0" marR="0" algn="just">
                        <a:spcBef>
                          <a:spcPts val="0"/>
                        </a:spcBef>
                        <a:spcAft>
                          <a:spcPts val="0"/>
                        </a:spcAft>
                      </a:pPr>
                      <a:r>
                        <a:rPr lang="es-CO" sz="1600">
                          <a:effectLst/>
                        </a:rPr>
                        <a:t>Roles</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tc>
                  <a:txBody>
                    <a:bodyPr/>
                    <a:lstStyle/>
                    <a:p>
                      <a:pPr marL="0" marR="0" algn="just">
                        <a:spcBef>
                          <a:spcPts val="0"/>
                        </a:spcBef>
                        <a:spcAft>
                          <a:spcPts val="0"/>
                        </a:spcAft>
                      </a:pPr>
                      <a:r>
                        <a:rPr lang="es-CO" sz="1600">
                          <a:effectLst/>
                        </a:rPr>
                        <a:t>Solo puede ser empleado de la franquicia, se encarga de la operación de la franquicia, y del manejo de los pedidos.</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extLst>
                  <a:ext uri="{0D108BD9-81ED-4DB2-BD59-A6C34878D82A}">
                    <a16:rowId xmlns:a16="http://schemas.microsoft.com/office/drawing/2014/main" val="2019101679"/>
                  </a:ext>
                </a:extLst>
              </a:tr>
              <a:tr h="554651">
                <a:tc>
                  <a:txBody>
                    <a:bodyPr/>
                    <a:lstStyle/>
                    <a:p>
                      <a:pPr marL="0" marR="0" algn="just">
                        <a:spcBef>
                          <a:spcPts val="0"/>
                        </a:spcBef>
                        <a:spcAft>
                          <a:spcPts val="0"/>
                        </a:spcAft>
                      </a:pPr>
                      <a:r>
                        <a:rPr lang="es-CO" sz="1600">
                          <a:effectLst/>
                        </a:rPr>
                        <a:t>Nivel de estudios o experiencia técnica</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tc>
                  <a:txBody>
                    <a:bodyPr/>
                    <a:lstStyle/>
                    <a:p>
                      <a:pPr marL="0" marR="0" algn="just">
                        <a:spcBef>
                          <a:spcPts val="0"/>
                        </a:spcBef>
                        <a:spcAft>
                          <a:spcPts val="0"/>
                        </a:spcAft>
                      </a:pPr>
                      <a:r>
                        <a:rPr lang="es-CO" sz="1600">
                          <a:effectLst/>
                        </a:rPr>
                        <a:t>Ninguna.</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extLst>
                  <a:ext uri="{0D108BD9-81ED-4DB2-BD59-A6C34878D82A}">
                    <a16:rowId xmlns:a16="http://schemas.microsoft.com/office/drawing/2014/main" val="940857946"/>
                  </a:ext>
                </a:extLst>
              </a:tr>
              <a:tr h="336015">
                <a:tc>
                  <a:txBody>
                    <a:bodyPr/>
                    <a:lstStyle/>
                    <a:p>
                      <a:pPr marL="0" marR="0" algn="just">
                        <a:spcBef>
                          <a:spcPts val="0"/>
                        </a:spcBef>
                        <a:spcAft>
                          <a:spcPts val="0"/>
                        </a:spcAft>
                      </a:pPr>
                      <a:r>
                        <a:rPr lang="es-CO" sz="1600">
                          <a:effectLst/>
                        </a:rPr>
                        <a:t>Frecuencia de uso</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tc>
                  <a:txBody>
                    <a:bodyPr/>
                    <a:lstStyle/>
                    <a:p>
                      <a:pPr marL="0" marR="0" algn="just">
                        <a:spcBef>
                          <a:spcPts val="0"/>
                        </a:spcBef>
                        <a:spcAft>
                          <a:spcPts val="0"/>
                        </a:spcAft>
                      </a:pPr>
                      <a:r>
                        <a:rPr lang="es-CO" sz="1600">
                          <a:effectLst/>
                        </a:rPr>
                        <a:t>En horarios de trabajo.</a:t>
                      </a:r>
                      <a:endParaRPr lang="en-US" sz="18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93015" marR="93015" marT="0" marB="0"/>
                </a:tc>
                <a:extLst>
                  <a:ext uri="{0D108BD9-81ED-4DB2-BD59-A6C34878D82A}">
                    <a16:rowId xmlns:a16="http://schemas.microsoft.com/office/drawing/2014/main" val="3673596401"/>
                  </a:ext>
                </a:extLst>
              </a:tr>
            </a:tbl>
          </a:graphicData>
        </a:graphic>
      </p:graphicFrame>
    </p:spTree>
    <p:extLst>
      <p:ext uri="{BB962C8B-B14F-4D97-AF65-F5344CB8AC3E}">
        <p14:creationId xmlns:p14="http://schemas.microsoft.com/office/powerpoint/2010/main" val="375443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F6921-6294-4D7D-9F57-1D4292D9A525}"/>
              </a:ext>
            </a:extLst>
          </p:cNvPr>
          <p:cNvSpPr>
            <a:spLocks noGrp="1"/>
          </p:cNvSpPr>
          <p:nvPr>
            <p:ph type="title"/>
          </p:nvPr>
        </p:nvSpPr>
        <p:spPr>
          <a:xfrm>
            <a:off x="1066800" y="4786009"/>
            <a:ext cx="10058400" cy="1486776"/>
          </a:xfrm>
        </p:spPr>
        <p:txBody>
          <a:bodyPr>
            <a:normAutofit/>
          </a:bodyPr>
          <a:lstStyle/>
          <a:p>
            <a:pPr algn="ctr"/>
            <a:r>
              <a:rPr lang="es-CO" sz="6000"/>
              <a:t>Características de los usuarios</a:t>
            </a:r>
            <a:endParaRPr lang="en-US" sz="6000"/>
          </a:p>
        </p:txBody>
      </p:sp>
      <p:grpSp>
        <p:nvGrpSpPr>
          <p:cNvPr id="11" name="Group 10">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12">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4" name="Content Placeholder 3">
            <a:extLst>
              <a:ext uri="{FF2B5EF4-FFF2-40B4-BE49-F238E27FC236}">
                <a16:creationId xmlns:a16="http://schemas.microsoft.com/office/drawing/2014/main" id="{5DF6C690-D249-40C1-B78E-385C2EFCE822}"/>
              </a:ext>
            </a:extLst>
          </p:cNvPr>
          <p:cNvGraphicFramePr>
            <a:graphicFrameLocks noGrp="1"/>
          </p:cNvGraphicFramePr>
          <p:nvPr>
            <p:ph idx="1"/>
            <p:extLst>
              <p:ext uri="{D42A27DB-BD31-4B8C-83A1-F6EECF244321}">
                <p14:modId xmlns:p14="http://schemas.microsoft.com/office/powerpoint/2010/main" val="2709513451"/>
              </p:ext>
            </p:extLst>
          </p:nvPr>
        </p:nvGraphicFramePr>
        <p:xfrm>
          <a:off x="1077468" y="907611"/>
          <a:ext cx="10037064" cy="3516727"/>
        </p:xfrm>
        <a:graphic>
          <a:graphicData uri="http://schemas.openxmlformats.org/drawingml/2006/table">
            <a:tbl>
              <a:tblPr firstRow="1" firstCol="1" bandRow="1">
                <a:tableStyleId>{69C7853C-536D-4A76-A0AE-DD22124D55A5}</a:tableStyleId>
              </a:tblPr>
              <a:tblGrid>
                <a:gridCol w="2962687">
                  <a:extLst>
                    <a:ext uri="{9D8B030D-6E8A-4147-A177-3AD203B41FA5}">
                      <a16:colId xmlns:a16="http://schemas.microsoft.com/office/drawing/2014/main" val="537958943"/>
                    </a:ext>
                  </a:extLst>
                </a:gridCol>
                <a:gridCol w="7074377">
                  <a:extLst>
                    <a:ext uri="{9D8B030D-6E8A-4147-A177-3AD203B41FA5}">
                      <a16:colId xmlns:a16="http://schemas.microsoft.com/office/drawing/2014/main" val="103004135"/>
                    </a:ext>
                  </a:extLst>
                </a:gridCol>
              </a:tblGrid>
              <a:tr h="394950">
                <a:tc>
                  <a:txBody>
                    <a:bodyPr/>
                    <a:lstStyle/>
                    <a:p>
                      <a:pPr marL="0" marR="0" algn="just">
                        <a:spcBef>
                          <a:spcPts val="0"/>
                        </a:spcBef>
                        <a:spcAft>
                          <a:spcPts val="0"/>
                        </a:spcAft>
                      </a:pPr>
                      <a:r>
                        <a:rPr lang="es-CO" sz="2100">
                          <a:effectLst/>
                        </a:rPr>
                        <a:t>Repartidor</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tc>
                  <a:txBody>
                    <a:bodyPr/>
                    <a:lstStyle/>
                    <a:p>
                      <a:pPr marL="0" marR="0" algn="just">
                        <a:spcBef>
                          <a:spcPts val="0"/>
                        </a:spcBef>
                        <a:spcAft>
                          <a:spcPts val="0"/>
                        </a:spcAft>
                      </a:pPr>
                      <a:r>
                        <a:rPr lang="es-CO" sz="2100">
                          <a:effectLst/>
                        </a:rPr>
                        <a:t>Descripción</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extLst>
                  <a:ext uri="{0D108BD9-81ED-4DB2-BD59-A6C34878D82A}">
                    <a16:rowId xmlns:a16="http://schemas.microsoft.com/office/drawing/2014/main" val="56824342"/>
                  </a:ext>
                </a:extLst>
              </a:tr>
              <a:tr h="1367585">
                <a:tc>
                  <a:txBody>
                    <a:bodyPr/>
                    <a:lstStyle/>
                    <a:p>
                      <a:pPr marL="0" marR="0" algn="just">
                        <a:spcBef>
                          <a:spcPts val="0"/>
                        </a:spcBef>
                        <a:spcAft>
                          <a:spcPts val="0"/>
                        </a:spcAft>
                      </a:pPr>
                      <a:r>
                        <a:rPr lang="es-CO" sz="2100">
                          <a:effectLst/>
                        </a:rPr>
                        <a:t>Nivel de seguridad o de privilegios</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tc>
                  <a:txBody>
                    <a:bodyPr/>
                    <a:lstStyle/>
                    <a:p>
                      <a:pPr marL="0" marR="0" algn="just">
                        <a:spcBef>
                          <a:spcPts val="0"/>
                        </a:spcBef>
                        <a:spcAft>
                          <a:spcPts val="0"/>
                        </a:spcAft>
                      </a:pPr>
                      <a:r>
                        <a:rPr lang="es-CO" sz="2100">
                          <a:effectLst/>
                        </a:rPr>
                        <a:t>El usuario debe estar autenticado. Puede solicitar domicilios, entregar pedidos, y ver indicaciones de desplazamiento para llegar a un lugar.</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extLst>
                  <a:ext uri="{0D108BD9-81ED-4DB2-BD59-A6C34878D82A}">
                    <a16:rowId xmlns:a16="http://schemas.microsoft.com/office/drawing/2014/main" val="224520924"/>
                  </a:ext>
                </a:extLst>
              </a:tr>
              <a:tr h="719162">
                <a:tc>
                  <a:txBody>
                    <a:bodyPr/>
                    <a:lstStyle/>
                    <a:p>
                      <a:pPr marL="0" marR="0" algn="just">
                        <a:spcBef>
                          <a:spcPts val="0"/>
                        </a:spcBef>
                        <a:spcAft>
                          <a:spcPts val="0"/>
                        </a:spcAft>
                      </a:pPr>
                      <a:r>
                        <a:rPr lang="es-CO" sz="2100">
                          <a:effectLst/>
                        </a:rPr>
                        <a:t>Roles</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tc>
                  <a:txBody>
                    <a:bodyPr/>
                    <a:lstStyle/>
                    <a:p>
                      <a:pPr marL="0" marR="0" algn="just">
                        <a:spcBef>
                          <a:spcPts val="0"/>
                        </a:spcBef>
                        <a:spcAft>
                          <a:spcPts val="0"/>
                        </a:spcAft>
                      </a:pPr>
                      <a:r>
                        <a:rPr lang="es-CO" sz="2100">
                          <a:effectLst/>
                        </a:rPr>
                        <a:t>Posee una cuenta de usuario de tipo repartidor. Puede entregar pedidos.</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extLst>
                  <a:ext uri="{0D108BD9-81ED-4DB2-BD59-A6C34878D82A}">
                    <a16:rowId xmlns:a16="http://schemas.microsoft.com/office/drawing/2014/main" val="2192749272"/>
                  </a:ext>
                </a:extLst>
              </a:tr>
              <a:tr h="394950">
                <a:tc>
                  <a:txBody>
                    <a:bodyPr/>
                    <a:lstStyle/>
                    <a:p>
                      <a:pPr marL="0" marR="0" algn="just">
                        <a:spcBef>
                          <a:spcPts val="0"/>
                        </a:spcBef>
                        <a:spcAft>
                          <a:spcPts val="0"/>
                        </a:spcAft>
                      </a:pPr>
                      <a:r>
                        <a:rPr lang="es-CO" sz="2100">
                          <a:effectLst/>
                        </a:rPr>
                        <a:t>Nivel de estudios o experiencia técnica</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tc>
                  <a:txBody>
                    <a:bodyPr/>
                    <a:lstStyle/>
                    <a:p>
                      <a:pPr marL="0" marR="0" algn="just">
                        <a:spcBef>
                          <a:spcPts val="0"/>
                        </a:spcBef>
                        <a:spcAft>
                          <a:spcPts val="0"/>
                        </a:spcAft>
                      </a:pPr>
                      <a:r>
                        <a:rPr lang="es-CO" sz="2100">
                          <a:effectLst/>
                        </a:rPr>
                        <a:t>Ninguna.</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extLst>
                  <a:ext uri="{0D108BD9-81ED-4DB2-BD59-A6C34878D82A}">
                    <a16:rowId xmlns:a16="http://schemas.microsoft.com/office/drawing/2014/main" val="2188887632"/>
                  </a:ext>
                </a:extLst>
              </a:tr>
              <a:tr h="394950">
                <a:tc>
                  <a:txBody>
                    <a:bodyPr/>
                    <a:lstStyle/>
                    <a:p>
                      <a:pPr marL="0" marR="0" algn="just">
                        <a:spcBef>
                          <a:spcPts val="0"/>
                        </a:spcBef>
                        <a:spcAft>
                          <a:spcPts val="0"/>
                        </a:spcAft>
                      </a:pPr>
                      <a:r>
                        <a:rPr lang="es-CO" sz="2100">
                          <a:effectLst/>
                        </a:rPr>
                        <a:t>Frecuencia de uso</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tc>
                  <a:txBody>
                    <a:bodyPr/>
                    <a:lstStyle/>
                    <a:p>
                      <a:pPr marL="0" marR="0" algn="just">
                        <a:spcBef>
                          <a:spcPts val="0"/>
                        </a:spcBef>
                        <a:spcAft>
                          <a:spcPts val="0"/>
                        </a:spcAft>
                      </a:pPr>
                      <a:r>
                        <a:rPr lang="es-CO" sz="2400">
                          <a:effectLst/>
                        </a:rPr>
                        <a:t>En horarios de trabajo</a:t>
                      </a:r>
                      <a:endParaRPr lang="en-US" sz="2300">
                        <a:solidFill>
                          <a:srgbClr val="2F5496"/>
                        </a:solidFill>
                        <a:effectLst/>
                        <a:latin typeface="Calibri" panose="020F0502020204030204" pitchFamily="34" charset="0"/>
                        <a:ea typeface="Yu Mincho" panose="02020400000000000000" pitchFamily="18" charset="-128"/>
                        <a:cs typeface="Arial" panose="020B0604020202020204" pitchFamily="34" charset="0"/>
                      </a:endParaRPr>
                    </a:p>
                  </a:txBody>
                  <a:tcPr marL="132632" marR="132632" marT="0" marB="0"/>
                </a:tc>
                <a:extLst>
                  <a:ext uri="{0D108BD9-81ED-4DB2-BD59-A6C34878D82A}">
                    <a16:rowId xmlns:a16="http://schemas.microsoft.com/office/drawing/2014/main" val="2534310451"/>
                  </a:ext>
                </a:extLst>
              </a:tr>
            </a:tbl>
          </a:graphicData>
        </a:graphic>
      </p:graphicFrame>
    </p:spTree>
    <p:extLst>
      <p:ext uri="{BB962C8B-B14F-4D97-AF65-F5344CB8AC3E}">
        <p14:creationId xmlns:p14="http://schemas.microsoft.com/office/powerpoint/2010/main" val="1493904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3C85351878BC40941295AE80019A9C" ma:contentTypeVersion="11" ma:contentTypeDescription="Create a new document." ma:contentTypeScope="" ma:versionID="09df506c95178eb87909d17ca12e0aca">
  <xsd:schema xmlns:xsd="http://www.w3.org/2001/XMLSchema" xmlns:xs="http://www.w3.org/2001/XMLSchema" xmlns:p="http://schemas.microsoft.com/office/2006/metadata/properties" xmlns:ns3="ef21f9d6-2293-4594-9ab8-9c7a994ab477" xmlns:ns4="9b3ec4c4-cb89-48c7-b4ff-1ed5bf62819e" targetNamespace="http://schemas.microsoft.com/office/2006/metadata/properties" ma:root="true" ma:fieldsID="64848fb0c08f851319dc13633310b3fb" ns3:_="" ns4:_="">
    <xsd:import namespace="ef21f9d6-2293-4594-9ab8-9c7a994ab477"/>
    <xsd:import namespace="9b3ec4c4-cb89-48c7-b4ff-1ed5bf62819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21f9d6-2293-4594-9ab8-9c7a994ab47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ec4c4-cb89-48c7-b4ff-1ed5bf62819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491340-F0BD-4958-8DFB-D48337A5A504}">
  <ds:schemaRefs>
    <ds:schemaRef ds:uri="9b3ec4c4-cb89-48c7-b4ff-1ed5bf62819e"/>
    <ds:schemaRef ds:uri="ef21f9d6-2293-4594-9ab8-9c7a994ab4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519A9EC-BD95-4699-8CC6-F84EA755CA6F}">
  <ds:schemaRefs>
    <ds:schemaRef ds:uri="http://schemas.microsoft.com/sharepoint/v3/contenttype/forms"/>
  </ds:schemaRefs>
</ds:datastoreItem>
</file>

<file path=customXml/itemProps3.xml><?xml version="1.0" encoding="utf-8"?>
<ds:datastoreItem xmlns:ds="http://schemas.openxmlformats.org/officeDocument/2006/customXml" ds:itemID="{25E41AD3-54B4-4E7D-BB6D-F86CEAFE9336}">
  <ds:schemaRefs>
    <ds:schemaRef ds:uri="9b3ec4c4-cb89-48c7-b4ff-1ed5bf62819e"/>
    <ds:schemaRef ds:uri="ef21f9d6-2293-4594-9ab8-9c7a994ab4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TM03090434[[fn=Wood Type]]</Template>
  <Application>Microsoft Office PowerPoint</Application>
  <PresentationFormat>Widescreen</PresentationFormat>
  <Slides>60</Slides>
  <Notes>8</Notes>
  <HiddenSlides>0</HiddenSlide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Wood Type</vt:lpstr>
      <vt:lpstr>Arquitecura De software  Entrega #1</vt:lpstr>
      <vt:lpstr>Upway</vt:lpstr>
      <vt:lpstr>Requisitos Arquitectónicamente Significativos</vt:lpstr>
      <vt:lpstr>Requisitos Arquitectónicamente Significativos</vt:lpstr>
      <vt:lpstr>Modelo de dominio</vt:lpstr>
      <vt:lpstr>Diagrama de casos de uso</vt:lpstr>
      <vt:lpstr>Características de los usuarios</vt:lpstr>
      <vt:lpstr>Características de los usuarios</vt:lpstr>
      <vt:lpstr>Características de los usuarios</vt:lpstr>
      <vt:lpstr>Características de los usuarios</vt:lpstr>
      <vt:lpstr>Patrones y tácticas arquitectónicas usadas</vt:lpstr>
      <vt:lpstr>Vista lógica</vt:lpstr>
      <vt:lpstr>Vista lógica</vt:lpstr>
      <vt:lpstr>Vista lógica</vt:lpstr>
      <vt:lpstr>Vista lógica</vt:lpstr>
      <vt:lpstr>Vista lógica</vt:lpstr>
      <vt:lpstr>Vista lógica</vt:lpstr>
      <vt:lpstr>Vista de lógica</vt:lpstr>
      <vt:lpstr>Vista lógica</vt:lpstr>
      <vt:lpstr>Vista de lógica</vt:lpstr>
      <vt:lpstr>Vista lógica</vt:lpstr>
      <vt:lpstr>Vista lógica</vt:lpstr>
      <vt:lpstr>Vista Desarrollo</vt:lpstr>
      <vt:lpstr>Vista Desarrollo</vt:lpstr>
      <vt:lpstr>Vista Desarrollo</vt:lpstr>
      <vt:lpstr>Vista Desarrollo</vt:lpstr>
      <vt:lpstr>Vista Desarrollo</vt:lpstr>
      <vt:lpstr>Vista Desarrollo</vt:lpstr>
      <vt:lpstr>Vista Desarrollo</vt:lpstr>
      <vt:lpstr>Vista Desarrollo</vt:lpstr>
      <vt:lpstr>Vista Desarrollo</vt:lpstr>
      <vt:lpstr>Vista Desarrollo</vt:lpstr>
      <vt:lpstr>Vista Desarrollo</vt:lpstr>
      <vt:lpstr>Vista física</vt:lpstr>
      <vt:lpstr>Vista física</vt:lpstr>
      <vt:lpstr>Vista física</vt:lpstr>
      <vt:lpstr>Vista física</vt:lpstr>
      <vt:lpstr>Vista física</vt:lpstr>
      <vt:lpstr>Vista física</vt:lpstr>
      <vt:lpstr>Vista física</vt:lpstr>
      <vt:lpstr>Vista física</vt:lpstr>
      <vt:lpstr>Vista física</vt:lpstr>
      <vt:lpstr>Vista física</vt:lpstr>
      <vt:lpstr>Vista física</vt:lpstr>
      <vt:lpstr>Vista de procesos</vt:lpstr>
      <vt:lpstr>Vista de procesos</vt:lpstr>
      <vt:lpstr>Vista de procesos</vt:lpstr>
      <vt:lpstr>Vista de procesos</vt:lpstr>
      <vt:lpstr>Vista de procesos</vt:lpstr>
      <vt:lpstr>Vista de procesos</vt:lpstr>
      <vt:lpstr>Vista de procesos</vt:lpstr>
      <vt:lpstr>Vista de procesos</vt:lpstr>
      <vt:lpstr>Vista de procesos</vt:lpstr>
      <vt:lpstr>Vista de procesos</vt:lpstr>
      <vt:lpstr>Vista de procesos</vt:lpstr>
      <vt:lpstr>Vista de procesos</vt:lpstr>
      <vt:lpstr>Vista de procesos</vt:lpstr>
      <vt:lpstr>Vista de procesos</vt:lpstr>
      <vt:lpstr>Vista de procesos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Hernández Garcia</dc:creator>
  <cp:revision>2</cp:revision>
  <dcterms:created xsi:type="dcterms:W3CDTF">2021-03-16T16:09:47Z</dcterms:created>
  <dcterms:modified xsi:type="dcterms:W3CDTF">2021-03-16T20:42:48Z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0x0101007E3C85351878BC40941295AE80019A9C</vt:lpwstr>
  </property>
</Properties>
</file>