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281318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41528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02681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107372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414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914914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51352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37858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46984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863A8B1-2485-44BD-AD24-A52649374E2A}" type="datetimeFigureOut">
              <a:rPr lang="es-EC" smtClean="0"/>
              <a:t>1/3/2019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11701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863A8B1-2485-44BD-AD24-A52649374E2A}" type="datetimeFigureOut">
              <a:rPr lang="es-EC" smtClean="0"/>
              <a:t>1/3/2019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255984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863A8B1-2485-44BD-AD24-A52649374E2A}" type="datetimeFigureOut">
              <a:rPr lang="es-EC" smtClean="0"/>
              <a:t>1/3/2019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87787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863A8B1-2485-44BD-AD24-A52649374E2A}" type="datetimeFigureOut">
              <a:rPr lang="es-EC" smtClean="0"/>
              <a:t>1/3/2019</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78070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3A8B1-2485-44BD-AD24-A52649374E2A}" type="datetimeFigureOut">
              <a:rPr lang="es-EC" smtClean="0"/>
              <a:t>1/3/2019</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149650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863A8B1-2485-44BD-AD24-A52649374E2A}" type="datetimeFigureOut">
              <a:rPr lang="es-EC" smtClean="0"/>
              <a:t>1/3/2019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419898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F863A8B1-2485-44BD-AD24-A52649374E2A}" type="datetimeFigureOut">
              <a:rPr lang="es-EC" smtClean="0"/>
              <a:t>1/3/2019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FA2D87C-24F5-4D73-8054-67FA04FDE799}" type="slidenum">
              <a:rPr lang="es-EC" smtClean="0"/>
              <a:t>‹Nº›</a:t>
            </a:fld>
            <a:endParaRPr lang="es-EC"/>
          </a:p>
        </p:txBody>
      </p:sp>
    </p:spTree>
    <p:extLst>
      <p:ext uri="{BB962C8B-B14F-4D97-AF65-F5344CB8AC3E}">
        <p14:creationId xmlns:p14="http://schemas.microsoft.com/office/powerpoint/2010/main" val="3471020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63A8B1-2485-44BD-AD24-A52649374E2A}" type="datetimeFigureOut">
              <a:rPr lang="es-EC" smtClean="0"/>
              <a:t>1/3/2019</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A2D87C-24F5-4D73-8054-67FA04FDE799}" type="slidenum">
              <a:rPr lang="es-EC" smtClean="0"/>
              <a:t>‹Nº›</a:t>
            </a:fld>
            <a:endParaRPr lang="es-EC"/>
          </a:p>
        </p:txBody>
      </p:sp>
    </p:spTree>
    <p:extLst>
      <p:ext uri="{BB962C8B-B14F-4D97-AF65-F5344CB8AC3E}">
        <p14:creationId xmlns:p14="http://schemas.microsoft.com/office/powerpoint/2010/main" val="221414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1.wp.com/rincondelbit.com/wp-content/uploads/2016/11/nesyfamicom.jpg" TargetMode="External"/><Relationship Id="rId2" Type="http://schemas.openxmlformats.org/officeDocument/2006/relationships/hyperlink" Target="http://rincondelbit.com/nintendo-nes/"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hyperlink" Target="http://rincondelbit.com/super-nintendo/" TargetMode="External"/><Relationship Id="rId2" Type="http://schemas.openxmlformats.org/officeDocument/2006/relationships/hyperlink" Target="http://rincondelbit.com/nintendo-nes/" TargetMode="External"/><Relationship Id="rId1" Type="http://schemas.openxmlformats.org/officeDocument/2006/relationships/slideLayout" Target="../slideLayouts/slideLayout2.xml"/><Relationship Id="rId4" Type="http://schemas.openxmlformats.org/officeDocument/2006/relationships/hyperlink" Target="http://rincondelbit.com/game-gear/"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s.wikipedia.org/wiki/Nintendo_Optical_Disc" TargetMode="External"/><Relationship Id="rId3" Type="http://schemas.openxmlformats.org/officeDocument/2006/relationships/hyperlink" Target="https://es.wikipedia.org/wiki/Sega_Dreamcast" TargetMode="External"/><Relationship Id="rId7" Type="http://schemas.openxmlformats.org/officeDocument/2006/relationships/hyperlink" Target="https://es.wikipedia.org/wiki/2000" TargetMode="External"/><Relationship Id="rId2" Type="http://schemas.openxmlformats.org/officeDocument/2006/relationships/hyperlink" Target="https://es.wikipedia.org/wiki/Siglo_XX" TargetMode="External"/><Relationship Id="rId1" Type="http://schemas.openxmlformats.org/officeDocument/2006/relationships/slideLayout" Target="../slideLayouts/slideLayout2.xml"/><Relationship Id="rId6" Type="http://schemas.openxmlformats.org/officeDocument/2006/relationships/hyperlink" Target="https://es.wikipedia.org/wiki/PlayStation_2" TargetMode="External"/><Relationship Id="rId5" Type="http://schemas.openxmlformats.org/officeDocument/2006/relationships/hyperlink" Target="https://es.wikipedia.org/wiki/1998" TargetMode="External"/><Relationship Id="rId4" Type="http://schemas.openxmlformats.org/officeDocument/2006/relationships/hyperlink" Target="https://es.wikipedia.org/wiki/27_de_noviemb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19496" y="1853885"/>
            <a:ext cx="9144000" cy="2387600"/>
          </a:xfrm>
        </p:spPr>
        <p:txBody>
          <a:bodyPr>
            <a:noAutofit/>
          </a:bodyPr>
          <a:lstStyle/>
          <a:p>
            <a:pPr algn="ctr"/>
            <a:r>
              <a:rPr lang="es-EC" sz="1400" b="1" dirty="0"/>
              <a:t>Instituto Tecnológico Superior Rumiñahui</a:t>
            </a:r>
            <a:br>
              <a:rPr lang="es-EC" sz="1400" b="1" dirty="0"/>
            </a:br>
            <a:r>
              <a:rPr lang="es-EC" sz="1400" b="1" dirty="0"/>
              <a:t> </a:t>
            </a:r>
            <a:br>
              <a:rPr lang="es-EC" sz="1400" b="1" dirty="0"/>
            </a:br>
            <a:r>
              <a:rPr lang="es-EC" sz="1400" b="1" dirty="0"/>
              <a:t>Nombre: Santiago Vicente Cuesta</a:t>
            </a:r>
            <a:br>
              <a:rPr lang="es-EC" sz="1400" b="1" dirty="0"/>
            </a:br>
            <a:r>
              <a:rPr lang="es-EC" sz="1400" b="1" dirty="0"/>
              <a:t> </a:t>
            </a:r>
            <a:br>
              <a:rPr lang="es-EC" sz="1400" b="1" dirty="0"/>
            </a:br>
            <a:r>
              <a:rPr lang="es-EC" sz="1400" b="1" dirty="0"/>
              <a:t> </a:t>
            </a:r>
            <a:br>
              <a:rPr lang="es-EC" sz="1400" b="1" dirty="0"/>
            </a:br>
            <a:r>
              <a:rPr lang="es-EC" sz="1400" b="1" dirty="0"/>
              <a:t>Nivel: 5° Nivel Sección Diurna</a:t>
            </a:r>
            <a:br>
              <a:rPr lang="es-EC" sz="1400" b="1" dirty="0"/>
            </a:br>
            <a:r>
              <a:rPr lang="es-EC" sz="1400" b="1" dirty="0"/>
              <a:t> </a:t>
            </a:r>
            <a:br>
              <a:rPr lang="es-EC" sz="1400" b="1" dirty="0"/>
            </a:br>
            <a:r>
              <a:rPr lang="es-EC" sz="1400" b="1" dirty="0"/>
              <a:t> </a:t>
            </a:r>
            <a:br>
              <a:rPr lang="es-EC" sz="1400" b="1" dirty="0"/>
            </a:br>
            <a:r>
              <a:rPr lang="es-EC" sz="1400" b="1" dirty="0"/>
              <a:t>Carrera: Análisis de Sistemas</a:t>
            </a:r>
            <a:br>
              <a:rPr lang="es-EC" sz="1400" b="1" dirty="0"/>
            </a:br>
            <a:r>
              <a:rPr lang="es-EC" sz="1400" b="1" dirty="0"/>
              <a:t> </a:t>
            </a:r>
            <a:br>
              <a:rPr lang="es-EC" sz="1400" b="1" dirty="0"/>
            </a:br>
            <a:r>
              <a:rPr lang="es-EC" sz="1400" b="1" dirty="0"/>
              <a:t> </a:t>
            </a:r>
            <a:br>
              <a:rPr lang="es-EC" sz="1400" b="1" dirty="0"/>
            </a:br>
            <a:r>
              <a:rPr lang="es-EC" sz="1400" b="1" dirty="0"/>
              <a:t>Materia: </a:t>
            </a:r>
            <a:r>
              <a:rPr lang="es-EC" sz="1400" b="1" dirty="0" smtClean="0"/>
              <a:t>Programación objetos</a:t>
            </a:r>
            <a:r>
              <a:rPr lang="es-EC" sz="1400" b="1" dirty="0"/>
              <a:t/>
            </a:r>
            <a:br>
              <a:rPr lang="es-EC" sz="1400" b="1" dirty="0"/>
            </a:br>
            <a:r>
              <a:rPr lang="es-EC" sz="1400" b="1" dirty="0"/>
              <a:t> </a:t>
            </a:r>
            <a:br>
              <a:rPr lang="es-EC" sz="1400" b="1" dirty="0"/>
            </a:br>
            <a:r>
              <a:rPr lang="es-EC" sz="1400" b="1" dirty="0"/>
              <a:t> </a:t>
            </a:r>
            <a:br>
              <a:rPr lang="es-EC" sz="1400" b="1" dirty="0"/>
            </a:br>
            <a:r>
              <a:rPr lang="es-EC" sz="1400" b="1" dirty="0"/>
              <a:t>Tema: </a:t>
            </a:r>
            <a:r>
              <a:rPr lang="es-EC" sz="1400" b="1" dirty="0" smtClean="0"/>
              <a:t>Resumen</a:t>
            </a:r>
            <a:r>
              <a:rPr lang="es-EC" sz="1400" b="1" dirty="0"/>
              <a:t/>
            </a:r>
            <a:br>
              <a:rPr lang="es-EC" sz="1400" b="1" dirty="0"/>
            </a:br>
            <a:r>
              <a:rPr lang="es-EC" sz="1400" b="1" dirty="0"/>
              <a:t> </a:t>
            </a:r>
            <a:br>
              <a:rPr lang="es-EC" sz="1400" b="1" dirty="0"/>
            </a:br>
            <a:r>
              <a:rPr lang="es-EC" sz="1400" b="1" dirty="0"/>
              <a:t> </a:t>
            </a:r>
            <a:br>
              <a:rPr lang="es-EC" sz="1400" b="1" dirty="0"/>
            </a:br>
            <a:r>
              <a:rPr lang="es-EC" sz="1400" b="1" dirty="0"/>
              <a:t>Fecha:28/2/2019</a:t>
            </a:r>
            <a:r>
              <a:rPr lang="es-EC" sz="1400" dirty="0"/>
              <a:t/>
            </a:r>
            <a:br>
              <a:rPr lang="es-EC" sz="1400" dirty="0"/>
            </a:br>
            <a:endParaRPr lang="es-EC" sz="1400" dirty="0"/>
          </a:p>
        </p:txBody>
      </p:sp>
    </p:spTree>
    <p:extLst>
      <p:ext uri="{BB962C8B-B14F-4D97-AF65-F5344CB8AC3E}">
        <p14:creationId xmlns:p14="http://schemas.microsoft.com/office/powerpoint/2010/main" val="2752102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LOS GRANDES DE LA INDUSTRIA</a:t>
            </a:r>
            <a:endParaRPr lang="es-EC" b="1" dirty="0"/>
          </a:p>
        </p:txBody>
      </p:sp>
      <p:sp>
        <p:nvSpPr>
          <p:cNvPr id="3" name="Marcador de contenido 2"/>
          <p:cNvSpPr>
            <a:spLocks noGrp="1"/>
          </p:cNvSpPr>
          <p:nvPr>
            <p:ph idx="1"/>
          </p:nvPr>
        </p:nvSpPr>
        <p:spPr/>
        <p:txBody>
          <a:bodyPr/>
          <a:lstStyle/>
          <a:p>
            <a:r>
              <a:rPr lang="es-EC" dirty="0"/>
              <a:t>Warner adquirió Atari por 28 millones de euros.</a:t>
            </a:r>
          </a:p>
          <a:p>
            <a:pPr marL="0" indent="0">
              <a:buNone/>
            </a:pPr>
            <a:endParaRPr lang="es-EC" dirty="0"/>
          </a:p>
          <a:p>
            <a:r>
              <a:rPr lang="es-EC" dirty="0"/>
              <a:t>En 1981 aparece Nintendo, que decide lanzar don </a:t>
            </a:r>
            <a:r>
              <a:rPr lang="es-EC" dirty="0" err="1"/>
              <a:t>king</a:t>
            </a:r>
            <a:r>
              <a:rPr lang="es-EC" dirty="0"/>
              <a:t> </a:t>
            </a:r>
            <a:r>
              <a:rPr lang="es-EC" dirty="0" err="1"/>
              <a:t>kong</a:t>
            </a:r>
            <a:r>
              <a:rPr lang="es-EC" dirty="0"/>
              <a:t>.</a:t>
            </a:r>
          </a:p>
          <a:p>
            <a:pPr marL="0" indent="0">
              <a:buNone/>
            </a:pPr>
            <a:r>
              <a:rPr lang="es-EC" dirty="0"/>
              <a:t> </a:t>
            </a:r>
          </a:p>
          <a:p>
            <a:r>
              <a:rPr lang="es-EC" dirty="0"/>
              <a:t>En 1982, Atari cierra con récords en ventas, pero en 1983 tiene una crisis de ventas.</a:t>
            </a:r>
          </a:p>
          <a:p>
            <a:pPr marL="0" indent="0">
              <a:buNone/>
            </a:pPr>
            <a:r>
              <a:rPr lang="es-EC" dirty="0"/>
              <a:t> </a:t>
            </a:r>
          </a:p>
          <a:p>
            <a:r>
              <a:rPr lang="es-EC" dirty="0"/>
              <a:t>Cuatro ingenieros principales de Atari renuncian y fundan </a:t>
            </a:r>
            <a:r>
              <a:rPr lang="es-EC" dirty="0" err="1"/>
              <a:t>Activision</a:t>
            </a:r>
            <a:r>
              <a:rPr lang="es-EC" dirty="0"/>
              <a:t>.</a:t>
            </a:r>
          </a:p>
          <a:p>
            <a:pPr marL="0" indent="0">
              <a:buNone/>
            </a:pPr>
            <a:endParaRPr lang="es-EC" dirty="0"/>
          </a:p>
        </p:txBody>
      </p:sp>
    </p:spTree>
    <p:extLst>
      <p:ext uri="{BB962C8B-B14F-4D97-AF65-F5344CB8AC3E}">
        <p14:creationId xmlns:p14="http://schemas.microsoft.com/office/powerpoint/2010/main" val="364559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La crisis del 83</a:t>
            </a:r>
            <a:endParaRPr lang="es-EC" b="1" dirty="0"/>
          </a:p>
        </p:txBody>
      </p:sp>
      <p:sp>
        <p:nvSpPr>
          <p:cNvPr id="3" name="Marcador de contenido 2"/>
          <p:cNvSpPr>
            <a:spLocks noGrp="1"/>
          </p:cNvSpPr>
          <p:nvPr>
            <p:ph idx="1"/>
          </p:nvPr>
        </p:nvSpPr>
        <p:spPr/>
        <p:txBody>
          <a:bodyPr/>
          <a:lstStyle/>
          <a:p>
            <a:r>
              <a:rPr lang="es-EC" dirty="0"/>
              <a:t>Atari había tenido grandes beneficios con </a:t>
            </a:r>
            <a:r>
              <a:rPr lang="es-EC" dirty="0" err="1"/>
              <a:t>space</a:t>
            </a:r>
            <a:r>
              <a:rPr lang="es-EC" dirty="0"/>
              <a:t> </a:t>
            </a:r>
            <a:r>
              <a:rPr lang="es-EC" dirty="0" err="1"/>
              <a:t>invader</a:t>
            </a:r>
            <a:r>
              <a:rPr lang="es-EC" dirty="0"/>
              <a:t> y </a:t>
            </a:r>
            <a:r>
              <a:rPr lang="es-EC" dirty="0" err="1"/>
              <a:t>pacman</a:t>
            </a:r>
            <a:r>
              <a:rPr lang="es-EC" dirty="0"/>
              <a:t>. Pero con ET las cosas no </a:t>
            </a:r>
            <a:r>
              <a:rPr lang="es-EC" dirty="0" smtClean="0"/>
              <a:t>salieron </a:t>
            </a:r>
            <a:r>
              <a:rPr lang="es-EC" dirty="0"/>
              <a:t>tan bien.</a:t>
            </a:r>
          </a:p>
          <a:p>
            <a:pPr marL="0" indent="0">
              <a:buNone/>
            </a:pPr>
            <a:endParaRPr lang="es-EC" dirty="0"/>
          </a:p>
          <a:p>
            <a:r>
              <a:rPr lang="es-EC" dirty="0" err="1"/>
              <a:t>Infogrames</a:t>
            </a:r>
            <a:r>
              <a:rPr lang="es-EC" dirty="0"/>
              <a:t> es la actual propietaria de Atari.</a:t>
            </a:r>
          </a:p>
          <a:p>
            <a:r>
              <a:rPr lang="es-EC" dirty="0"/>
              <a:t>Atari había tenido grandes beneficios con </a:t>
            </a:r>
            <a:r>
              <a:rPr lang="es-EC" dirty="0" err="1"/>
              <a:t>space</a:t>
            </a:r>
            <a:r>
              <a:rPr lang="es-EC" dirty="0"/>
              <a:t> </a:t>
            </a:r>
            <a:r>
              <a:rPr lang="es-EC" dirty="0" err="1"/>
              <a:t>invader</a:t>
            </a:r>
            <a:r>
              <a:rPr lang="es-EC" dirty="0"/>
              <a:t> y </a:t>
            </a:r>
            <a:r>
              <a:rPr lang="es-EC" dirty="0" err="1"/>
              <a:t>pacman</a:t>
            </a:r>
            <a:r>
              <a:rPr lang="es-EC" dirty="0"/>
              <a:t>. Pero con ET las cosas no </a:t>
            </a:r>
            <a:r>
              <a:rPr lang="es-EC" dirty="0" smtClean="0"/>
              <a:t>salieron </a:t>
            </a:r>
            <a:r>
              <a:rPr lang="es-EC" dirty="0"/>
              <a:t>tan bien.</a:t>
            </a:r>
          </a:p>
          <a:p>
            <a:pPr marL="0" indent="0">
              <a:buNone/>
            </a:pPr>
            <a:r>
              <a:rPr lang="es-EC" dirty="0"/>
              <a:t> </a:t>
            </a:r>
          </a:p>
          <a:p>
            <a:r>
              <a:rPr lang="es-EC" dirty="0" err="1"/>
              <a:t>Infogrames</a:t>
            </a:r>
            <a:r>
              <a:rPr lang="es-EC" dirty="0"/>
              <a:t> es la actual propietaria de Atari.</a:t>
            </a:r>
          </a:p>
          <a:p>
            <a:endParaRPr lang="es-EC" dirty="0"/>
          </a:p>
        </p:txBody>
      </p:sp>
    </p:spTree>
    <p:extLst>
      <p:ext uri="{BB962C8B-B14F-4D97-AF65-F5344CB8AC3E}">
        <p14:creationId xmlns:p14="http://schemas.microsoft.com/office/powerpoint/2010/main" val="313911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Los primeros pc </a:t>
            </a:r>
            <a:r>
              <a:rPr lang="es-ES" b="1" dirty="0" err="1" smtClean="0"/>
              <a:t>gaming</a:t>
            </a:r>
            <a:endParaRPr lang="es-EC" b="1" dirty="0"/>
          </a:p>
        </p:txBody>
      </p:sp>
      <p:sp>
        <p:nvSpPr>
          <p:cNvPr id="3" name="Marcador de contenido 2"/>
          <p:cNvSpPr>
            <a:spLocks noGrp="1"/>
          </p:cNvSpPr>
          <p:nvPr>
            <p:ph idx="1"/>
          </p:nvPr>
        </p:nvSpPr>
        <p:spPr/>
        <p:txBody>
          <a:bodyPr>
            <a:normAutofit fontScale="92500" lnSpcReduction="20000"/>
          </a:bodyPr>
          <a:lstStyle/>
          <a:p>
            <a:r>
              <a:rPr lang="es-EC" b="1" dirty="0"/>
              <a:t>Apple se quería introducir al mercado con la computadora </a:t>
            </a:r>
            <a:r>
              <a:rPr lang="es-EC" b="1" dirty="0" smtClean="0"/>
              <a:t>Lisa</a:t>
            </a:r>
          </a:p>
          <a:p>
            <a:r>
              <a:rPr lang="es-EC" b="1" dirty="0"/>
              <a:t>este artículo, el cual estará dividido en dos partes, vamos a repasar los últimos 24 años de vida de la plataforma base por excelencia. Desde 1990 hasta este mismo año 2014, vamos a in uno por uno ofreciéndoos los títulos más punteros año por año. En este primer texto vamos desde el año 1990 hasta el 2000 y que ha ido ofreciendo a nivel de software y de hardware. Ya veréis la clase de máquinas que había por esa época, auténticos dinosaurios y como ha cambiado el cuento en una decena de años. </a:t>
            </a:r>
            <a:endParaRPr lang="es-EC" b="1" dirty="0" smtClean="0"/>
          </a:p>
          <a:p>
            <a:r>
              <a:rPr lang="es-EC" b="1" dirty="0" err="1"/>
              <a:t>ño</a:t>
            </a:r>
            <a:r>
              <a:rPr lang="es-EC" b="1" dirty="0"/>
              <a:t> 1990. El nacimiento de </a:t>
            </a:r>
            <a:r>
              <a:rPr lang="es-EC" b="1" dirty="0" err="1"/>
              <a:t>Carmack</a:t>
            </a:r>
            <a:endParaRPr lang="es-EC" b="1" dirty="0"/>
          </a:p>
          <a:p>
            <a:r>
              <a:rPr lang="es-EC" b="1" dirty="0"/>
              <a:t>Con las consolas ya dando el callo con la </a:t>
            </a:r>
            <a:r>
              <a:rPr lang="es-EC" b="1" dirty="0" err="1"/>
              <a:t>Super</a:t>
            </a:r>
            <a:r>
              <a:rPr lang="es-EC" b="1" dirty="0"/>
              <a:t> </a:t>
            </a:r>
            <a:r>
              <a:rPr lang="es-EC" b="1" dirty="0" err="1"/>
              <a:t>Nes</a:t>
            </a:r>
            <a:r>
              <a:rPr lang="es-EC" b="1" dirty="0"/>
              <a:t> de Nintendo y Mega Drive de SEGA, hubo un hombre emperrado en demostrar que los PC no se quedaban atrás. El más que conocido actualmente John </a:t>
            </a:r>
            <a:r>
              <a:rPr lang="es-EC" b="1" dirty="0" err="1"/>
              <a:t>Carmack</a:t>
            </a:r>
            <a:r>
              <a:rPr lang="es-EC" b="1" dirty="0"/>
              <a:t>, era por aquel entonces un joven imberbe que acaba de estrenarse en el mundillo de los juegos. </a:t>
            </a:r>
            <a:r>
              <a:rPr lang="es-EC" b="1" dirty="0" err="1"/>
              <a:t>Super</a:t>
            </a:r>
            <a:r>
              <a:rPr lang="es-EC" b="1" dirty="0"/>
              <a:t> Nintendo y Mega Drive dominaban el panorama con coloridos juegos en </a:t>
            </a:r>
            <a:r>
              <a:rPr lang="es-EC" b="1" dirty="0" err="1"/>
              <a:t>scroll</a:t>
            </a:r>
            <a:r>
              <a:rPr lang="es-EC" b="1" dirty="0"/>
              <a:t> lateral que dejaban a los PC de la época inmersos en el olvido. </a:t>
            </a:r>
          </a:p>
          <a:p>
            <a:endParaRPr lang="es-EC" dirty="0"/>
          </a:p>
        </p:txBody>
      </p:sp>
    </p:spTree>
    <p:extLst>
      <p:ext uri="{BB962C8B-B14F-4D97-AF65-F5344CB8AC3E}">
        <p14:creationId xmlns:p14="http://schemas.microsoft.com/office/powerpoint/2010/main" val="379035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Los genios de la época</a:t>
            </a:r>
          </a:p>
        </p:txBody>
      </p:sp>
      <p:sp>
        <p:nvSpPr>
          <p:cNvPr id="3" name="Marcador de contenido 2"/>
          <p:cNvSpPr>
            <a:spLocks noGrp="1"/>
          </p:cNvSpPr>
          <p:nvPr>
            <p:ph idx="1"/>
          </p:nvPr>
        </p:nvSpPr>
        <p:spPr/>
        <p:txBody>
          <a:bodyPr>
            <a:normAutofit fontScale="85000" lnSpcReduction="10000"/>
          </a:bodyPr>
          <a:lstStyle/>
          <a:p>
            <a:r>
              <a:rPr lang="es-EC" dirty="0"/>
              <a:t>Recordemos algunos de los grandes de la industria</a:t>
            </a:r>
            <a:r>
              <a:rPr lang="es-EC" dirty="0" smtClean="0"/>
              <a:t>.</a:t>
            </a:r>
          </a:p>
          <a:p>
            <a:r>
              <a:rPr lang="es-EC" b="1" dirty="0" err="1"/>
              <a:t>Tencent</a:t>
            </a:r>
            <a:r>
              <a:rPr lang="es-EC" b="1" dirty="0"/>
              <a:t> Holdings</a:t>
            </a:r>
            <a:r>
              <a:rPr lang="es-EC" dirty="0"/>
              <a:t> es la empresa líder mundial de videojuegos, especializada en juegos online y F2P. </a:t>
            </a:r>
            <a:r>
              <a:rPr lang="es-EC" dirty="0" err="1"/>
              <a:t>Tencent</a:t>
            </a:r>
            <a:r>
              <a:rPr lang="es-EC" dirty="0"/>
              <a:t> obtuvo en el año 2017 unos ingresos de 18,120 millones de dólares.</a:t>
            </a:r>
          </a:p>
          <a:p>
            <a:r>
              <a:rPr lang="es-EC" dirty="0" err="1"/>
              <a:t>Tencent</a:t>
            </a:r>
            <a:r>
              <a:rPr lang="es-EC" dirty="0"/>
              <a:t> es propietaria de varias empresas de </a:t>
            </a:r>
            <a:r>
              <a:rPr lang="es-EC" dirty="0" err="1"/>
              <a:t>videojuegos,como</a:t>
            </a:r>
            <a:r>
              <a:rPr lang="es-EC" dirty="0"/>
              <a:t> son:</a:t>
            </a:r>
          </a:p>
          <a:p>
            <a:r>
              <a:rPr lang="es-EC" dirty="0" err="1"/>
              <a:t>Miniclip</a:t>
            </a:r>
            <a:endParaRPr lang="es-EC" dirty="0"/>
          </a:p>
          <a:p>
            <a:r>
              <a:rPr lang="es-EC" dirty="0" err="1"/>
              <a:t>Riot</a:t>
            </a:r>
            <a:r>
              <a:rPr lang="es-EC" dirty="0"/>
              <a:t> </a:t>
            </a:r>
            <a:r>
              <a:rPr lang="es-EC" dirty="0" err="1"/>
              <a:t>Games</a:t>
            </a:r>
            <a:endParaRPr lang="es-EC" dirty="0"/>
          </a:p>
          <a:p>
            <a:r>
              <a:rPr lang="es-EC" dirty="0"/>
              <a:t>Y tiene numerosas</a:t>
            </a:r>
            <a:r>
              <a:rPr lang="es-EC" b="1" dirty="0"/>
              <a:t> participaciones en empresas de sector</a:t>
            </a:r>
            <a:r>
              <a:rPr lang="es-EC" dirty="0"/>
              <a:t> en las que destacan:</a:t>
            </a:r>
          </a:p>
          <a:p>
            <a:r>
              <a:rPr lang="es-EC" b="1" dirty="0" err="1"/>
              <a:t>Supercell</a:t>
            </a:r>
            <a:r>
              <a:rPr lang="es-EC" dirty="0"/>
              <a:t>: Empresa en la que </a:t>
            </a:r>
            <a:r>
              <a:rPr lang="es-EC" dirty="0" err="1"/>
              <a:t>Tencent</a:t>
            </a:r>
            <a:r>
              <a:rPr lang="es-EC" dirty="0"/>
              <a:t> tiene el 85% de la propiedad y es la desarrolladora de juegos como </a:t>
            </a:r>
            <a:r>
              <a:rPr lang="es-EC" dirty="0" err="1"/>
              <a:t>Clash</a:t>
            </a:r>
            <a:r>
              <a:rPr lang="es-EC" dirty="0"/>
              <a:t> </a:t>
            </a:r>
            <a:r>
              <a:rPr lang="es-EC" dirty="0" err="1"/>
              <a:t>Royale</a:t>
            </a:r>
            <a:r>
              <a:rPr lang="es-EC" dirty="0"/>
              <a:t> o </a:t>
            </a:r>
            <a:r>
              <a:rPr lang="es-EC" dirty="0" err="1"/>
              <a:t>Clash</a:t>
            </a:r>
            <a:r>
              <a:rPr lang="es-EC" dirty="0"/>
              <a:t> of </a:t>
            </a:r>
            <a:r>
              <a:rPr lang="es-EC" dirty="0" err="1"/>
              <a:t>Clans</a:t>
            </a:r>
            <a:endParaRPr lang="es-EC" dirty="0"/>
          </a:p>
          <a:p>
            <a:r>
              <a:rPr lang="es-EC" b="1" dirty="0" err="1"/>
              <a:t>Activison</a:t>
            </a:r>
            <a:r>
              <a:rPr lang="es-EC" b="1" dirty="0"/>
              <a:t> </a:t>
            </a:r>
            <a:r>
              <a:rPr lang="es-EC" b="1" dirty="0" err="1"/>
              <a:t>Blizzard</a:t>
            </a:r>
            <a:r>
              <a:rPr lang="es-EC" dirty="0"/>
              <a:t>: Empresa en la que </a:t>
            </a:r>
            <a:r>
              <a:rPr lang="es-EC" dirty="0" err="1"/>
              <a:t>Tencent</a:t>
            </a:r>
            <a:r>
              <a:rPr lang="es-EC" dirty="0"/>
              <a:t> tiene el 12% de la propiedad y que exponemos ahora a continuación en este artículo.</a:t>
            </a:r>
          </a:p>
          <a:p>
            <a:r>
              <a:rPr lang="es-EC" b="1" dirty="0" err="1"/>
              <a:t>Ubisoft</a:t>
            </a:r>
            <a:r>
              <a:rPr lang="es-EC" dirty="0"/>
              <a:t>: Empresa en la que </a:t>
            </a:r>
            <a:r>
              <a:rPr lang="es-EC" dirty="0" err="1"/>
              <a:t>Tencent</a:t>
            </a:r>
            <a:r>
              <a:rPr lang="es-EC" dirty="0"/>
              <a:t> tiene el 5% de la propiedad y es la desarrolladora de juegos como </a:t>
            </a:r>
            <a:r>
              <a:rPr lang="es-EC" dirty="0" err="1"/>
              <a:t>Assasin's</a:t>
            </a:r>
            <a:r>
              <a:rPr lang="es-EC" dirty="0"/>
              <a:t> Creed o </a:t>
            </a:r>
            <a:r>
              <a:rPr lang="es-EC" dirty="0" err="1"/>
              <a:t>Far</a:t>
            </a:r>
            <a:r>
              <a:rPr lang="es-EC" dirty="0"/>
              <a:t> </a:t>
            </a:r>
            <a:r>
              <a:rPr lang="es-EC" dirty="0" err="1"/>
              <a:t>Cry</a:t>
            </a:r>
            <a:r>
              <a:rPr lang="es-EC" dirty="0"/>
              <a:t>.</a:t>
            </a:r>
          </a:p>
          <a:p>
            <a:endParaRPr lang="es-EC" dirty="0"/>
          </a:p>
        </p:txBody>
      </p:sp>
    </p:spTree>
    <p:extLst>
      <p:ext uri="{BB962C8B-B14F-4D97-AF65-F5344CB8AC3E}">
        <p14:creationId xmlns:p14="http://schemas.microsoft.com/office/powerpoint/2010/main" val="271287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3a generación - Los 8 bits</a:t>
            </a:r>
          </a:p>
        </p:txBody>
      </p:sp>
      <p:sp>
        <p:nvSpPr>
          <p:cNvPr id="3" name="Marcador de contenido 2"/>
          <p:cNvSpPr>
            <a:spLocks noGrp="1"/>
          </p:cNvSpPr>
          <p:nvPr>
            <p:ph idx="1"/>
          </p:nvPr>
        </p:nvSpPr>
        <p:spPr>
          <a:xfrm>
            <a:off x="590248" y="2212841"/>
            <a:ext cx="8596668" cy="3880773"/>
          </a:xfrm>
        </p:spPr>
        <p:txBody>
          <a:bodyPr/>
          <a:lstStyle/>
          <a:p>
            <a:pPr marL="0" lvl="0" indent="0" defTabSz="914400" eaLnBrk="0" fontAlgn="base" hangingPunct="0">
              <a:spcBef>
                <a:spcPct val="0"/>
              </a:spcBef>
              <a:spcAft>
                <a:spcPct val="0"/>
              </a:spcAft>
              <a:buClrTx/>
              <a:buSzTx/>
              <a:buNone/>
            </a:pPr>
            <a:r>
              <a:rPr lang="es-EC" altLang="es-EC" b="1" dirty="0" smtClean="0">
                <a:solidFill>
                  <a:schemeClr val="tx1"/>
                </a:solidFill>
                <a:latin typeface="Arial" panose="020B0604020202020204" pitchFamily="34" charset="0"/>
              </a:rPr>
              <a:t>Nombre</a:t>
            </a:r>
            <a:r>
              <a:rPr lang="es-EC" altLang="es-EC" dirty="0">
                <a:solidFill>
                  <a:schemeClr val="tx1"/>
                </a:solidFill>
                <a:latin typeface="Arial" panose="020B0604020202020204" pitchFamily="34" charset="0"/>
              </a:rPr>
              <a:t>: Nintendo </a:t>
            </a:r>
            <a:r>
              <a:rPr lang="es-EC" altLang="es-EC" dirty="0" err="1">
                <a:solidFill>
                  <a:schemeClr val="tx1"/>
                </a:solidFill>
                <a:latin typeface="Arial" panose="020B0604020202020204" pitchFamily="34" charset="0"/>
              </a:rPr>
              <a:t>Entertainment</a:t>
            </a:r>
            <a:r>
              <a:rPr lang="es-EC" altLang="es-EC" dirty="0">
                <a:solidFill>
                  <a:schemeClr val="tx1"/>
                </a:solidFill>
                <a:latin typeface="Arial" panose="020B0604020202020204" pitchFamily="34" charset="0"/>
              </a:rPr>
              <a:t> </a:t>
            </a:r>
            <a:r>
              <a:rPr lang="es-EC" altLang="es-EC" dirty="0" err="1">
                <a:solidFill>
                  <a:schemeClr val="tx1"/>
                </a:solidFill>
                <a:latin typeface="Arial" panose="020B0604020202020204" pitchFamily="34" charset="0"/>
              </a:rPr>
              <a:t>System</a:t>
            </a:r>
            <a:r>
              <a:rPr lang="es-EC" altLang="es-EC" dirty="0">
                <a:solidFill>
                  <a:schemeClr val="tx1"/>
                </a:solidFill>
                <a:latin typeface="Arial" panose="020B0604020202020204" pitchFamily="34" charset="0"/>
              </a:rPr>
              <a:t> (NES)/ </a:t>
            </a:r>
            <a:r>
              <a:rPr lang="es-EC" altLang="es-EC" dirty="0" err="1">
                <a:solidFill>
                  <a:schemeClr val="tx1"/>
                </a:solidFill>
                <a:latin typeface="Arial" panose="020B0604020202020204" pitchFamily="34" charset="0"/>
              </a:rPr>
              <a:t>Family</a:t>
            </a:r>
            <a:r>
              <a:rPr lang="es-EC" altLang="es-EC" dirty="0">
                <a:solidFill>
                  <a:schemeClr val="tx1"/>
                </a:solidFill>
                <a:latin typeface="Arial" panose="020B0604020202020204" pitchFamily="34" charset="0"/>
              </a:rPr>
              <a:t> </a:t>
            </a:r>
            <a:r>
              <a:rPr lang="es-EC" altLang="es-EC" dirty="0" err="1">
                <a:solidFill>
                  <a:schemeClr val="tx1"/>
                </a:solidFill>
                <a:latin typeface="Arial" panose="020B0604020202020204" pitchFamily="34" charset="0"/>
              </a:rPr>
              <a:t>Computer</a:t>
            </a:r>
            <a:r>
              <a:rPr lang="es-EC" altLang="es-EC" dirty="0">
                <a:solidFill>
                  <a:schemeClr val="tx1"/>
                </a:solidFill>
                <a:latin typeface="Arial" panose="020B0604020202020204" pitchFamily="34" charset="0"/>
              </a:rPr>
              <a:t> (</a:t>
            </a:r>
            <a:r>
              <a:rPr lang="es-EC" altLang="es-EC" dirty="0" err="1">
                <a:solidFill>
                  <a:schemeClr val="tx1"/>
                </a:solidFill>
                <a:latin typeface="Arial" panose="020B0604020202020204" pitchFamily="34" charset="0"/>
              </a:rPr>
              <a:t>Famicom</a:t>
            </a:r>
            <a:r>
              <a:rPr lang="es-EC" altLang="es-EC"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SzTx/>
              <a:buFontTx/>
              <a:buChar char="•"/>
            </a:pPr>
            <a:r>
              <a:rPr lang="es-EC" altLang="es-EC" b="1" dirty="0">
                <a:solidFill>
                  <a:schemeClr val="tx1"/>
                </a:solidFill>
                <a:latin typeface="Arial" panose="020B0604020202020204" pitchFamily="34" charset="0"/>
              </a:rPr>
              <a:t>Compañía</a:t>
            </a:r>
            <a:r>
              <a:rPr lang="es-EC" altLang="es-EC" dirty="0">
                <a:solidFill>
                  <a:schemeClr val="tx1"/>
                </a:solidFill>
                <a:latin typeface="Arial" panose="020B0604020202020204" pitchFamily="34" charset="0"/>
              </a:rPr>
              <a:t>: Nintendo</a:t>
            </a:r>
          </a:p>
          <a:p>
            <a:pPr marL="0" lvl="0" indent="0" defTabSz="914400" eaLnBrk="0" fontAlgn="base" hangingPunct="0">
              <a:spcBef>
                <a:spcPct val="0"/>
              </a:spcBef>
              <a:spcAft>
                <a:spcPct val="0"/>
              </a:spcAft>
              <a:buClrTx/>
              <a:buSzTx/>
              <a:buFontTx/>
              <a:buChar char="•"/>
            </a:pPr>
            <a:r>
              <a:rPr lang="es-EC" altLang="es-EC" b="1" dirty="0">
                <a:solidFill>
                  <a:schemeClr val="tx1"/>
                </a:solidFill>
                <a:latin typeface="Arial" panose="020B0604020202020204" pitchFamily="34" charset="0"/>
              </a:rPr>
              <a:t>Fecha de salida</a:t>
            </a:r>
            <a:r>
              <a:rPr lang="es-EC" altLang="es-EC" dirty="0">
                <a:solidFill>
                  <a:schemeClr val="tx1"/>
                </a:solidFill>
                <a:latin typeface="Arial" panose="020B0604020202020204" pitchFamily="34" charset="0"/>
              </a:rPr>
              <a:t> (</a:t>
            </a:r>
            <a:r>
              <a:rPr lang="es-EC" altLang="es-EC" dirty="0" err="1">
                <a:solidFill>
                  <a:schemeClr val="tx1"/>
                </a:solidFill>
                <a:latin typeface="Arial" panose="020B0604020202020204" pitchFamily="34" charset="0"/>
              </a:rPr>
              <a:t>Japon</a:t>
            </a:r>
            <a:r>
              <a:rPr lang="es-EC" altLang="es-EC" dirty="0">
                <a:solidFill>
                  <a:schemeClr val="tx1"/>
                </a:solidFill>
                <a:latin typeface="Arial" panose="020B0604020202020204" pitchFamily="34" charset="0"/>
              </a:rPr>
              <a:t>): 15 de julio de </a:t>
            </a:r>
            <a:r>
              <a:rPr lang="es-EC" altLang="es-EC" dirty="0" smtClean="0">
                <a:solidFill>
                  <a:schemeClr val="tx1"/>
                </a:solidFill>
                <a:latin typeface="Arial" panose="020B0604020202020204" pitchFamily="34" charset="0"/>
              </a:rPr>
              <a:t>1983</a:t>
            </a:r>
          </a:p>
          <a:p>
            <a:pPr marL="0" lvl="0" indent="0" defTabSz="914400" eaLnBrk="0" fontAlgn="base" hangingPunct="0">
              <a:spcBef>
                <a:spcPct val="0"/>
              </a:spcBef>
              <a:spcAft>
                <a:spcPct val="0"/>
              </a:spcAft>
              <a:buClrTx/>
              <a:buSzTx/>
              <a:buFontTx/>
              <a:buChar char="•"/>
            </a:pPr>
            <a:r>
              <a:rPr lang="es-EC" altLang="es-EC" dirty="0" smtClean="0">
                <a:solidFill>
                  <a:schemeClr val="tx1"/>
                </a:solidFill>
                <a:latin typeface="Arial" panose="020B0604020202020204" pitchFamily="34" charset="0"/>
              </a:rPr>
              <a:t> </a:t>
            </a:r>
            <a:r>
              <a:rPr lang="es-EC" altLang="es-EC" b="1" dirty="0">
                <a:solidFill>
                  <a:schemeClr val="tx1"/>
                </a:solidFill>
                <a:latin typeface="Arial" panose="020B0604020202020204" pitchFamily="34" charset="0"/>
              </a:rPr>
              <a:t>Unidades vendidas:</a:t>
            </a:r>
            <a:r>
              <a:rPr lang="es-EC" altLang="es-EC" dirty="0">
                <a:solidFill>
                  <a:schemeClr val="tx1"/>
                </a:solidFill>
                <a:latin typeface="Arial" panose="020B0604020202020204" pitchFamily="34" charset="0"/>
              </a:rPr>
              <a:t> 61 millones</a:t>
            </a:r>
          </a:p>
          <a:p>
            <a:pPr marL="0" lvl="0" indent="0" defTabSz="914400" eaLnBrk="0" fontAlgn="base" hangingPunct="0">
              <a:spcBef>
                <a:spcPct val="0"/>
              </a:spcBef>
              <a:spcAft>
                <a:spcPct val="0"/>
              </a:spcAft>
              <a:buClrTx/>
              <a:buSzTx/>
              <a:buFontTx/>
              <a:buChar char="•"/>
            </a:pPr>
            <a:r>
              <a:rPr lang="es-EC" altLang="es-EC" b="1" dirty="0">
                <a:solidFill>
                  <a:schemeClr val="tx1"/>
                </a:solidFill>
                <a:latin typeface="Arial" panose="020B0604020202020204" pitchFamily="34" charset="0"/>
              </a:rPr>
              <a:t>Descripción</a:t>
            </a:r>
            <a:r>
              <a:rPr lang="es-EC" altLang="es-EC" dirty="0">
                <a:solidFill>
                  <a:schemeClr val="tx1"/>
                </a:solidFill>
                <a:latin typeface="Arial" panose="020B0604020202020204" pitchFamily="34" charset="0"/>
              </a:rPr>
              <a:t>: es una videoconsola de ocho bits perteneciente a la tercera generación en la industria de los videojuegos. Fue lanzada por </a:t>
            </a:r>
            <a:r>
              <a:rPr lang="es-EC" altLang="es-EC" dirty="0">
                <a:solidFill>
                  <a:schemeClr val="tx1"/>
                </a:solidFill>
                <a:latin typeface="Arial" panose="020B0604020202020204" pitchFamily="34" charset="0"/>
                <a:hlinkClick r:id="rId2"/>
              </a:rPr>
              <a:t>Nintendo</a:t>
            </a:r>
            <a:r>
              <a:rPr lang="es-EC" altLang="es-EC" dirty="0">
                <a:solidFill>
                  <a:schemeClr val="tx1"/>
                </a:solidFill>
                <a:latin typeface="Arial" panose="020B0604020202020204" pitchFamily="34" charset="0"/>
              </a:rPr>
              <a:t> en Norteamérica, Europa y Australia entre 1985 y 1987. En la mayor parte del continente asiático, incluyendo a Japón. </a:t>
            </a:r>
            <a:endParaRPr lang="es-EC" altLang="es-EC"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s-EC" altLang="es-EC"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endParaRPr lang="es-EC" altLang="es-EC"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s-ES" altLang="es-EC"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lang="es-EC" altLang="es-EC" dirty="0">
              <a:solidFill>
                <a:schemeClr val="tx1"/>
              </a:solidFill>
              <a:latin typeface="Arial" panose="020B0604020202020204" pitchFamily="34" charset="0"/>
            </a:endParaRPr>
          </a:p>
          <a:p>
            <a:endParaRPr lang="es-EC" dirty="0"/>
          </a:p>
        </p:txBody>
      </p:sp>
      <p:pic>
        <p:nvPicPr>
          <p:cNvPr id="1026" name="Picture 2" descr="https://i1.wp.com/rincondelbit.com/wp-content/uploads/2016/11/nesyfamicom.jpg?resize=269%2C86">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 y="-4349750"/>
            <a:ext cx="2562225"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1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4a generación - Los 16 bits</a:t>
            </a:r>
          </a:p>
        </p:txBody>
      </p:sp>
      <p:sp>
        <p:nvSpPr>
          <p:cNvPr id="3" name="Marcador de contenido 2"/>
          <p:cNvSpPr>
            <a:spLocks noGrp="1"/>
          </p:cNvSpPr>
          <p:nvPr>
            <p:ph idx="1"/>
          </p:nvPr>
        </p:nvSpPr>
        <p:spPr/>
        <p:txBody>
          <a:bodyPr/>
          <a:lstStyle/>
          <a:p>
            <a:r>
              <a:rPr lang="es-EC" b="1" dirty="0" smtClean="0"/>
              <a:t>La </a:t>
            </a:r>
            <a:r>
              <a:rPr lang="es-EC" b="1" dirty="0"/>
              <a:t>cuarta generación de consolas, conocida como la generación de 16 Bits</a:t>
            </a:r>
            <a:r>
              <a:rPr lang="es-EC" dirty="0"/>
              <a:t>, se inicio el 30 de octubre de 1987 con el lanzamiento de la consola de la compañía Nipona </a:t>
            </a:r>
            <a:r>
              <a:rPr lang="es-EC" dirty="0" err="1"/>
              <a:t>Electronic</a:t>
            </a:r>
            <a:r>
              <a:rPr lang="es-EC" dirty="0"/>
              <a:t> Company (NEC) llamada </a:t>
            </a:r>
            <a:r>
              <a:rPr lang="es-EC" b="1" dirty="0"/>
              <a:t>PC </a:t>
            </a:r>
            <a:r>
              <a:rPr lang="es-EC" b="1" dirty="0" err="1"/>
              <a:t>Engine</a:t>
            </a:r>
            <a:r>
              <a:rPr lang="es-EC" dirty="0"/>
              <a:t> (</a:t>
            </a:r>
            <a:r>
              <a:rPr lang="es-EC" b="1" dirty="0"/>
              <a:t>Turbo-</a:t>
            </a:r>
            <a:r>
              <a:rPr lang="es-EC" b="1" dirty="0" err="1"/>
              <a:t>Grafx</a:t>
            </a:r>
            <a:r>
              <a:rPr lang="es-EC" b="1" dirty="0"/>
              <a:t> 16</a:t>
            </a:r>
            <a:r>
              <a:rPr lang="es-EC" dirty="0"/>
              <a:t> en Norte América</a:t>
            </a:r>
            <a:r>
              <a:rPr lang="es-EC" dirty="0" smtClean="0"/>
              <a:t>).</a:t>
            </a:r>
          </a:p>
          <a:p>
            <a:r>
              <a:rPr lang="es-EC" dirty="0"/>
              <a:t>Las empresas lideres eran </a:t>
            </a:r>
            <a:r>
              <a:rPr lang="es-EC" dirty="0">
                <a:hlinkClick r:id="rId2"/>
              </a:rPr>
              <a:t>Nintendo</a:t>
            </a:r>
            <a:r>
              <a:rPr lang="es-EC" dirty="0"/>
              <a:t> con la </a:t>
            </a:r>
            <a:r>
              <a:rPr lang="es-EC" dirty="0" err="1">
                <a:hlinkClick r:id="rId3"/>
              </a:rPr>
              <a:t>Super</a:t>
            </a:r>
            <a:r>
              <a:rPr lang="es-EC" dirty="0">
                <a:hlinkClick r:id="rId3"/>
              </a:rPr>
              <a:t> Nintendo </a:t>
            </a:r>
            <a:r>
              <a:rPr lang="es-EC" dirty="0" err="1">
                <a:hlinkClick r:id="rId3"/>
              </a:rPr>
              <a:t>Entertainment</a:t>
            </a:r>
            <a:r>
              <a:rPr lang="es-EC" dirty="0">
                <a:hlinkClick r:id="rId3"/>
              </a:rPr>
              <a:t> </a:t>
            </a:r>
            <a:r>
              <a:rPr lang="es-EC" dirty="0" err="1">
                <a:hlinkClick r:id="rId3"/>
              </a:rPr>
              <a:t>System</a:t>
            </a:r>
            <a:r>
              <a:rPr lang="es-EC" dirty="0"/>
              <a:t> y la </a:t>
            </a:r>
            <a:r>
              <a:rPr lang="es-EC" b="1" dirty="0" err="1"/>
              <a:t>Game</a:t>
            </a:r>
            <a:r>
              <a:rPr lang="es-EC" b="1" dirty="0"/>
              <a:t> </a:t>
            </a:r>
            <a:r>
              <a:rPr lang="es-EC" b="1" dirty="0" err="1"/>
              <a:t>Boy</a:t>
            </a:r>
            <a:r>
              <a:rPr lang="es-EC" b="1" dirty="0"/>
              <a:t>,</a:t>
            </a:r>
            <a:r>
              <a:rPr lang="es-EC" dirty="0"/>
              <a:t> y su rival de igual fama </a:t>
            </a:r>
            <a:r>
              <a:rPr lang="es-EC" b="1" dirty="0"/>
              <a:t>SEGA</a:t>
            </a:r>
            <a:r>
              <a:rPr lang="es-EC" dirty="0"/>
              <a:t> con la </a:t>
            </a:r>
            <a:r>
              <a:rPr lang="es-EC" b="1" dirty="0"/>
              <a:t>SEGA Mega Drive/</a:t>
            </a:r>
            <a:r>
              <a:rPr lang="es-EC" b="1" dirty="0" err="1"/>
              <a:t>Genesis</a:t>
            </a:r>
            <a:r>
              <a:rPr lang="es-EC" dirty="0"/>
              <a:t> (este último en EE.UU. por temas de </a:t>
            </a:r>
            <a:r>
              <a:rPr lang="es-EC" dirty="0" err="1"/>
              <a:t>TradeMark</a:t>
            </a:r>
            <a:r>
              <a:rPr lang="es-EC" dirty="0"/>
              <a:t>) y la </a:t>
            </a:r>
            <a:r>
              <a:rPr lang="es-EC" dirty="0">
                <a:hlinkClick r:id="rId4"/>
              </a:rPr>
              <a:t>SEGA </a:t>
            </a:r>
            <a:r>
              <a:rPr lang="es-EC" dirty="0" err="1">
                <a:hlinkClick r:id="rId4"/>
              </a:rPr>
              <a:t>Game</a:t>
            </a:r>
            <a:r>
              <a:rPr lang="es-EC" dirty="0">
                <a:hlinkClick r:id="rId4"/>
              </a:rPr>
              <a:t> </a:t>
            </a:r>
            <a:r>
              <a:rPr lang="es-EC" dirty="0" err="1">
                <a:hlinkClick r:id="rId4"/>
              </a:rPr>
              <a:t>Gear</a:t>
            </a:r>
            <a:r>
              <a:rPr lang="es-EC" dirty="0">
                <a:hlinkClick r:id="rId4"/>
              </a:rPr>
              <a:t>. </a:t>
            </a:r>
            <a:endParaRPr lang="es-EC" dirty="0" smtClean="0"/>
          </a:p>
          <a:p>
            <a:endParaRPr lang="es-EC" dirty="0"/>
          </a:p>
        </p:txBody>
      </p:sp>
    </p:spTree>
    <p:extLst>
      <p:ext uri="{BB962C8B-B14F-4D97-AF65-F5344CB8AC3E}">
        <p14:creationId xmlns:p14="http://schemas.microsoft.com/office/powerpoint/2010/main" val="3589538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5ª y 6ª </a:t>
            </a:r>
            <a:r>
              <a:rPr lang="es-ES" b="1" dirty="0" err="1" smtClean="0"/>
              <a:t>generacion</a:t>
            </a:r>
            <a:endParaRPr lang="es-EC" b="1" dirty="0"/>
          </a:p>
        </p:txBody>
      </p:sp>
      <p:sp>
        <p:nvSpPr>
          <p:cNvPr id="3" name="Marcador de contenido 2"/>
          <p:cNvSpPr>
            <a:spLocks noGrp="1"/>
          </p:cNvSpPr>
          <p:nvPr>
            <p:ph idx="1"/>
          </p:nvPr>
        </p:nvSpPr>
        <p:spPr/>
        <p:txBody>
          <a:bodyPr/>
          <a:lstStyle/>
          <a:p>
            <a:r>
              <a:rPr lang="es-EC" b="1" dirty="0"/>
              <a:t>La sexta generación de consolas comienza a finales del </a:t>
            </a:r>
            <a:r>
              <a:rPr lang="es-EC" b="1" dirty="0">
                <a:hlinkClick r:id="rId2" tooltip="Siglo XX"/>
              </a:rPr>
              <a:t>siglo XX</a:t>
            </a:r>
            <a:r>
              <a:rPr lang="es-EC" b="1" dirty="0"/>
              <a:t>. La primera consola de esta generación fue la </a:t>
            </a:r>
            <a:r>
              <a:rPr lang="es-EC" b="1" dirty="0">
                <a:hlinkClick r:id="rId3" tooltip="Sega Dreamcast"/>
              </a:rPr>
              <a:t>Sega </a:t>
            </a:r>
            <a:r>
              <a:rPr lang="es-EC" b="1" dirty="0" err="1">
                <a:hlinkClick r:id="rId3" tooltip="Sega Dreamcast"/>
              </a:rPr>
              <a:t>Dreamcast</a:t>
            </a:r>
            <a:r>
              <a:rPr lang="es-EC" b="1" dirty="0"/>
              <a:t>, lanzada en Japón el </a:t>
            </a:r>
            <a:r>
              <a:rPr lang="es-EC" b="1" dirty="0">
                <a:hlinkClick r:id="rId4" tooltip="27 de noviembre"/>
              </a:rPr>
              <a:t>27 de noviembre</a:t>
            </a:r>
            <a:r>
              <a:rPr lang="es-EC" b="1" dirty="0"/>
              <a:t> de </a:t>
            </a:r>
            <a:r>
              <a:rPr lang="es-EC" b="1" dirty="0">
                <a:hlinkClick r:id="rId5" tooltip="1998"/>
              </a:rPr>
              <a:t>1998</a:t>
            </a:r>
            <a:r>
              <a:rPr lang="es-EC" b="1" dirty="0"/>
              <a:t>, siendo la de mayor éxito comercial la </a:t>
            </a:r>
            <a:r>
              <a:rPr lang="es-EC" b="1" dirty="0">
                <a:hlinkClick r:id="rId6" tooltip="PlayStation 2"/>
              </a:rPr>
              <a:t>PlayStation 2</a:t>
            </a:r>
            <a:r>
              <a:rPr lang="es-EC" b="1" dirty="0"/>
              <a:t> de Sony, aparecida en el año </a:t>
            </a:r>
            <a:r>
              <a:rPr lang="es-EC" b="1" dirty="0">
                <a:hlinkClick r:id="rId7" tooltip="2000"/>
              </a:rPr>
              <a:t>2000</a:t>
            </a:r>
            <a:r>
              <a:rPr lang="es-EC" b="1" dirty="0"/>
              <a:t>. En el terreno de las portátiles, la </a:t>
            </a:r>
            <a:r>
              <a:rPr lang="es-EC" b="1" dirty="0" err="1"/>
              <a:t>Game</a:t>
            </a:r>
            <a:r>
              <a:rPr lang="es-EC" b="1" dirty="0"/>
              <a:t> </a:t>
            </a:r>
            <a:r>
              <a:rPr lang="es-EC" b="1" dirty="0" err="1"/>
              <a:t>Boy</a:t>
            </a:r>
            <a:r>
              <a:rPr lang="es-EC" b="1" dirty="0"/>
              <a:t> </a:t>
            </a:r>
            <a:r>
              <a:rPr lang="es-EC" b="1" dirty="0" err="1"/>
              <a:t>Advance</a:t>
            </a:r>
            <a:r>
              <a:rPr lang="es-EC" b="1" dirty="0"/>
              <a:t> de Nintendo tuvo mayor éxito. </a:t>
            </a:r>
          </a:p>
          <a:p>
            <a:r>
              <a:rPr lang="es-EC" b="1" dirty="0"/>
              <a:t>Todas las consolas de sobremesa de sexta generación poseen mandos ergonómicos, memorias externas, y, la diferencia más importante, conexiones de internet y red para jugar en línea o en una conexión cerrada. Es en esta generación que Sony </a:t>
            </a:r>
            <a:r>
              <a:rPr lang="es-EC" b="1" dirty="0" err="1"/>
              <a:t>Computer</a:t>
            </a:r>
            <a:r>
              <a:rPr lang="es-EC" b="1" dirty="0"/>
              <a:t> </a:t>
            </a:r>
            <a:r>
              <a:rPr lang="es-EC" b="1" dirty="0" err="1"/>
              <a:t>Entertainment</a:t>
            </a:r>
            <a:r>
              <a:rPr lang="es-EC" b="1" dirty="0"/>
              <a:t> lanza su segunda consola de videojuegos, Microsoft ocupa lugar en el mundo de las videoconsolas, Nintendo prescinde de cartuchos y usa un formato propio, </a:t>
            </a:r>
            <a:r>
              <a:rPr lang="es-EC" b="1" dirty="0">
                <a:hlinkClick r:id="rId8" tooltip="Nintendo Optical Disc"/>
              </a:rPr>
              <a:t>Nintendo </a:t>
            </a:r>
            <a:r>
              <a:rPr lang="es-EC" b="1" dirty="0" err="1">
                <a:hlinkClick r:id="rId8" tooltip="Nintendo Optical Disc"/>
              </a:rPr>
              <a:t>Optical</a:t>
            </a:r>
            <a:r>
              <a:rPr lang="es-EC" b="1" dirty="0">
                <a:hlinkClick r:id="rId8" tooltip="Nintendo Optical Disc"/>
              </a:rPr>
              <a:t> Disc</a:t>
            </a:r>
            <a:r>
              <a:rPr lang="es-EC" b="1" dirty="0"/>
              <a:t>, mientras que SEGA sale del sector con su última consola. </a:t>
            </a:r>
          </a:p>
          <a:p>
            <a:endParaRPr lang="es-EC" dirty="0"/>
          </a:p>
        </p:txBody>
      </p:sp>
    </p:spTree>
    <p:extLst>
      <p:ext uri="{BB962C8B-B14F-4D97-AF65-F5344CB8AC3E}">
        <p14:creationId xmlns:p14="http://schemas.microsoft.com/office/powerpoint/2010/main" val="406023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a:t>Industria </a:t>
            </a:r>
            <a:r>
              <a:rPr lang="es-EC" dirty="0" err="1"/>
              <a:t>indie</a:t>
            </a:r>
            <a:r>
              <a:rPr lang="es-EC" dirty="0"/>
              <a:t> y realidad virtual</a:t>
            </a:r>
            <a:endParaRPr lang="es-EC" b="1" dirty="0"/>
          </a:p>
        </p:txBody>
      </p:sp>
      <p:sp>
        <p:nvSpPr>
          <p:cNvPr id="3" name="Marcador de contenido 2"/>
          <p:cNvSpPr>
            <a:spLocks noGrp="1"/>
          </p:cNvSpPr>
          <p:nvPr>
            <p:ph idx="1"/>
          </p:nvPr>
        </p:nvSpPr>
        <p:spPr/>
        <p:txBody>
          <a:bodyPr/>
          <a:lstStyle/>
          <a:p>
            <a:r>
              <a:rPr lang="es-ES" dirty="0" smtClean="0"/>
              <a:t>La realidad virtual (RV) es un entorno de escenas u objetos de apariencia.</a:t>
            </a:r>
          </a:p>
          <a:p>
            <a:r>
              <a:rPr lang="es-ES" dirty="0" smtClean="0"/>
              <a:t>La acepción más común refiere a un entorno generado mediante tecnología informática , que crea en el usuario la sensación de estar sumergido dentro de un escenario real.</a:t>
            </a:r>
          </a:p>
          <a:p>
            <a:r>
              <a:rPr lang="es-ES" dirty="0" smtClean="0"/>
              <a:t>Los videojuegos independientes (se le conoce como </a:t>
            </a:r>
            <a:r>
              <a:rPr lang="es-ES" dirty="0" err="1" smtClean="0"/>
              <a:t>indie</a:t>
            </a:r>
            <a:r>
              <a:rPr lang="es-ES" dirty="0" smtClean="0"/>
              <a:t> </a:t>
            </a:r>
            <a:r>
              <a:rPr lang="es-ES" dirty="0" err="1" smtClean="0"/>
              <a:t>games</a:t>
            </a:r>
            <a:r>
              <a:rPr lang="es-ES" dirty="0" smtClean="0"/>
              <a:t>) son videojuegos creados por individuos o pequeños grupos sin apoyo financiero de distribuidores.</a:t>
            </a:r>
          </a:p>
          <a:p>
            <a:r>
              <a:rPr lang="es-ES" dirty="0" smtClean="0"/>
              <a:t>Los videojuegos independiente a menudo se centran en la innovación y se basan en la distribución digital.</a:t>
            </a:r>
            <a:endParaRPr lang="es-EC" dirty="0"/>
          </a:p>
        </p:txBody>
      </p:sp>
    </p:spTree>
    <p:extLst>
      <p:ext uri="{BB962C8B-B14F-4D97-AF65-F5344CB8AC3E}">
        <p14:creationId xmlns:p14="http://schemas.microsoft.com/office/powerpoint/2010/main" val="1150983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PRESENTACION</a:t>
            </a:r>
            <a:endParaRPr lang="es-EC" b="1" dirty="0"/>
          </a:p>
        </p:txBody>
      </p:sp>
      <p:sp>
        <p:nvSpPr>
          <p:cNvPr id="3" name="Marcador de contenido 2"/>
          <p:cNvSpPr>
            <a:spLocks noGrp="1"/>
          </p:cNvSpPr>
          <p:nvPr>
            <p:ph idx="1"/>
          </p:nvPr>
        </p:nvSpPr>
        <p:spPr/>
        <p:txBody>
          <a:bodyPr>
            <a:normAutofit fontScale="70000" lnSpcReduction="20000"/>
          </a:bodyPr>
          <a:lstStyle/>
          <a:p>
            <a:r>
              <a:rPr lang="es-EC" dirty="0"/>
              <a:t>¿Qué NO es un </a:t>
            </a:r>
            <a:r>
              <a:rPr lang="es-EC" dirty="0" err="1"/>
              <a:t>game</a:t>
            </a:r>
            <a:r>
              <a:rPr lang="es-EC" dirty="0"/>
              <a:t> </a:t>
            </a:r>
            <a:r>
              <a:rPr lang="es-EC" dirty="0" err="1"/>
              <a:t>designer</a:t>
            </a:r>
            <a:r>
              <a:rPr lang="es-EC" dirty="0"/>
              <a:t>?</a:t>
            </a:r>
          </a:p>
          <a:p>
            <a:r>
              <a:rPr lang="es-EC" dirty="0"/>
              <a:t> </a:t>
            </a:r>
          </a:p>
          <a:p>
            <a:r>
              <a:rPr lang="es-EC" dirty="0"/>
              <a:t>Quién piensa en la idea de un videojuego</a:t>
            </a:r>
          </a:p>
          <a:p>
            <a:r>
              <a:rPr lang="es-EC" dirty="0"/>
              <a:t>La dirección creativa del juego</a:t>
            </a:r>
          </a:p>
          <a:p>
            <a:r>
              <a:rPr lang="es-EC" dirty="0"/>
              <a:t> </a:t>
            </a:r>
          </a:p>
          <a:p>
            <a:r>
              <a:rPr lang="es-EC" dirty="0"/>
              <a:t>¿Qué es un </a:t>
            </a:r>
            <a:r>
              <a:rPr lang="es-EC" dirty="0" err="1"/>
              <a:t>game</a:t>
            </a:r>
            <a:r>
              <a:rPr lang="es-EC" dirty="0"/>
              <a:t> </a:t>
            </a:r>
            <a:r>
              <a:rPr lang="es-EC" dirty="0" err="1"/>
              <a:t>designer</a:t>
            </a:r>
            <a:r>
              <a:rPr lang="es-EC" dirty="0"/>
              <a:t>?</a:t>
            </a:r>
          </a:p>
          <a:p>
            <a:r>
              <a:rPr lang="es-EC" dirty="0"/>
              <a:t> </a:t>
            </a:r>
          </a:p>
          <a:p>
            <a:r>
              <a:rPr lang="es-EC" dirty="0"/>
              <a:t>Aquel que domina el lenguaje de los videojuegos, cuando tiene claro aquello que se quiere recrear, da directrices sobre como se llevara el proyecto.</a:t>
            </a:r>
          </a:p>
          <a:p>
            <a:r>
              <a:rPr lang="es-EC" dirty="0"/>
              <a:t> </a:t>
            </a:r>
          </a:p>
          <a:p>
            <a:r>
              <a:rPr lang="es-EC" dirty="0"/>
              <a:t>¿Dónde y cómo se colocan? - Diseño de nivel</a:t>
            </a:r>
          </a:p>
          <a:p>
            <a:r>
              <a:rPr lang="es-EC" dirty="0"/>
              <a:t>¿Cómo funcionan? - Diseño de mecánicas</a:t>
            </a:r>
          </a:p>
          <a:p>
            <a:r>
              <a:rPr lang="es-EC" dirty="0"/>
              <a:t>¿Cómo se relacionan con el trasfondo? - Diseño Narrativo</a:t>
            </a:r>
          </a:p>
          <a:p>
            <a:r>
              <a:rPr lang="es-EC" dirty="0"/>
              <a:t> </a:t>
            </a:r>
          </a:p>
          <a:p>
            <a:endParaRPr lang="es-EC" dirty="0"/>
          </a:p>
        </p:txBody>
      </p:sp>
    </p:spTree>
    <p:extLst>
      <p:ext uri="{BB962C8B-B14F-4D97-AF65-F5344CB8AC3E}">
        <p14:creationId xmlns:p14="http://schemas.microsoft.com/office/powerpoint/2010/main" val="1948688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sz="1800" b="1" dirty="0"/>
              <a:t>Herramientas y habilidades de un </a:t>
            </a:r>
            <a:r>
              <a:rPr lang="es-EC" sz="1800" b="1" dirty="0" err="1"/>
              <a:t>game</a:t>
            </a:r>
            <a:r>
              <a:rPr lang="es-EC" sz="1800" b="1" dirty="0"/>
              <a:t> </a:t>
            </a:r>
            <a:r>
              <a:rPr lang="es-EC" sz="1800" b="1" dirty="0" err="1"/>
              <a:t>designer</a:t>
            </a:r>
            <a:r>
              <a:rPr lang="es-EC" sz="1800" b="1" dirty="0"/>
              <a:t>.</a:t>
            </a:r>
          </a:p>
        </p:txBody>
      </p:sp>
      <p:sp>
        <p:nvSpPr>
          <p:cNvPr id="3" name="Marcador de contenido 2"/>
          <p:cNvSpPr>
            <a:spLocks noGrp="1"/>
          </p:cNvSpPr>
          <p:nvPr>
            <p:ph idx="1"/>
          </p:nvPr>
        </p:nvSpPr>
        <p:spPr/>
        <p:txBody>
          <a:bodyPr>
            <a:normAutofit fontScale="85000" lnSpcReduction="20000"/>
          </a:bodyPr>
          <a:lstStyle/>
          <a:p>
            <a:r>
              <a:rPr lang="es-EC" dirty="0"/>
              <a:t> Cualquier pedazo de información sobre cualquier tema es una buena herramienta para un diseñador.</a:t>
            </a:r>
          </a:p>
          <a:p>
            <a:r>
              <a:rPr lang="es-EC" dirty="0"/>
              <a:t> </a:t>
            </a:r>
          </a:p>
          <a:p>
            <a:r>
              <a:rPr lang="es-EC" dirty="0"/>
              <a:t>La comunicación, la habilidad de transmitir ideas es crucial.</a:t>
            </a:r>
          </a:p>
          <a:p>
            <a:r>
              <a:rPr lang="es-EC" dirty="0"/>
              <a:t> </a:t>
            </a:r>
          </a:p>
          <a:p>
            <a:r>
              <a:rPr lang="es-EC" dirty="0"/>
              <a:t>Pensamiento lógico, permite crear una comunicación más fluida con el programador</a:t>
            </a:r>
          </a:p>
          <a:p>
            <a:r>
              <a:rPr lang="es-EC" dirty="0"/>
              <a:t> </a:t>
            </a:r>
          </a:p>
          <a:p>
            <a:r>
              <a:rPr lang="es-EC" dirty="0"/>
              <a:t>Referencias, habrá otros que hayan resuelto problemas que podrías encontrar</a:t>
            </a:r>
          </a:p>
          <a:p>
            <a:r>
              <a:rPr lang="es-EC" dirty="0"/>
              <a:t> </a:t>
            </a:r>
          </a:p>
          <a:p>
            <a:r>
              <a:rPr lang="es-EC" dirty="0"/>
              <a:t>Empatía, los juegos van a ser disfrutados por personas externas, debemos poder colocarnos en su posición</a:t>
            </a:r>
          </a:p>
          <a:p>
            <a:r>
              <a:rPr lang="es-EC" dirty="0"/>
              <a:t> </a:t>
            </a:r>
          </a:p>
          <a:p>
            <a:r>
              <a:rPr lang="es-EC" dirty="0"/>
              <a:t>Pero siempre recuerda, no existen reglas de oro.</a:t>
            </a:r>
          </a:p>
          <a:p>
            <a:endParaRPr lang="es-EC" dirty="0"/>
          </a:p>
        </p:txBody>
      </p:sp>
    </p:spTree>
    <p:extLst>
      <p:ext uri="{BB962C8B-B14F-4D97-AF65-F5344CB8AC3E}">
        <p14:creationId xmlns:p14="http://schemas.microsoft.com/office/powerpoint/2010/main" val="288278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RESUMEN DE CURSO</a:t>
            </a:r>
            <a:endParaRPr lang="es-EC" b="1" dirty="0"/>
          </a:p>
        </p:txBody>
      </p:sp>
      <p:sp>
        <p:nvSpPr>
          <p:cNvPr id="3" name="Marcador de contenido 2"/>
          <p:cNvSpPr>
            <a:spLocks noGrp="1"/>
          </p:cNvSpPr>
          <p:nvPr>
            <p:ph idx="1"/>
          </p:nvPr>
        </p:nvSpPr>
        <p:spPr/>
        <p:txBody>
          <a:bodyPr/>
          <a:lstStyle/>
          <a:p>
            <a:pPr algn="ctr"/>
            <a:r>
              <a:rPr lang="es-ES" b="1" dirty="0" smtClean="0"/>
              <a:t>Presentación del curso</a:t>
            </a:r>
          </a:p>
          <a:p>
            <a:pPr algn="ctr"/>
            <a:r>
              <a:rPr lang="es-EC" b="1" dirty="0"/>
              <a:t>Alberto Pérez-Bermejo, cofundador de Video </a:t>
            </a:r>
            <a:r>
              <a:rPr lang="es-EC" b="1" dirty="0" err="1"/>
              <a:t>Game</a:t>
            </a:r>
            <a:r>
              <a:rPr lang="es-EC" b="1" dirty="0"/>
              <a:t> </a:t>
            </a:r>
            <a:r>
              <a:rPr lang="es-EC" b="1" dirty="0" err="1"/>
              <a:t>Army</a:t>
            </a:r>
            <a:r>
              <a:rPr lang="es-EC" b="1" dirty="0"/>
              <a:t> en conjunto con </a:t>
            </a:r>
            <a:r>
              <a:rPr lang="es-EC" b="1" dirty="0" err="1"/>
              <a:t>Platzi</a:t>
            </a:r>
            <a:r>
              <a:rPr lang="es-EC" b="1" dirty="0"/>
              <a:t>, creamos una carrera donde conoceremos todo el flujo de trabajo desde la creación hasta la distribución de un videojuego</a:t>
            </a:r>
            <a:r>
              <a:rPr lang="es-EC" dirty="0"/>
              <a:t>.</a:t>
            </a:r>
            <a:endParaRPr lang="es-ES" b="1" dirty="0" smtClean="0"/>
          </a:p>
        </p:txBody>
      </p:sp>
    </p:spTree>
    <p:extLst>
      <p:ext uri="{BB962C8B-B14F-4D97-AF65-F5344CB8AC3E}">
        <p14:creationId xmlns:p14="http://schemas.microsoft.com/office/powerpoint/2010/main" val="392839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El nacimiento del concepto</a:t>
            </a:r>
          </a:p>
        </p:txBody>
      </p:sp>
      <p:sp>
        <p:nvSpPr>
          <p:cNvPr id="3" name="Marcador de contenido 2"/>
          <p:cNvSpPr>
            <a:spLocks noGrp="1"/>
          </p:cNvSpPr>
          <p:nvPr>
            <p:ph idx="1"/>
          </p:nvPr>
        </p:nvSpPr>
        <p:spPr/>
        <p:txBody>
          <a:bodyPr>
            <a:normAutofit fontScale="85000" lnSpcReduction="20000"/>
          </a:bodyPr>
          <a:lstStyle/>
          <a:p>
            <a:r>
              <a:rPr lang="es-EC" dirty="0"/>
              <a:t>El origen de la idea, está ligada a los prototipos, estos muestran el espíritu de lo que queremos conseguir, es importante porque la inversión de un proyecto es alta, pero con un prototipo podemos probar nuestra idea, estos podemos crearlos con un tiempo corto.</a:t>
            </a:r>
          </a:p>
          <a:p>
            <a:r>
              <a:rPr lang="es-EC" dirty="0"/>
              <a:t> </a:t>
            </a:r>
          </a:p>
          <a:p>
            <a:r>
              <a:rPr lang="es-EC" dirty="0"/>
              <a:t>La clave de los prototipos, es que estos siempre tienen un objetivo y deben suceder durante todo el proceso de creación del videojuego deberíamos hacer prototipos.</a:t>
            </a:r>
          </a:p>
          <a:p>
            <a:r>
              <a:rPr lang="es-EC" dirty="0"/>
              <a:t> </a:t>
            </a:r>
          </a:p>
          <a:p>
            <a:r>
              <a:rPr lang="es-EC" dirty="0"/>
              <a:t>Es importante las técnicas que usamos para estos prototipos pero es importante el sentido común.</a:t>
            </a:r>
          </a:p>
          <a:p>
            <a:r>
              <a:rPr lang="es-EC" dirty="0"/>
              <a:t> </a:t>
            </a:r>
          </a:p>
          <a:p>
            <a:r>
              <a:rPr lang="es-EC" dirty="0"/>
              <a:t>Tanto el desarrollador y jugador crean la experiencia del juego, es como una conversación que se sostiene entre ambos.</a:t>
            </a:r>
          </a:p>
          <a:p>
            <a:r>
              <a:rPr lang="es-EC" dirty="0"/>
              <a:t> </a:t>
            </a:r>
          </a:p>
          <a:p>
            <a:r>
              <a:rPr lang="es-EC" dirty="0"/>
              <a:t>Espacio de elección, el conjunto de acciones que el jugador puede realizar dentro del juego.</a:t>
            </a:r>
          </a:p>
          <a:p>
            <a:endParaRPr lang="es-EC" dirty="0"/>
          </a:p>
        </p:txBody>
      </p:sp>
    </p:spTree>
    <p:extLst>
      <p:ext uri="{BB962C8B-B14F-4D97-AF65-F5344CB8AC3E}">
        <p14:creationId xmlns:p14="http://schemas.microsoft.com/office/powerpoint/2010/main" val="3582215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El </a:t>
            </a:r>
            <a:r>
              <a:rPr lang="es-EC" b="1" dirty="0" err="1"/>
              <a:t>core</a:t>
            </a:r>
            <a:r>
              <a:rPr lang="es-EC" b="1" dirty="0"/>
              <a:t> de un juego</a:t>
            </a:r>
          </a:p>
        </p:txBody>
      </p:sp>
      <p:sp>
        <p:nvSpPr>
          <p:cNvPr id="3" name="Marcador de contenido 2"/>
          <p:cNvSpPr>
            <a:spLocks noGrp="1"/>
          </p:cNvSpPr>
          <p:nvPr>
            <p:ph idx="1"/>
          </p:nvPr>
        </p:nvSpPr>
        <p:spPr/>
        <p:txBody>
          <a:bodyPr>
            <a:normAutofit lnSpcReduction="10000"/>
          </a:bodyPr>
          <a:lstStyle/>
          <a:p>
            <a:r>
              <a:rPr lang="es-EC" dirty="0"/>
              <a:t>Una vez que tenemos nuestro concepto a nivel básico, es hora de darle más detalle.</a:t>
            </a:r>
          </a:p>
          <a:p>
            <a:r>
              <a:rPr lang="es-EC" dirty="0"/>
              <a:t> </a:t>
            </a:r>
          </a:p>
          <a:p>
            <a:r>
              <a:rPr lang="es-EC" dirty="0"/>
              <a:t>Las mecánicas de juego, son las normas que dan sentido a lo que estamos haciendo. es importante sentar las bases, definiendo las mecánicas </a:t>
            </a:r>
            <a:r>
              <a:rPr lang="es-EC" dirty="0" err="1"/>
              <a:t>core</a:t>
            </a:r>
            <a:r>
              <a:rPr lang="es-EC" dirty="0"/>
              <a:t> o centrales.</a:t>
            </a:r>
          </a:p>
          <a:p>
            <a:r>
              <a:rPr lang="es-EC" dirty="0"/>
              <a:t> </a:t>
            </a:r>
          </a:p>
          <a:p>
            <a:r>
              <a:rPr lang="es-EC" dirty="0"/>
              <a:t>Todo debe apuntar a la misma dirección, es importante que todo el equipo tenga claro el sentimiento que se quiere plasmar, en el proceso van a surgir dudas, cuando definamos ciertas interacciones, están deben ser resueltas.</a:t>
            </a:r>
          </a:p>
          <a:p>
            <a:pPr marL="0" indent="0">
              <a:buNone/>
            </a:pPr>
            <a:r>
              <a:rPr lang="es-EC" dirty="0"/>
              <a:t/>
            </a:r>
            <a:br>
              <a:rPr lang="es-EC" dirty="0"/>
            </a:br>
            <a:endParaRPr lang="es-EC" dirty="0"/>
          </a:p>
          <a:p>
            <a:endParaRPr lang="es-EC" dirty="0"/>
          </a:p>
        </p:txBody>
      </p:sp>
    </p:spTree>
    <p:extLst>
      <p:ext uri="{BB962C8B-B14F-4D97-AF65-F5344CB8AC3E}">
        <p14:creationId xmlns:p14="http://schemas.microsoft.com/office/powerpoint/2010/main" val="35166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1800" b="1" dirty="0"/>
              <a:t>Modelo MDA, intenta definir el diseño en tres partes</a:t>
            </a:r>
          </a:p>
        </p:txBody>
      </p:sp>
      <p:sp>
        <p:nvSpPr>
          <p:cNvPr id="3" name="Marcador de contenido 2"/>
          <p:cNvSpPr>
            <a:spLocks noGrp="1"/>
          </p:cNvSpPr>
          <p:nvPr>
            <p:ph idx="1"/>
          </p:nvPr>
        </p:nvSpPr>
        <p:spPr/>
        <p:txBody>
          <a:bodyPr/>
          <a:lstStyle/>
          <a:p>
            <a:r>
              <a:rPr lang="es-EC" dirty="0"/>
              <a:t>Mecánicas, normas más simples</a:t>
            </a:r>
          </a:p>
          <a:p>
            <a:r>
              <a:rPr lang="es-EC" dirty="0"/>
              <a:t> </a:t>
            </a:r>
          </a:p>
          <a:p>
            <a:r>
              <a:rPr lang="es-EC" dirty="0"/>
              <a:t>Dinámicas, las mecánicas relacionándose unas con otras.</a:t>
            </a:r>
          </a:p>
          <a:p>
            <a:r>
              <a:rPr lang="es-EC" dirty="0"/>
              <a:t> </a:t>
            </a:r>
          </a:p>
          <a:p>
            <a:r>
              <a:rPr lang="es-EC" dirty="0"/>
              <a:t>Estética, los sentimientos que se provocan en el jugador</a:t>
            </a:r>
          </a:p>
          <a:p>
            <a:r>
              <a:rPr lang="es-EC" dirty="0"/>
              <a:t> </a:t>
            </a:r>
          </a:p>
          <a:p>
            <a:r>
              <a:rPr lang="es-EC" dirty="0"/>
              <a:t>Recuerda:</a:t>
            </a:r>
          </a:p>
          <a:p>
            <a:r>
              <a:rPr lang="es-EC" dirty="0"/>
              <a:t> </a:t>
            </a:r>
          </a:p>
          <a:p>
            <a:r>
              <a:rPr lang="es-EC" dirty="0"/>
              <a:t>Es importante mantener la coherencia entre los diferentes elementos del juego.</a:t>
            </a:r>
          </a:p>
          <a:p>
            <a:endParaRPr lang="es-EC" dirty="0"/>
          </a:p>
        </p:txBody>
      </p:sp>
    </p:spTree>
    <p:extLst>
      <p:ext uri="{BB962C8B-B14F-4D97-AF65-F5344CB8AC3E}">
        <p14:creationId xmlns:p14="http://schemas.microsoft.com/office/powerpoint/2010/main" val="367207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Comunicación</a:t>
            </a:r>
          </a:p>
        </p:txBody>
      </p:sp>
      <p:sp>
        <p:nvSpPr>
          <p:cNvPr id="3" name="Marcador de contenido 2"/>
          <p:cNvSpPr>
            <a:spLocks noGrp="1"/>
          </p:cNvSpPr>
          <p:nvPr>
            <p:ph idx="1"/>
          </p:nvPr>
        </p:nvSpPr>
        <p:spPr/>
        <p:txBody>
          <a:bodyPr/>
          <a:lstStyle/>
          <a:p>
            <a:r>
              <a:rPr lang="es-EC" dirty="0"/>
              <a:t>En muchos equipos pequeños los diseñadores se encargan de estas funciones,</a:t>
            </a:r>
          </a:p>
          <a:p>
            <a:r>
              <a:rPr lang="es-EC" dirty="0"/>
              <a:t> </a:t>
            </a:r>
          </a:p>
          <a:p>
            <a:r>
              <a:rPr lang="es-EC" dirty="0"/>
              <a:t>Pitch, una descripción breve y va al grano, nos orienta sobre el objetivo del juego</a:t>
            </a:r>
          </a:p>
          <a:p>
            <a:r>
              <a:rPr lang="es-EC" dirty="0"/>
              <a:t> </a:t>
            </a:r>
          </a:p>
          <a:p>
            <a:r>
              <a:rPr lang="es-EC" dirty="0" err="1"/>
              <a:t>Elevator</a:t>
            </a:r>
            <a:r>
              <a:rPr lang="es-EC" dirty="0"/>
              <a:t> pitch, tienes lo que dura un viaje de ascensor para enganchar a alguien hablándole del juego. se caracteriza por ser breve, diferente, invita a preguntar, cambia según la persona, transmite.</a:t>
            </a:r>
          </a:p>
          <a:p>
            <a:r>
              <a:rPr lang="es-EC" dirty="0"/>
              <a:t> </a:t>
            </a:r>
          </a:p>
          <a:p>
            <a:r>
              <a:rPr lang="es-EC" dirty="0"/>
              <a:t>GDD, es el documento que define el proyecto, guía de lo que vamos a hacer, en función de las necesidades del juego y el equipo.</a:t>
            </a:r>
          </a:p>
          <a:p>
            <a:endParaRPr lang="es-EC" dirty="0"/>
          </a:p>
        </p:txBody>
      </p:sp>
    </p:spTree>
    <p:extLst>
      <p:ext uri="{BB962C8B-B14F-4D97-AF65-F5344CB8AC3E}">
        <p14:creationId xmlns:p14="http://schemas.microsoft.com/office/powerpoint/2010/main" val="172037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r>
              <a:rPr lang="es-EC" dirty="0"/>
              <a:t>Recuerda:</a:t>
            </a:r>
          </a:p>
          <a:p>
            <a:r>
              <a:rPr lang="es-EC" dirty="0"/>
              <a:t> </a:t>
            </a:r>
          </a:p>
          <a:p>
            <a:r>
              <a:rPr lang="es-EC" dirty="0"/>
              <a:t>Si un documento de diseño tiene una página y al momento sabe que tiene que hacer y en que está trabajando el equipo, el documento es un éxito.</a:t>
            </a:r>
          </a:p>
          <a:p>
            <a:r>
              <a:rPr lang="es-EC" dirty="0"/>
              <a:t> </a:t>
            </a:r>
          </a:p>
          <a:p>
            <a:r>
              <a:rPr lang="es-EC" dirty="0"/>
              <a:t>El GDD va a estar en constante cambio</a:t>
            </a:r>
          </a:p>
          <a:p>
            <a:r>
              <a:rPr lang="es-EC" dirty="0"/>
              <a:t> </a:t>
            </a:r>
          </a:p>
          <a:p>
            <a:r>
              <a:rPr lang="es-EC" dirty="0"/>
              <a:t>Deberíamos ser capaces de explicar con facilidad de que estamos haciendo.</a:t>
            </a:r>
          </a:p>
          <a:p>
            <a:endParaRPr lang="es-EC" dirty="0"/>
          </a:p>
        </p:txBody>
      </p:sp>
    </p:spTree>
    <p:extLst>
      <p:ext uri="{BB962C8B-B14F-4D97-AF65-F5344CB8AC3E}">
        <p14:creationId xmlns:p14="http://schemas.microsoft.com/office/powerpoint/2010/main" val="2575695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sz="1800" b="1" dirty="0"/>
              <a:t>Los 3 actos: El método más tradicional de contar una historia</a:t>
            </a:r>
          </a:p>
        </p:txBody>
      </p:sp>
      <p:sp>
        <p:nvSpPr>
          <p:cNvPr id="3" name="Marcador de contenido 2"/>
          <p:cNvSpPr>
            <a:spLocks noGrp="1"/>
          </p:cNvSpPr>
          <p:nvPr>
            <p:ph idx="1"/>
          </p:nvPr>
        </p:nvSpPr>
        <p:spPr/>
        <p:txBody>
          <a:bodyPr/>
          <a:lstStyle/>
          <a:p>
            <a:r>
              <a:rPr lang="es-EC" dirty="0"/>
              <a:t>¿Qué es el método de los 3 actos?</a:t>
            </a:r>
          </a:p>
          <a:p>
            <a:r>
              <a:rPr lang="es-EC" dirty="0"/>
              <a:t> </a:t>
            </a:r>
          </a:p>
          <a:p>
            <a:r>
              <a:rPr lang="es-EC" dirty="0"/>
              <a:t>Sostiene que toda historia debe tener un comienzo, un nudo y un desenlace. Toda historia podemos dividirla en estas partes, en casi todo lo que tiene una intención comunicativa.</a:t>
            </a:r>
          </a:p>
          <a:p>
            <a:r>
              <a:rPr lang="es-EC" dirty="0"/>
              <a:t> </a:t>
            </a:r>
          </a:p>
          <a:p>
            <a:r>
              <a:rPr lang="es-EC" dirty="0"/>
              <a:t>La ideas es contar una historia que todo esté conectado de un modo orgánico,</a:t>
            </a:r>
          </a:p>
          <a:p>
            <a:r>
              <a:rPr lang="es-EC" dirty="0"/>
              <a:t> </a:t>
            </a:r>
          </a:p>
          <a:p>
            <a:endParaRPr lang="es-EC" dirty="0"/>
          </a:p>
        </p:txBody>
      </p:sp>
    </p:spTree>
    <p:extLst>
      <p:ext uri="{BB962C8B-B14F-4D97-AF65-F5344CB8AC3E}">
        <p14:creationId xmlns:p14="http://schemas.microsoft.com/office/powerpoint/2010/main" val="1309623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EC" b="1" dirty="0"/>
              <a:t>¿Por qué es útil para un videojuego?</a:t>
            </a:r>
            <a:r>
              <a:rPr lang="es-EC" dirty="0"/>
              <a:t/>
            </a:r>
            <a:br>
              <a:rPr lang="es-EC" dirty="0"/>
            </a:br>
            <a:r>
              <a:rPr lang="es-EC" dirty="0"/>
              <a:t> </a:t>
            </a:r>
            <a:br>
              <a:rPr lang="es-EC" dirty="0"/>
            </a:br>
            <a:endParaRPr lang="es-EC" dirty="0"/>
          </a:p>
        </p:txBody>
      </p:sp>
      <p:sp>
        <p:nvSpPr>
          <p:cNvPr id="3" name="Marcador de contenido 2"/>
          <p:cNvSpPr>
            <a:spLocks noGrp="1"/>
          </p:cNvSpPr>
          <p:nvPr>
            <p:ph idx="1"/>
          </p:nvPr>
        </p:nvSpPr>
        <p:spPr/>
        <p:txBody>
          <a:bodyPr/>
          <a:lstStyle/>
          <a:p>
            <a:r>
              <a:rPr lang="es-EC" dirty="0"/>
              <a:t>Existe una carencia de buenas historias en lo videojuegos, debido a que conocer la estructura es sencillo, pero mezclarla con </a:t>
            </a:r>
            <a:r>
              <a:rPr lang="es-EC" dirty="0" err="1"/>
              <a:t>jugabilidad</a:t>
            </a:r>
            <a:r>
              <a:rPr lang="es-EC" dirty="0"/>
              <a:t> es la parte compleja.</a:t>
            </a:r>
          </a:p>
          <a:p>
            <a:r>
              <a:rPr lang="es-EC" dirty="0"/>
              <a:t/>
            </a:r>
            <a:br>
              <a:rPr lang="es-EC" dirty="0"/>
            </a:br>
            <a:r>
              <a:rPr lang="es-EC" dirty="0"/>
              <a:t>Aristóteles, ha influido muchas áreas de ciencia, entre ellas la narratología, el primer estudio de los tres actos en "la poética"</a:t>
            </a:r>
          </a:p>
          <a:p>
            <a:pPr marL="0" indent="0">
              <a:buNone/>
            </a:pPr>
            <a:endParaRPr lang="es-EC" dirty="0"/>
          </a:p>
        </p:txBody>
      </p:sp>
    </p:spTree>
    <p:extLst>
      <p:ext uri="{BB962C8B-B14F-4D97-AF65-F5344CB8AC3E}">
        <p14:creationId xmlns:p14="http://schemas.microsoft.com/office/powerpoint/2010/main" val="554958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1800" b="1" dirty="0"/>
              <a:t>¿Cómo funcionan los 3 actos en la actualidad?</a:t>
            </a:r>
          </a:p>
        </p:txBody>
      </p:sp>
      <p:sp>
        <p:nvSpPr>
          <p:cNvPr id="3" name="Marcador de contenido 2"/>
          <p:cNvSpPr>
            <a:spLocks noGrp="1"/>
          </p:cNvSpPr>
          <p:nvPr>
            <p:ph idx="1"/>
          </p:nvPr>
        </p:nvSpPr>
        <p:spPr/>
        <p:txBody>
          <a:bodyPr/>
          <a:lstStyle/>
          <a:p>
            <a:r>
              <a:rPr lang="es-EC" dirty="0"/>
              <a:t>Las 22 reglas del </a:t>
            </a:r>
            <a:r>
              <a:rPr lang="es-EC" dirty="0" err="1"/>
              <a:t>storytelling</a:t>
            </a:r>
            <a:r>
              <a:rPr lang="es-EC" dirty="0"/>
              <a:t> que sigue </a:t>
            </a:r>
            <a:r>
              <a:rPr lang="es-EC" dirty="0" err="1"/>
              <a:t>pixar</a:t>
            </a:r>
            <a:r>
              <a:rPr lang="es-EC" dirty="0"/>
              <a:t> para crear sus historias, la regla 4 se refiere a la estructura, para ella siguen la estructura que plantea </a:t>
            </a:r>
            <a:r>
              <a:rPr lang="es-EC" dirty="0" err="1"/>
              <a:t>aristóteles</a:t>
            </a:r>
            <a:r>
              <a:rPr lang="es-EC" dirty="0"/>
              <a:t>.</a:t>
            </a:r>
          </a:p>
          <a:p>
            <a:pPr marL="0" indent="0">
              <a:buNone/>
            </a:pPr>
            <a:endParaRPr lang="es-EC" dirty="0"/>
          </a:p>
          <a:p>
            <a:r>
              <a:rPr lang="es-EC" dirty="0"/>
              <a:t>Primer acto:</a:t>
            </a:r>
          </a:p>
          <a:p>
            <a:r>
              <a:rPr lang="es-EC" dirty="0"/>
              <a:t>Había una vez, nos presenta la situación inicial</a:t>
            </a:r>
          </a:p>
          <a:p>
            <a:r>
              <a:rPr lang="es-EC" dirty="0"/>
              <a:t>Todos los días, la normalidad del personaje, nada fuera de lo común ocurre</a:t>
            </a:r>
          </a:p>
          <a:p>
            <a:r>
              <a:rPr lang="es-EC" dirty="0"/>
              <a:t>Un día, algo anormal sucede al personaje, problema que genera un conflicto</a:t>
            </a:r>
          </a:p>
          <a:p>
            <a:endParaRPr lang="es-EC" dirty="0"/>
          </a:p>
        </p:txBody>
      </p:sp>
    </p:spTree>
    <p:extLst>
      <p:ext uri="{BB962C8B-B14F-4D97-AF65-F5344CB8AC3E}">
        <p14:creationId xmlns:p14="http://schemas.microsoft.com/office/powerpoint/2010/main" val="1949894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dirty="0"/>
              <a:t>Segundo acto:</a:t>
            </a:r>
          </a:p>
        </p:txBody>
      </p:sp>
      <p:sp>
        <p:nvSpPr>
          <p:cNvPr id="3" name="Marcador de contenido 2"/>
          <p:cNvSpPr>
            <a:spLocks noGrp="1"/>
          </p:cNvSpPr>
          <p:nvPr>
            <p:ph idx="1"/>
          </p:nvPr>
        </p:nvSpPr>
        <p:spPr/>
        <p:txBody>
          <a:bodyPr/>
          <a:lstStyle/>
          <a:p>
            <a:r>
              <a:rPr lang="es-EC" dirty="0"/>
              <a:t>Por eso, debido al problema el personaje da una serie de pasos para resolver el conflicto</a:t>
            </a:r>
          </a:p>
          <a:p>
            <a:r>
              <a:rPr lang="es-EC" dirty="0"/>
              <a:t> </a:t>
            </a:r>
          </a:p>
          <a:p>
            <a:r>
              <a:rPr lang="es-EC" dirty="0"/>
              <a:t>Tercer acto:</a:t>
            </a:r>
          </a:p>
          <a:p>
            <a:r>
              <a:rPr lang="es-EC" dirty="0"/>
              <a:t>Hasta que finalmente, cierra el conflicto.</a:t>
            </a:r>
          </a:p>
          <a:p>
            <a:pPr marL="0" indent="0">
              <a:buNone/>
            </a:pPr>
            <a:endParaRPr lang="es-EC" dirty="0"/>
          </a:p>
        </p:txBody>
      </p:sp>
    </p:spTree>
    <p:extLst>
      <p:ext uri="{BB962C8B-B14F-4D97-AF65-F5344CB8AC3E}">
        <p14:creationId xmlns:p14="http://schemas.microsoft.com/office/powerpoint/2010/main" val="118715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Primer acto: protagonista</a:t>
            </a:r>
          </a:p>
        </p:txBody>
      </p:sp>
      <p:sp>
        <p:nvSpPr>
          <p:cNvPr id="3" name="Marcador de contenido 2"/>
          <p:cNvSpPr>
            <a:spLocks noGrp="1"/>
          </p:cNvSpPr>
          <p:nvPr>
            <p:ph idx="1"/>
          </p:nvPr>
        </p:nvSpPr>
        <p:spPr/>
        <p:txBody>
          <a:bodyPr>
            <a:normAutofit fontScale="85000" lnSpcReduction="20000"/>
          </a:bodyPr>
          <a:lstStyle/>
          <a:p>
            <a:r>
              <a:rPr lang="es-EC" dirty="0"/>
              <a:t>Primer acto, es expositivo, dedicado a transmitir información</a:t>
            </a:r>
            <a:r>
              <a:rPr lang="es-EC" dirty="0" smtClean="0"/>
              <a:t>,</a:t>
            </a:r>
            <a:endParaRPr lang="es-EC" dirty="0"/>
          </a:p>
          <a:p>
            <a:r>
              <a:rPr lang="es-EC" dirty="0"/>
              <a:t>Existen elementos comunes en todas las historias</a:t>
            </a:r>
          </a:p>
          <a:p>
            <a:r>
              <a:rPr lang="es-EC" dirty="0"/>
              <a:t> </a:t>
            </a:r>
          </a:p>
          <a:p>
            <a:r>
              <a:rPr lang="es-EC" i="1" dirty="0"/>
              <a:t>Protagonista</a:t>
            </a:r>
            <a:r>
              <a:rPr lang="es-EC" dirty="0"/>
              <a:t>, el vehículo que avanza la historia</a:t>
            </a:r>
            <a:r>
              <a:rPr lang="es-EC" dirty="0" smtClean="0"/>
              <a:t>,</a:t>
            </a:r>
            <a:r>
              <a:rPr lang="es-EC" dirty="0"/>
              <a:t> </a:t>
            </a:r>
          </a:p>
          <a:p>
            <a:r>
              <a:rPr lang="es-EC" i="1" dirty="0"/>
              <a:t>Reglas</a:t>
            </a:r>
            <a:r>
              <a:rPr lang="es-EC" dirty="0" smtClean="0"/>
              <a:t>:</a:t>
            </a:r>
            <a:r>
              <a:rPr lang="es-EC" dirty="0"/>
              <a:t> </a:t>
            </a:r>
          </a:p>
          <a:p>
            <a:r>
              <a:rPr lang="es-EC" dirty="0"/>
              <a:t>Debe desear algo</a:t>
            </a:r>
          </a:p>
          <a:p>
            <a:r>
              <a:rPr lang="es-EC" dirty="0"/>
              <a:t>Debe perseguir su </a:t>
            </a:r>
            <a:r>
              <a:rPr lang="es-EC" dirty="0" smtClean="0"/>
              <a:t>objetivo</a:t>
            </a:r>
          </a:p>
          <a:p>
            <a:r>
              <a:rPr lang="es-EC" i="1" dirty="0"/>
              <a:t>Tipos</a:t>
            </a:r>
            <a:r>
              <a:rPr lang="es-EC" dirty="0" smtClean="0"/>
              <a:t>:</a:t>
            </a:r>
            <a:r>
              <a:rPr lang="es-EC" dirty="0"/>
              <a:t> </a:t>
            </a:r>
          </a:p>
          <a:p>
            <a:r>
              <a:rPr lang="es-EC" b="1" dirty="0"/>
              <a:t>Individual</a:t>
            </a:r>
            <a:r>
              <a:rPr lang="es-EC" dirty="0"/>
              <a:t>, un personaje con un objetivo</a:t>
            </a:r>
          </a:p>
          <a:p>
            <a:r>
              <a:rPr lang="es-EC" b="1" dirty="0" smtClean="0"/>
              <a:t>Plural, varios</a:t>
            </a:r>
            <a:r>
              <a:rPr lang="es-EC" dirty="0" smtClean="0"/>
              <a:t> </a:t>
            </a:r>
            <a:r>
              <a:rPr lang="es-EC" dirty="0"/>
              <a:t>personajes con un objetivo común</a:t>
            </a:r>
          </a:p>
          <a:p>
            <a:r>
              <a:rPr lang="es-EC" b="1" dirty="0"/>
              <a:t>Múltiple</a:t>
            </a:r>
            <a:r>
              <a:rPr lang="es-EC" dirty="0"/>
              <a:t>, personajes independientes con distintos objetivos</a:t>
            </a:r>
          </a:p>
          <a:p>
            <a:r>
              <a:rPr lang="es-EC" b="1" dirty="0"/>
              <a:t>Abierto</a:t>
            </a:r>
            <a:r>
              <a:rPr lang="es-EC" dirty="0"/>
              <a:t>, el protagonista eres tú</a:t>
            </a:r>
          </a:p>
          <a:p>
            <a:endParaRPr lang="es-EC" dirty="0"/>
          </a:p>
          <a:p>
            <a:endParaRPr lang="es-EC" dirty="0"/>
          </a:p>
        </p:txBody>
      </p:sp>
    </p:spTree>
    <p:extLst>
      <p:ext uri="{BB962C8B-B14F-4D97-AF65-F5344CB8AC3E}">
        <p14:creationId xmlns:p14="http://schemas.microsoft.com/office/powerpoint/2010/main" val="1653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HISTORIA PERSONAL</a:t>
            </a:r>
            <a:endParaRPr lang="es-EC" b="1" dirty="0"/>
          </a:p>
        </p:txBody>
      </p:sp>
      <p:sp>
        <p:nvSpPr>
          <p:cNvPr id="3" name="Marcador de contenido 2"/>
          <p:cNvSpPr>
            <a:spLocks noGrp="1"/>
          </p:cNvSpPr>
          <p:nvPr>
            <p:ph idx="1"/>
          </p:nvPr>
        </p:nvSpPr>
        <p:spPr/>
        <p:txBody>
          <a:bodyPr/>
          <a:lstStyle/>
          <a:p>
            <a:r>
              <a:rPr lang="es-ES" dirty="0" smtClean="0"/>
              <a:t>En esta historia cuenta de como en el principio fueron empezando los juegos mas antiguos que se inspiraban en mangas animes y de ahí se desarrollaban juegos que se llaman </a:t>
            </a:r>
            <a:r>
              <a:rPr lang="es-ES" dirty="0" err="1" smtClean="0"/>
              <a:t>jrpg</a:t>
            </a:r>
            <a:r>
              <a:rPr lang="es-ES" dirty="0" smtClean="0"/>
              <a:t> eran juegos japoneses.</a:t>
            </a:r>
          </a:p>
          <a:p>
            <a:r>
              <a:rPr lang="es-ES" dirty="0" smtClean="0"/>
              <a:t>Estos  juegos eran de roll no eran como los que hay actualmente estos juegos se desarrollaban con sus fichas y figuras.</a:t>
            </a:r>
          </a:p>
          <a:p>
            <a:r>
              <a:rPr lang="es-ES" dirty="0" smtClean="0"/>
              <a:t>Hicieron su primera revista sobre crítica hacia los videojuegos y sacaban sus conclusiones para hacer saber a los demás como era jugar a estos juegos.</a:t>
            </a:r>
            <a:endParaRPr lang="es-EC" dirty="0"/>
          </a:p>
        </p:txBody>
      </p:sp>
    </p:spTree>
    <p:extLst>
      <p:ext uri="{BB962C8B-B14F-4D97-AF65-F5344CB8AC3E}">
        <p14:creationId xmlns:p14="http://schemas.microsoft.com/office/powerpoint/2010/main" val="391545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Primer acto: el detonante</a:t>
            </a:r>
          </a:p>
        </p:txBody>
      </p:sp>
      <p:sp>
        <p:nvSpPr>
          <p:cNvPr id="3" name="Marcador de contenido 2"/>
          <p:cNvSpPr>
            <a:spLocks noGrp="1"/>
          </p:cNvSpPr>
          <p:nvPr>
            <p:ph idx="1"/>
          </p:nvPr>
        </p:nvSpPr>
        <p:spPr/>
        <p:txBody>
          <a:bodyPr>
            <a:normAutofit fontScale="85000" lnSpcReduction="20000"/>
          </a:bodyPr>
          <a:lstStyle/>
          <a:p>
            <a:r>
              <a:rPr lang="es-EC" dirty="0"/>
              <a:t>Detonante, el evento que inicia los acontecimientos que va a conducir la historia, saca al personaje de la rutina</a:t>
            </a:r>
          </a:p>
          <a:p>
            <a:r>
              <a:rPr lang="es-EC" dirty="0"/>
              <a:t> </a:t>
            </a:r>
          </a:p>
          <a:p>
            <a:r>
              <a:rPr lang="es-EC" dirty="0"/>
              <a:t>El personaje adquiere motivación y objetivo.</a:t>
            </a:r>
          </a:p>
          <a:p>
            <a:r>
              <a:rPr lang="es-EC" dirty="0"/>
              <a:t> </a:t>
            </a:r>
          </a:p>
          <a:p>
            <a:r>
              <a:rPr lang="es-EC" b="1" dirty="0"/>
              <a:t>Tipos</a:t>
            </a:r>
            <a:endParaRPr lang="es-EC" dirty="0"/>
          </a:p>
          <a:p>
            <a:r>
              <a:rPr lang="es-EC" dirty="0"/>
              <a:t> </a:t>
            </a:r>
          </a:p>
          <a:p>
            <a:r>
              <a:rPr lang="es-EC" i="1" dirty="0"/>
              <a:t>Según su naturaleza:</a:t>
            </a:r>
            <a:endParaRPr lang="es-EC" dirty="0"/>
          </a:p>
          <a:p>
            <a:r>
              <a:rPr lang="es-EC" dirty="0"/>
              <a:t> </a:t>
            </a:r>
          </a:p>
          <a:p>
            <a:r>
              <a:rPr lang="es-EC" b="1" dirty="0"/>
              <a:t>Casual</a:t>
            </a:r>
            <a:r>
              <a:rPr lang="es-EC" dirty="0"/>
              <a:t>: responde a la aparición de eventos inesperados</a:t>
            </a:r>
          </a:p>
          <a:p>
            <a:r>
              <a:rPr lang="es-EC" dirty="0"/>
              <a:t> </a:t>
            </a:r>
          </a:p>
          <a:p>
            <a:r>
              <a:rPr lang="es-EC" b="1" dirty="0"/>
              <a:t>Causal</a:t>
            </a:r>
            <a:r>
              <a:rPr lang="es-EC" dirty="0"/>
              <a:t>: es consecuencia de una serie de eventos que el personaje activa.</a:t>
            </a:r>
          </a:p>
          <a:p>
            <a:r>
              <a:rPr lang="es-EC" dirty="0"/>
              <a:t> </a:t>
            </a:r>
          </a:p>
          <a:p>
            <a:endParaRPr lang="es-EC" dirty="0"/>
          </a:p>
        </p:txBody>
      </p:sp>
    </p:spTree>
    <p:extLst>
      <p:ext uri="{BB962C8B-B14F-4D97-AF65-F5344CB8AC3E}">
        <p14:creationId xmlns:p14="http://schemas.microsoft.com/office/powerpoint/2010/main" val="3523555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i="1" dirty="0"/>
              <a:t>Según su valor</a:t>
            </a:r>
            <a:endParaRPr lang="es-EC" b="1" dirty="0"/>
          </a:p>
        </p:txBody>
      </p:sp>
      <p:sp>
        <p:nvSpPr>
          <p:cNvPr id="3" name="Marcador de contenido 2"/>
          <p:cNvSpPr>
            <a:spLocks noGrp="1"/>
          </p:cNvSpPr>
          <p:nvPr>
            <p:ph idx="1"/>
          </p:nvPr>
        </p:nvSpPr>
        <p:spPr/>
        <p:txBody>
          <a:bodyPr>
            <a:normAutofit/>
          </a:bodyPr>
          <a:lstStyle/>
          <a:p>
            <a:r>
              <a:rPr lang="es-EC" b="1" dirty="0"/>
              <a:t>Positivo</a:t>
            </a:r>
            <a:r>
              <a:rPr lang="es-EC" dirty="0"/>
              <a:t>: conlleva felicidad y </a:t>
            </a:r>
            <a:r>
              <a:rPr lang="es-EC" dirty="0" smtClean="0"/>
              <a:t>beneficio</a:t>
            </a:r>
            <a:r>
              <a:rPr lang="es-EC" dirty="0"/>
              <a:t> </a:t>
            </a:r>
          </a:p>
          <a:p>
            <a:r>
              <a:rPr lang="es-EC" b="1" dirty="0"/>
              <a:t>Negativo</a:t>
            </a:r>
            <a:r>
              <a:rPr lang="es-EC" dirty="0"/>
              <a:t>: conlleva infelicidad y </a:t>
            </a:r>
            <a:r>
              <a:rPr lang="es-EC" dirty="0" smtClean="0"/>
              <a:t>pérdida</a:t>
            </a:r>
            <a:r>
              <a:rPr lang="es-EC" dirty="0"/>
              <a:t> </a:t>
            </a:r>
          </a:p>
          <a:p>
            <a:r>
              <a:rPr lang="es-EC" b="1" dirty="0"/>
              <a:t>Elementos</a:t>
            </a:r>
            <a:r>
              <a:rPr lang="es-EC" dirty="0" smtClean="0"/>
              <a:t>:</a:t>
            </a:r>
            <a:r>
              <a:rPr lang="es-EC" dirty="0"/>
              <a:t> </a:t>
            </a:r>
          </a:p>
          <a:p>
            <a:r>
              <a:rPr lang="es-EC" dirty="0"/>
              <a:t>Objetivo, es lo que el personaje quiere en el momento, pero buscan uno </a:t>
            </a:r>
            <a:r>
              <a:rPr lang="es-EC" dirty="0" smtClean="0"/>
              <a:t>global</a:t>
            </a:r>
            <a:endParaRPr lang="es-EC" dirty="0"/>
          </a:p>
          <a:p>
            <a:r>
              <a:rPr lang="es-EC" dirty="0"/>
              <a:t>Motivación, cuando se tiene una potente provoca empatía, alguna de las motivaciones más frecuentes son: venganza, justicia, amor, sed de aventuras, supervivencia.</a:t>
            </a:r>
          </a:p>
          <a:p>
            <a:endParaRPr lang="es-EC" dirty="0"/>
          </a:p>
        </p:txBody>
      </p:sp>
    </p:spTree>
    <p:extLst>
      <p:ext uri="{BB962C8B-B14F-4D97-AF65-F5344CB8AC3E}">
        <p14:creationId xmlns:p14="http://schemas.microsoft.com/office/powerpoint/2010/main" val="336457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Primer acto: el antagonista</a:t>
            </a:r>
          </a:p>
        </p:txBody>
      </p:sp>
      <p:sp>
        <p:nvSpPr>
          <p:cNvPr id="3" name="Marcador de contenido 2"/>
          <p:cNvSpPr>
            <a:spLocks noGrp="1"/>
          </p:cNvSpPr>
          <p:nvPr>
            <p:ph idx="1"/>
          </p:nvPr>
        </p:nvSpPr>
        <p:spPr/>
        <p:txBody>
          <a:bodyPr>
            <a:normAutofit fontScale="85000" lnSpcReduction="20000"/>
          </a:bodyPr>
          <a:lstStyle/>
          <a:p>
            <a:r>
              <a:rPr lang="es-EC" dirty="0"/>
              <a:t>Antagonista, puede ser cualquier cosa, dificultando el avance del protagonista, debe estar a la altura del protagonista.</a:t>
            </a:r>
          </a:p>
          <a:p>
            <a:r>
              <a:rPr lang="es-EC" dirty="0"/>
              <a:t> </a:t>
            </a:r>
          </a:p>
          <a:p>
            <a:r>
              <a:rPr lang="es-EC" dirty="0"/>
              <a:t>No es solo el villano principal, cualquier cosa que dificulte el avance del protagonista es un antagonista</a:t>
            </a:r>
          </a:p>
          <a:p>
            <a:r>
              <a:rPr lang="es-EC" dirty="0"/>
              <a:t> </a:t>
            </a:r>
          </a:p>
          <a:p>
            <a:r>
              <a:rPr lang="es-EC" b="1" dirty="0"/>
              <a:t>Tipos:</a:t>
            </a:r>
            <a:endParaRPr lang="es-EC" dirty="0"/>
          </a:p>
          <a:p>
            <a:r>
              <a:rPr lang="es-EC" dirty="0"/>
              <a:t> </a:t>
            </a:r>
          </a:p>
          <a:p>
            <a:r>
              <a:rPr lang="es-EC" i="1" dirty="0"/>
              <a:t>Interno:</a:t>
            </a:r>
            <a:r>
              <a:rPr lang="es-EC" dirty="0"/>
              <a:t> proviene desde dentro del personaje</a:t>
            </a:r>
          </a:p>
          <a:p>
            <a:r>
              <a:rPr lang="es-EC" dirty="0"/>
              <a:t> </a:t>
            </a:r>
          </a:p>
          <a:p>
            <a:r>
              <a:rPr lang="es-EC" i="1" dirty="0"/>
              <a:t>Social:</a:t>
            </a:r>
            <a:r>
              <a:rPr lang="es-EC" dirty="0"/>
              <a:t> proviene desde las personas que lo rodean</a:t>
            </a:r>
          </a:p>
          <a:p>
            <a:r>
              <a:rPr lang="es-EC" dirty="0"/>
              <a:t> </a:t>
            </a:r>
          </a:p>
          <a:p>
            <a:r>
              <a:rPr lang="es-EC" i="1" dirty="0"/>
              <a:t>Externo:</a:t>
            </a:r>
            <a:r>
              <a:rPr lang="es-EC" dirty="0"/>
              <a:t> El proviene desde el mundo exterior del protagonista,</a:t>
            </a:r>
          </a:p>
          <a:p>
            <a:endParaRPr lang="es-EC" dirty="0"/>
          </a:p>
        </p:txBody>
      </p:sp>
    </p:spTree>
    <p:extLst>
      <p:ext uri="{BB962C8B-B14F-4D97-AF65-F5344CB8AC3E}">
        <p14:creationId xmlns:p14="http://schemas.microsoft.com/office/powerpoint/2010/main" val="3186680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Segundo acto: conflicto</a:t>
            </a:r>
          </a:p>
        </p:txBody>
      </p:sp>
      <p:sp>
        <p:nvSpPr>
          <p:cNvPr id="3" name="Marcador de contenido 2"/>
          <p:cNvSpPr>
            <a:spLocks noGrp="1"/>
          </p:cNvSpPr>
          <p:nvPr>
            <p:ph idx="1"/>
          </p:nvPr>
        </p:nvSpPr>
        <p:spPr/>
        <p:txBody>
          <a:bodyPr/>
          <a:lstStyle/>
          <a:p>
            <a:r>
              <a:rPr lang="es-EC" dirty="0"/>
              <a:t>El segundo acto, desarrolló la historia, aumentando los problemas que enfrenta el protagonista</a:t>
            </a:r>
          </a:p>
          <a:p>
            <a:r>
              <a:rPr lang="es-EC" dirty="0"/>
              <a:t/>
            </a:r>
            <a:br>
              <a:rPr lang="es-EC" dirty="0"/>
            </a:br>
            <a:r>
              <a:rPr lang="es-EC" i="1" dirty="0"/>
              <a:t>Conflicto</a:t>
            </a:r>
            <a:r>
              <a:rPr lang="es-EC" dirty="0"/>
              <a:t>: un problema a resolver por el personaje, existe tipos los cuales son</a:t>
            </a:r>
          </a:p>
          <a:p>
            <a:r>
              <a:rPr lang="es-EC" dirty="0"/>
              <a:t> </a:t>
            </a:r>
          </a:p>
          <a:p>
            <a:r>
              <a:rPr lang="es-EC" b="1" dirty="0"/>
              <a:t>interno</a:t>
            </a:r>
            <a:r>
              <a:rPr lang="es-EC" dirty="0"/>
              <a:t>, conflictos que proceden de nuestro interior</a:t>
            </a:r>
          </a:p>
          <a:p>
            <a:r>
              <a:rPr lang="es-EC" b="1" dirty="0"/>
              <a:t>social</a:t>
            </a:r>
            <a:r>
              <a:rPr lang="es-EC" dirty="0"/>
              <a:t>, proviene de nuestro círculo interno como amigos, familia,  amantes, etc.</a:t>
            </a:r>
          </a:p>
          <a:p>
            <a:r>
              <a:rPr lang="es-EC" b="1" dirty="0"/>
              <a:t>externo</a:t>
            </a:r>
            <a:r>
              <a:rPr lang="es-EC" dirty="0"/>
              <a:t>, engloba todos los problemas fuera del círculo del protagonista</a:t>
            </a:r>
          </a:p>
          <a:p>
            <a:endParaRPr lang="es-EC" dirty="0"/>
          </a:p>
        </p:txBody>
      </p:sp>
    </p:spTree>
    <p:extLst>
      <p:ext uri="{BB962C8B-B14F-4D97-AF65-F5344CB8AC3E}">
        <p14:creationId xmlns:p14="http://schemas.microsoft.com/office/powerpoint/2010/main" val="3553692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1800" b="1" dirty="0"/>
              <a:t>Segundo acto: complicación progresiva</a:t>
            </a:r>
          </a:p>
        </p:txBody>
      </p:sp>
      <p:sp>
        <p:nvSpPr>
          <p:cNvPr id="3" name="Marcador de contenido 2"/>
          <p:cNvSpPr>
            <a:spLocks noGrp="1"/>
          </p:cNvSpPr>
          <p:nvPr>
            <p:ph idx="1"/>
          </p:nvPr>
        </p:nvSpPr>
        <p:spPr/>
        <p:txBody>
          <a:bodyPr/>
          <a:lstStyle/>
          <a:p>
            <a:r>
              <a:rPr lang="es-EC" dirty="0"/>
              <a:t>El segundo acto, desarrolló la historia, aumentando los problemas que enfrenta el protagonista</a:t>
            </a:r>
          </a:p>
          <a:p>
            <a:r>
              <a:rPr lang="es-EC" dirty="0"/>
              <a:t> </a:t>
            </a:r>
          </a:p>
          <a:p>
            <a:r>
              <a:rPr lang="es-EC" dirty="0"/>
              <a:t>Complicación progresiva: pasos hacia una dificultad creciente, el protagonista debe estar cerca del objetivo pero algo debe suceder que lo aleje de el.</a:t>
            </a:r>
          </a:p>
          <a:p>
            <a:r>
              <a:rPr lang="es-EC" dirty="0"/>
              <a:t> </a:t>
            </a:r>
          </a:p>
          <a:p>
            <a:r>
              <a:rPr lang="es-EC" dirty="0"/>
              <a:t>El orden de los eventos debe ir creciendo la dificultad.</a:t>
            </a:r>
          </a:p>
          <a:p>
            <a:r>
              <a:rPr lang="es-EC" dirty="0"/>
              <a:t> </a:t>
            </a:r>
          </a:p>
          <a:p>
            <a:r>
              <a:rPr lang="es-EC" dirty="0"/>
              <a:t>Tramas secundarias: complementan la historia principal con otras historias, son datos valiosos para el conjunto</a:t>
            </a:r>
          </a:p>
          <a:p>
            <a:endParaRPr lang="es-EC" dirty="0"/>
          </a:p>
        </p:txBody>
      </p:sp>
    </p:spTree>
    <p:extLst>
      <p:ext uri="{BB962C8B-B14F-4D97-AF65-F5344CB8AC3E}">
        <p14:creationId xmlns:p14="http://schemas.microsoft.com/office/powerpoint/2010/main" val="1631002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Tercer acto: </a:t>
            </a:r>
            <a:r>
              <a:rPr lang="es-EC" b="1" dirty="0" err="1"/>
              <a:t>climax</a:t>
            </a:r>
            <a:endParaRPr lang="es-EC" b="1" dirty="0"/>
          </a:p>
        </p:txBody>
      </p:sp>
      <p:sp>
        <p:nvSpPr>
          <p:cNvPr id="3" name="Marcador de contenido 2"/>
          <p:cNvSpPr>
            <a:spLocks noGrp="1"/>
          </p:cNvSpPr>
          <p:nvPr>
            <p:ph idx="1"/>
          </p:nvPr>
        </p:nvSpPr>
        <p:spPr/>
        <p:txBody>
          <a:bodyPr/>
          <a:lstStyle/>
          <a:p>
            <a:r>
              <a:rPr lang="es-EC" dirty="0" smtClean="0"/>
              <a:t>Tercer </a:t>
            </a:r>
            <a:r>
              <a:rPr lang="es-EC" dirty="0"/>
              <a:t>acto, debe cerrar todo lo que se haya planteado, el ideal contiene una mezcla de explicación y emoción</a:t>
            </a:r>
          </a:p>
          <a:p>
            <a:r>
              <a:rPr lang="es-EC" dirty="0"/>
              <a:t> </a:t>
            </a:r>
          </a:p>
          <a:p>
            <a:r>
              <a:rPr lang="es-EC" dirty="0"/>
              <a:t>Tiene tres elementos</a:t>
            </a:r>
          </a:p>
          <a:p>
            <a:r>
              <a:rPr lang="es-EC" dirty="0"/>
              <a:t> </a:t>
            </a:r>
          </a:p>
          <a:p>
            <a:r>
              <a:rPr lang="es-EC" b="1" dirty="0"/>
              <a:t>Clímax</a:t>
            </a:r>
            <a:r>
              <a:rPr lang="es-EC" dirty="0"/>
              <a:t>, última batalla, el momento más emocionante de la historia siendo una mezcla de espectáculo y verdad</a:t>
            </a:r>
          </a:p>
          <a:p>
            <a:r>
              <a:rPr lang="es-EC" dirty="0"/>
              <a:t> </a:t>
            </a:r>
          </a:p>
          <a:p>
            <a:r>
              <a:rPr lang="es-EC" b="1" dirty="0"/>
              <a:t>Resolución</a:t>
            </a:r>
            <a:r>
              <a:rPr lang="es-EC" dirty="0"/>
              <a:t>:</a:t>
            </a:r>
          </a:p>
          <a:p>
            <a:endParaRPr lang="es-EC" dirty="0"/>
          </a:p>
        </p:txBody>
      </p:sp>
    </p:spTree>
    <p:extLst>
      <p:ext uri="{BB962C8B-B14F-4D97-AF65-F5344CB8AC3E}">
        <p14:creationId xmlns:p14="http://schemas.microsoft.com/office/powerpoint/2010/main" val="2182417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Tercer acto: resolución</a:t>
            </a:r>
          </a:p>
        </p:txBody>
      </p:sp>
      <p:sp>
        <p:nvSpPr>
          <p:cNvPr id="3" name="Marcador de contenido 2"/>
          <p:cNvSpPr>
            <a:spLocks noGrp="1"/>
          </p:cNvSpPr>
          <p:nvPr>
            <p:ph idx="1"/>
          </p:nvPr>
        </p:nvSpPr>
        <p:spPr/>
        <p:txBody>
          <a:bodyPr/>
          <a:lstStyle/>
          <a:p>
            <a:r>
              <a:rPr lang="es-EC" dirty="0"/>
              <a:t>Tercer acto, debe cerrar todo lo que se haya planteado, el acto ideal contiene una mezcla de explicación y emoción</a:t>
            </a:r>
          </a:p>
          <a:p>
            <a:r>
              <a:rPr lang="es-EC" dirty="0"/>
              <a:t> </a:t>
            </a:r>
          </a:p>
          <a:p>
            <a:r>
              <a:rPr lang="es-EC" dirty="0"/>
              <a:t>Tiene tres elementos:</a:t>
            </a:r>
          </a:p>
          <a:p>
            <a:r>
              <a:rPr lang="es-EC" dirty="0"/>
              <a:t> </a:t>
            </a:r>
          </a:p>
          <a:p>
            <a:r>
              <a:rPr lang="es-EC" b="1" dirty="0" err="1"/>
              <a:t>Climax</a:t>
            </a:r>
            <a:r>
              <a:rPr lang="es-EC" dirty="0"/>
              <a:t>, última batalla, el momento más emocionante de la historia siendo una mezcla de espectáculo y verdad</a:t>
            </a:r>
          </a:p>
          <a:p>
            <a:r>
              <a:rPr lang="es-EC" dirty="0"/>
              <a:t> </a:t>
            </a:r>
          </a:p>
          <a:p>
            <a:r>
              <a:rPr lang="es-EC" b="1" dirty="0"/>
              <a:t>Resolución</a:t>
            </a:r>
            <a:r>
              <a:rPr lang="es-EC" dirty="0"/>
              <a:t>: es el último paso de nuestro viaje, debe ser emocionalmente concluyente,</a:t>
            </a:r>
          </a:p>
          <a:p>
            <a:endParaRPr lang="es-EC" dirty="0"/>
          </a:p>
        </p:txBody>
      </p:sp>
    </p:spTree>
    <p:extLst>
      <p:ext uri="{BB962C8B-B14F-4D97-AF65-F5344CB8AC3E}">
        <p14:creationId xmlns:p14="http://schemas.microsoft.com/office/powerpoint/2010/main" val="2488569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1800" b="1" dirty="0"/>
              <a:t>Cerrados, concluye con todos los cabos atados.</a:t>
            </a:r>
          </a:p>
        </p:txBody>
      </p:sp>
      <p:sp>
        <p:nvSpPr>
          <p:cNvPr id="3" name="Marcador de contenido 2"/>
          <p:cNvSpPr>
            <a:spLocks noGrp="1"/>
          </p:cNvSpPr>
          <p:nvPr>
            <p:ph idx="1"/>
          </p:nvPr>
        </p:nvSpPr>
        <p:spPr/>
        <p:txBody>
          <a:bodyPr/>
          <a:lstStyle/>
          <a:p>
            <a:r>
              <a:rPr lang="es-EC" dirty="0"/>
              <a:t>Abiertos, están abiertos a </a:t>
            </a:r>
            <a:r>
              <a:rPr lang="es-EC" dirty="0" smtClean="0"/>
              <a:t>interpretación</a:t>
            </a:r>
            <a:endParaRPr lang="es-EC" dirty="0"/>
          </a:p>
          <a:p>
            <a:r>
              <a:rPr lang="es-EC" i="1" dirty="0" err="1"/>
              <a:t>caracteristicas</a:t>
            </a:r>
            <a:endParaRPr lang="es-EC" dirty="0"/>
          </a:p>
          <a:p>
            <a:r>
              <a:rPr lang="es-EC" dirty="0"/>
              <a:t>Imprevisible, en contra de lo esperable</a:t>
            </a:r>
          </a:p>
          <a:p>
            <a:r>
              <a:rPr lang="es-EC" dirty="0"/>
              <a:t>Irremediable, no puede acabar de otro modo debido a la situación</a:t>
            </a:r>
          </a:p>
          <a:p>
            <a:r>
              <a:rPr lang="es-EC" dirty="0"/>
              <a:t>Sorprendente, la sorpresa final</a:t>
            </a:r>
          </a:p>
          <a:p>
            <a:pPr marL="0" indent="0">
              <a:buNone/>
            </a:pPr>
            <a:endParaRPr lang="es-EC" dirty="0"/>
          </a:p>
        </p:txBody>
      </p:sp>
    </p:spTree>
    <p:extLst>
      <p:ext uri="{BB962C8B-B14F-4D97-AF65-F5344CB8AC3E}">
        <p14:creationId xmlns:p14="http://schemas.microsoft.com/office/powerpoint/2010/main" val="2658099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Tercer acto: epílogo</a:t>
            </a:r>
          </a:p>
        </p:txBody>
      </p:sp>
      <p:sp>
        <p:nvSpPr>
          <p:cNvPr id="3" name="Marcador de contenido 2"/>
          <p:cNvSpPr>
            <a:spLocks noGrp="1"/>
          </p:cNvSpPr>
          <p:nvPr>
            <p:ph idx="1"/>
          </p:nvPr>
        </p:nvSpPr>
        <p:spPr/>
        <p:txBody>
          <a:bodyPr>
            <a:normAutofit fontScale="85000" lnSpcReduction="10000"/>
          </a:bodyPr>
          <a:lstStyle/>
          <a:p>
            <a:r>
              <a:rPr lang="es-EC" dirty="0"/>
              <a:t>Tercer acto, debe cerrar todo lo que se haya planteado, el acto ideal contiene una mezcla de explosión y emoción</a:t>
            </a:r>
          </a:p>
          <a:p>
            <a:r>
              <a:rPr lang="es-EC" dirty="0"/>
              <a:t> </a:t>
            </a:r>
          </a:p>
          <a:p>
            <a:r>
              <a:rPr lang="es-EC" dirty="0"/>
              <a:t>Tiene tres elementos:</a:t>
            </a:r>
          </a:p>
          <a:p>
            <a:r>
              <a:rPr lang="es-EC" dirty="0"/>
              <a:t> </a:t>
            </a:r>
          </a:p>
          <a:p>
            <a:r>
              <a:rPr lang="es-EC" b="1" dirty="0"/>
              <a:t>Clímax</a:t>
            </a:r>
            <a:r>
              <a:rPr lang="es-EC" dirty="0"/>
              <a:t>, última batalla, el momento más emocionante de la historia siendo una mezcla de espectáculo y verdad</a:t>
            </a:r>
          </a:p>
          <a:p>
            <a:r>
              <a:rPr lang="es-EC" dirty="0"/>
              <a:t> </a:t>
            </a:r>
          </a:p>
          <a:p>
            <a:r>
              <a:rPr lang="es-EC" b="1" dirty="0"/>
              <a:t>Resolución</a:t>
            </a:r>
            <a:r>
              <a:rPr lang="es-EC" dirty="0"/>
              <a:t>: es el último paso de nuestro viaje, debe ser emocionalmente concluyente,</a:t>
            </a:r>
          </a:p>
          <a:p>
            <a:r>
              <a:rPr lang="es-EC" dirty="0"/>
              <a:t> </a:t>
            </a:r>
          </a:p>
          <a:p>
            <a:r>
              <a:rPr lang="es-EC" dirty="0"/>
              <a:t>Cerrados, concluye con todos los cabos atados.</a:t>
            </a:r>
          </a:p>
          <a:p>
            <a:r>
              <a:rPr lang="es-EC" dirty="0"/>
              <a:t>Abiertos, están abiertos a interpretación</a:t>
            </a:r>
          </a:p>
          <a:p>
            <a:endParaRPr lang="es-EC" dirty="0"/>
          </a:p>
        </p:txBody>
      </p:sp>
    </p:spTree>
    <p:extLst>
      <p:ext uri="{BB962C8B-B14F-4D97-AF65-F5344CB8AC3E}">
        <p14:creationId xmlns:p14="http://schemas.microsoft.com/office/powerpoint/2010/main" val="504018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características</a:t>
            </a:r>
          </a:p>
        </p:txBody>
      </p:sp>
      <p:sp>
        <p:nvSpPr>
          <p:cNvPr id="3" name="Marcador de contenido 2"/>
          <p:cNvSpPr>
            <a:spLocks noGrp="1"/>
          </p:cNvSpPr>
          <p:nvPr>
            <p:ph idx="1"/>
          </p:nvPr>
        </p:nvSpPr>
        <p:spPr/>
        <p:txBody>
          <a:bodyPr/>
          <a:lstStyle/>
          <a:p>
            <a:r>
              <a:rPr lang="es-EC" dirty="0" err="1"/>
              <a:t>mprevisible</a:t>
            </a:r>
            <a:r>
              <a:rPr lang="es-EC" dirty="0"/>
              <a:t>, en contra de lo esperable</a:t>
            </a:r>
          </a:p>
          <a:p>
            <a:r>
              <a:rPr lang="es-EC" dirty="0"/>
              <a:t>Irremediable, no puede acabar de otro modo debido a la situación</a:t>
            </a:r>
          </a:p>
          <a:p>
            <a:r>
              <a:rPr lang="es-EC" dirty="0"/>
              <a:t>Sorprendente, la sorpresa final</a:t>
            </a:r>
          </a:p>
          <a:p>
            <a:r>
              <a:rPr lang="es-EC" dirty="0"/>
              <a:t> </a:t>
            </a:r>
          </a:p>
          <a:p>
            <a:r>
              <a:rPr lang="es-EC" b="1" dirty="0"/>
              <a:t>Epílogo</a:t>
            </a:r>
            <a:r>
              <a:rPr lang="es-EC" dirty="0"/>
              <a:t>: Es el último detalle, es breve y cuenta los detalles no contados en la resolución o da pie a continuación.</a:t>
            </a:r>
          </a:p>
          <a:p>
            <a:endParaRPr lang="es-EC" dirty="0"/>
          </a:p>
        </p:txBody>
      </p:sp>
    </p:spTree>
    <p:extLst>
      <p:ext uri="{BB962C8B-B14F-4D97-AF65-F5344CB8AC3E}">
        <p14:creationId xmlns:p14="http://schemas.microsoft.com/office/powerpoint/2010/main" val="255703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EL PRINCIPIO PARA CREAR JUEGOS </a:t>
            </a:r>
            <a:endParaRPr lang="es-EC" b="1" dirty="0"/>
          </a:p>
        </p:txBody>
      </p:sp>
      <p:sp>
        <p:nvSpPr>
          <p:cNvPr id="3" name="Marcador de contenido 2"/>
          <p:cNvSpPr>
            <a:spLocks noGrp="1"/>
          </p:cNvSpPr>
          <p:nvPr>
            <p:ph idx="1"/>
          </p:nvPr>
        </p:nvSpPr>
        <p:spPr/>
        <p:txBody>
          <a:bodyPr/>
          <a:lstStyle/>
          <a:p>
            <a:r>
              <a:rPr lang="es-ES" dirty="0" smtClean="0"/>
              <a:t>En el principio los diseñadores compartían su experiencia como crear juegos dentro de la plataforma </a:t>
            </a:r>
            <a:r>
              <a:rPr lang="es-ES" dirty="0" err="1" smtClean="0"/>
              <a:t>Platzi</a:t>
            </a:r>
            <a:r>
              <a:rPr lang="es-ES" dirty="0" smtClean="0"/>
              <a:t> y en la forma que compartían información.</a:t>
            </a:r>
          </a:p>
          <a:p>
            <a:r>
              <a:rPr lang="es-ES" dirty="0" smtClean="0"/>
              <a:t>Para poder crear estos juegos se hacia dentro de un sistema  que tenia varios procesadores para que los juegos tuvieran gráficos buenos.</a:t>
            </a:r>
          </a:p>
          <a:p>
            <a:r>
              <a:rPr lang="es-ES" dirty="0" smtClean="0"/>
              <a:t>En los principios no había tantos buscadores como los hay ahora que ayudan a buscar de manera rápida y eficaz.</a:t>
            </a:r>
            <a:endParaRPr lang="es-EC" dirty="0"/>
          </a:p>
        </p:txBody>
      </p:sp>
    </p:spTree>
    <p:extLst>
      <p:ext uri="{BB962C8B-B14F-4D97-AF65-F5344CB8AC3E}">
        <p14:creationId xmlns:p14="http://schemas.microsoft.com/office/powerpoint/2010/main" val="8643656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C" b="1" dirty="0"/>
              <a:t>Tipos de videojuego serios</a:t>
            </a:r>
          </a:p>
        </p:txBody>
      </p:sp>
      <p:sp>
        <p:nvSpPr>
          <p:cNvPr id="3" name="Marcador de contenido 2"/>
          <p:cNvSpPr>
            <a:spLocks noGrp="1"/>
          </p:cNvSpPr>
          <p:nvPr>
            <p:ph idx="1"/>
          </p:nvPr>
        </p:nvSpPr>
        <p:spPr/>
        <p:txBody>
          <a:bodyPr/>
          <a:lstStyle/>
          <a:p>
            <a:r>
              <a:rPr lang="es-EC" dirty="0" err="1"/>
              <a:t>Edutainment</a:t>
            </a:r>
            <a:r>
              <a:rPr lang="es-EC" dirty="0"/>
              <a:t>: busca enseñar a las personas.</a:t>
            </a:r>
          </a:p>
          <a:p>
            <a:r>
              <a:rPr lang="es-EC" dirty="0"/>
              <a:t> </a:t>
            </a:r>
          </a:p>
          <a:p>
            <a:r>
              <a:rPr lang="es-EC" dirty="0"/>
              <a:t>Training </a:t>
            </a:r>
            <a:r>
              <a:rPr lang="es-EC" dirty="0" err="1"/>
              <a:t>game</a:t>
            </a:r>
            <a:r>
              <a:rPr lang="es-EC" dirty="0"/>
              <a:t>: entrenar en una serie de hábitos que sean prácticos.</a:t>
            </a:r>
          </a:p>
          <a:p>
            <a:r>
              <a:rPr lang="es-EC" dirty="0"/>
              <a:t> </a:t>
            </a:r>
          </a:p>
          <a:p>
            <a:r>
              <a:rPr lang="es-EC" dirty="0" err="1"/>
              <a:t>Newsgame</a:t>
            </a:r>
            <a:r>
              <a:rPr lang="es-EC" dirty="0"/>
              <a:t>: medios de comunicación que comunican a través de un videojuego.</a:t>
            </a:r>
          </a:p>
          <a:p>
            <a:r>
              <a:rPr lang="es-EC" dirty="0"/>
              <a:t> </a:t>
            </a:r>
          </a:p>
          <a:p>
            <a:r>
              <a:rPr lang="es-EC" dirty="0" err="1"/>
              <a:t>Advergaming</a:t>
            </a:r>
            <a:r>
              <a:rPr lang="es-EC"/>
              <a:t>: videojuegos que sirvan como campañas publicitarias.</a:t>
            </a:r>
          </a:p>
          <a:p>
            <a:endParaRPr lang="es-EC"/>
          </a:p>
        </p:txBody>
      </p:sp>
    </p:spTree>
    <p:extLst>
      <p:ext uri="{BB962C8B-B14F-4D97-AF65-F5344CB8AC3E}">
        <p14:creationId xmlns:p14="http://schemas.microsoft.com/office/powerpoint/2010/main" val="182818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EVOLUCION A ENTORNOS GRAFICOS</a:t>
            </a:r>
            <a:endParaRPr lang="es-EC" b="1" dirty="0"/>
          </a:p>
        </p:txBody>
      </p:sp>
      <p:sp>
        <p:nvSpPr>
          <p:cNvPr id="3" name="Marcador de contenido 2"/>
          <p:cNvSpPr>
            <a:spLocks noGrp="1"/>
          </p:cNvSpPr>
          <p:nvPr>
            <p:ph idx="1"/>
          </p:nvPr>
        </p:nvSpPr>
        <p:spPr/>
        <p:txBody>
          <a:bodyPr/>
          <a:lstStyle/>
          <a:p>
            <a:r>
              <a:rPr lang="es-ES" dirty="0" smtClean="0"/>
              <a:t>En el uso practico para desarrollar juegos con un editor para crear animaciones para crear escenarios dentro de estos juegos tenían sus códigos abiertos para poder editarlos.</a:t>
            </a:r>
          </a:p>
          <a:p>
            <a:r>
              <a:rPr lang="es-ES" dirty="0" smtClean="0"/>
              <a:t>Estos juegos se podían convertir a juegos de Windows para poder usarlo en su ultima versión cada productor tenia que encargarse del sonido del escenario de los personajes y de como se iban a desarrollar cada juego dentro de cada plataforma.</a:t>
            </a:r>
            <a:endParaRPr lang="es-EC" dirty="0"/>
          </a:p>
        </p:txBody>
      </p:sp>
    </p:spTree>
    <p:extLst>
      <p:ext uri="{BB962C8B-B14F-4D97-AF65-F5344CB8AC3E}">
        <p14:creationId xmlns:p14="http://schemas.microsoft.com/office/powerpoint/2010/main" val="96111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2400" b="1" dirty="0" smtClean="0"/>
              <a:t>Cuando termina la creación de un videojuego</a:t>
            </a:r>
            <a:endParaRPr lang="es-EC" sz="2400" b="1" dirty="0"/>
          </a:p>
        </p:txBody>
      </p:sp>
      <p:sp>
        <p:nvSpPr>
          <p:cNvPr id="3" name="Marcador de contenido 2"/>
          <p:cNvSpPr>
            <a:spLocks noGrp="1"/>
          </p:cNvSpPr>
          <p:nvPr>
            <p:ph idx="1"/>
          </p:nvPr>
        </p:nvSpPr>
        <p:spPr/>
        <p:txBody>
          <a:bodyPr>
            <a:normAutofit/>
          </a:bodyPr>
          <a:lstStyle/>
          <a:p>
            <a:r>
              <a:rPr lang="es-EC" dirty="0"/>
              <a:t>Hoy en </a:t>
            </a:r>
            <a:r>
              <a:rPr lang="es-EC" dirty="0" err="1"/>
              <a:t>dia</a:t>
            </a:r>
            <a:r>
              <a:rPr lang="es-EC" dirty="0"/>
              <a:t> no vale con crear un videojuego y llevarlo al mercado.</a:t>
            </a:r>
          </a:p>
          <a:p>
            <a:r>
              <a:rPr lang="es-EC" dirty="0"/>
              <a:t> </a:t>
            </a:r>
          </a:p>
          <a:p>
            <a:r>
              <a:rPr lang="es-EC" dirty="0"/>
              <a:t>El trabajo no acaba cuando se termina el videojuego, tenemos un gran trabajo en postproducción para escuchar al usuario y poder actualizarlo.</a:t>
            </a:r>
          </a:p>
          <a:p>
            <a:pPr marL="0" indent="0">
              <a:buNone/>
            </a:pPr>
            <a:endParaRPr lang="es-ES" dirty="0" smtClean="0"/>
          </a:p>
        </p:txBody>
      </p:sp>
    </p:spTree>
    <p:extLst>
      <p:ext uri="{BB962C8B-B14F-4D97-AF65-F5344CB8AC3E}">
        <p14:creationId xmlns:p14="http://schemas.microsoft.com/office/powerpoint/2010/main" val="299771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La edad social</a:t>
            </a:r>
            <a:endParaRPr lang="es-EC" b="1" dirty="0"/>
          </a:p>
        </p:txBody>
      </p:sp>
      <p:sp>
        <p:nvSpPr>
          <p:cNvPr id="3" name="Marcador de contenido 2"/>
          <p:cNvSpPr>
            <a:spLocks noGrp="1"/>
          </p:cNvSpPr>
          <p:nvPr>
            <p:ph idx="1"/>
          </p:nvPr>
        </p:nvSpPr>
        <p:spPr/>
        <p:txBody>
          <a:bodyPr/>
          <a:lstStyle/>
          <a:p>
            <a:r>
              <a:rPr lang="es-ES" dirty="0" smtClean="0"/>
              <a:t>En la actualidad hay mucha gente que juega muchos juegos en celulares tabletas Smartphone todo tipo de dispositivo que siempre juegan a cualquier juego ya sea Android o IOS en estas plataformas hay personas que usan muchos juegos en celulares ya que en estas plataformas hay variedad de juegos ahora a los que se les llamaba vicioso se les llama GAMER por que se la pasa jugando todo tipo de juegos en cualquier tipo de plataforma.</a:t>
            </a:r>
          </a:p>
          <a:p>
            <a:pPr marL="0" indent="0">
              <a:buNone/>
            </a:pPr>
            <a:r>
              <a:rPr lang="es-ES" dirty="0" smtClean="0"/>
              <a:t>  </a:t>
            </a:r>
            <a:endParaRPr lang="es-EC" dirty="0"/>
          </a:p>
        </p:txBody>
      </p:sp>
    </p:spTree>
    <p:extLst>
      <p:ext uri="{BB962C8B-B14F-4D97-AF65-F5344CB8AC3E}">
        <p14:creationId xmlns:p14="http://schemas.microsoft.com/office/powerpoint/2010/main" val="24611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sz="1800" b="1" dirty="0" smtClean="0"/>
              <a:t>LOS INICIOS DE LA INDUSTRIA</a:t>
            </a:r>
            <a:endParaRPr lang="es-EC" sz="1800" b="1" dirty="0"/>
          </a:p>
        </p:txBody>
      </p:sp>
      <p:sp>
        <p:nvSpPr>
          <p:cNvPr id="3" name="Marcador de contenido 2"/>
          <p:cNvSpPr>
            <a:spLocks noGrp="1"/>
          </p:cNvSpPr>
          <p:nvPr>
            <p:ph idx="1"/>
          </p:nvPr>
        </p:nvSpPr>
        <p:spPr/>
        <p:txBody>
          <a:bodyPr>
            <a:normAutofit fontScale="85000" lnSpcReduction="10000"/>
          </a:bodyPr>
          <a:lstStyle/>
          <a:p>
            <a:r>
              <a:rPr lang="es-EC" b="1" dirty="0"/>
              <a:t>Los videojuegos es una industria muy joven, pero es difícil establecer su origen, en función de su definición sería establecido el primero</a:t>
            </a:r>
            <a:r>
              <a:rPr lang="es-EC" b="1" dirty="0" smtClean="0"/>
              <a:t>.</a:t>
            </a:r>
          </a:p>
          <a:p>
            <a:r>
              <a:rPr lang="es-EC" b="1" dirty="0"/>
              <a:t>La historia de los videojuegos tiene su origen en la década de 1940 cuando, tras el fin de la Segunda Guerra Mundial, las potencias vencedoras construyeron los primeros superordenadores programables como el ENIAC, de </a:t>
            </a:r>
            <a:r>
              <a:rPr lang="es-EC" b="1" dirty="0" smtClean="0"/>
              <a:t>1946. </a:t>
            </a:r>
            <a:r>
              <a:rPr lang="es-EC" b="1" dirty="0"/>
              <a:t>Los primeros intentos por implementar programas de carácter lúdico (inicialmente programas de ajedrez) no tardaron en aparecer, y se fueron repitiendo durante las siguientes décadas</a:t>
            </a:r>
            <a:r>
              <a:rPr lang="es-EC" b="1" dirty="0" smtClean="0"/>
              <a:t>.</a:t>
            </a:r>
            <a:endParaRPr lang="es-EC" b="1" dirty="0"/>
          </a:p>
          <a:p>
            <a:r>
              <a:rPr lang="es-EC" b="1" dirty="0"/>
              <a:t>Los primeros videojuegos modernos aparecieron en la década de los 60, y desde entonces el mundo de los videojuegos no ha dejado de crecer y desarrollarse con el único límite que le ha impuesto la creatividad de los </a:t>
            </a:r>
            <a:r>
              <a:rPr lang="es-EC" b="1" dirty="0" smtClean="0"/>
              <a:t>desarrolladores y </a:t>
            </a:r>
            <a:r>
              <a:rPr lang="es-EC" b="1" dirty="0"/>
              <a:t>la evolución de la </a:t>
            </a:r>
            <a:r>
              <a:rPr lang="es-EC" b="1" dirty="0" smtClean="0"/>
              <a:t>tecnología. </a:t>
            </a:r>
            <a:r>
              <a:rPr lang="es-EC" b="1" dirty="0"/>
              <a:t>En los últimos años, se asiste a una era de progreso tecnológico dominada por una </a:t>
            </a:r>
            <a:r>
              <a:rPr lang="es-EC" b="1" dirty="0" smtClean="0"/>
              <a:t>industria que </a:t>
            </a:r>
            <a:r>
              <a:rPr lang="es-EC" b="1" dirty="0"/>
              <a:t>promueve un modelo de consumo rápido donde las nuevas superproducciones quedan obsoletas en pocos meses, pero donde a la vez un grupo de personas e instituciones -conscientes del papel que los programas pioneros, las compañías que definieron el mercado y los grandes visionarios tuvieron en el desarrollo de dicha industria- han iniciado el estudio formal de la historia de los </a:t>
            </a:r>
            <a:r>
              <a:rPr lang="es-EC" b="1" dirty="0" smtClean="0"/>
              <a:t>videojuegos.</a:t>
            </a:r>
            <a:endParaRPr lang="es-EC" b="1" dirty="0"/>
          </a:p>
        </p:txBody>
      </p:sp>
    </p:spTree>
    <p:extLst>
      <p:ext uri="{BB962C8B-B14F-4D97-AF65-F5344CB8AC3E}">
        <p14:creationId xmlns:p14="http://schemas.microsoft.com/office/powerpoint/2010/main" val="199859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El video juego como negocio</a:t>
            </a:r>
            <a:endParaRPr lang="es-EC" b="1" dirty="0"/>
          </a:p>
        </p:txBody>
      </p:sp>
      <p:sp>
        <p:nvSpPr>
          <p:cNvPr id="3" name="Marcador de contenido 2"/>
          <p:cNvSpPr>
            <a:spLocks noGrp="1"/>
          </p:cNvSpPr>
          <p:nvPr>
            <p:ph idx="1"/>
          </p:nvPr>
        </p:nvSpPr>
        <p:spPr/>
        <p:txBody>
          <a:bodyPr/>
          <a:lstStyle/>
          <a:p>
            <a:r>
              <a:rPr lang="es-EC" dirty="0"/>
              <a:t>En 1961 se lanza el primer juego de disparos pero no llegó a comercializarse</a:t>
            </a:r>
            <a:r>
              <a:rPr lang="es-EC" dirty="0" smtClean="0"/>
              <a:t>.</a:t>
            </a:r>
            <a:r>
              <a:rPr lang="es-EC" dirty="0"/>
              <a:t> </a:t>
            </a:r>
          </a:p>
          <a:p>
            <a:r>
              <a:rPr lang="es-EC" dirty="0"/>
              <a:t>Atari fue la primera empresa en pensar en los videojuegos como un producto comercial, su primer producto fue </a:t>
            </a:r>
            <a:r>
              <a:rPr lang="es-EC" dirty="0" err="1"/>
              <a:t>pong</a:t>
            </a:r>
            <a:r>
              <a:rPr lang="es-EC" dirty="0" smtClean="0"/>
              <a:t>.</a:t>
            </a:r>
          </a:p>
          <a:p>
            <a:r>
              <a:rPr lang="es-EC" dirty="0"/>
              <a:t>La industria del videojuego es un gigante que crece a pasos agigantados año tras año. La aparición de nuevos formatos de entretenimiento digital como los </a:t>
            </a:r>
            <a:r>
              <a:rPr lang="es-EC" i="1" dirty="0" err="1"/>
              <a:t>smartphones</a:t>
            </a:r>
            <a:r>
              <a:rPr lang="es-EC" dirty="0"/>
              <a:t> o los cascos de realidad virtual, la llegada de nuevos jugadores de todos los rangos de edad, o la ya establecida filosofía de “juegos como servicio” ha convertido el medio en un negocio más rentable que la música, o incluso el cine</a:t>
            </a:r>
            <a:r>
              <a:rPr lang="es-EC" dirty="0" smtClean="0"/>
              <a:t>.</a:t>
            </a:r>
          </a:p>
          <a:p>
            <a:pPr marL="0" indent="0">
              <a:buNone/>
            </a:pPr>
            <a:endParaRPr lang="es-EC" dirty="0"/>
          </a:p>
          <a:p>
            <a:pPr marL="0" indent="0">
              <a:buNone/>
            </a:pPr>
            <a:endParaRPr lang="es-EC" dirty="0"/>
          </a:p>
        </p:txBody>
      </p:sp>
    </p:spTree>
    <p:extLst>
      <p:ext uri="{BB962C8B-B14F-4D97-AF65-F5344CB8AC3E}">
        <p14:creationId xmlns:p14="http://schemas.microsoft.com/office/powerpoint/2010/main" val="404216331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284</TotalTime>
  <Words>1788</Words>
  <Application>Microsoft Office PowerPoint</Application>
  <PresentationFormat>Panorámica</PresentationFormat>
  <Paragraphs>276</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Trebuchet MS</vt:lpstr>
      <vt:lpstr>Wingdings 3</vt:lpstr>
      <vt:lpstr>Faceta</vt:lpstr>
      <vt:lpstr>Instituto Tecnológico Superior Rumiñahui   Nombre: Santiago Vicente Cuesta     Nivel: 5° Nivel Sección Diurna     Carrera: Análisis de Sistemas     Materia: Programación objetos     Tema: Resumen     Fecha:28/2/2019 </vt:lpstr>
      <vt:lpstr>RESUMEN DE CURSO</vt:lpstr>
      <vt:lpstr>HISTORIA PERSONAL</vt:lpstr>
      <vt:lpstr>EL PRINCIPIO PARA CREAR JUEGOS </vt:lpstr>
      <vt:lpstr>EVOLUCION A ENTORNOS GRAFICOS</vt:lpstr>
      <vt:lpstr>Cuando termina la creación de un videojuego</vt:lpstr>
      <vt:lpstr>La edad social</vt:lpstr>
      <vt:lpstr>LOS INICIOS DE LA INDUSTRIA</vt:lpstr>
      <vt:lpstr>El video juego como negocio</vt:lpstr>
      <vt:lpstr>LOS GRANDES DE LA INDUSTRIA</vt:lpstr>
      <vt:lpstr>La crisis del 83</vt:lpstr>
      <vt:lpstr>Los primeros pc gaming</vt:lpstr>
      <vt:lpstr>Los genios de la época</vt:lpstr>
      <vt:lpstr>3a generación - Los 8 bits</vt:lpstr>
      <vt:lpstr>4a generación - Los 16 bits</vt:lpstr>
      <vt:lpstr>5ª y 6ª generacion</vt:lpstr>
      <vt:lpstr>Industria indie y realidad virtual</vt:lpstr>
      <vt:lpstr>PRESENTACION</vt:lpstr>
      <vt:lpstr>Herramientas y habilidades de un game designer.</vt:lpstr>
      <vt:lpstr>El nacimiento del concepto</vt:lpstr>
      <vt:lpstr>El core de un juego</vt:lpstr>
      <vt:lpstr>Modelo MDA, intenta definir el diseño en tres partes</vt:lpstr>
      <vt:lpstr>Comunicación</vt:lpstr>
      <vt:lpstr>Presentación de PowerPoint</vt:lpstr>
      <vt:lpstr>Los 3 actos: El método más tradicional de contar una historia</vt:lpstr>
      <vt:lpstr>¿Por qué es útil para un videojuego?   </vt:lpstr>
      <vt:lpstr>¿Cómo funcionan los 3 actos en la actualidad?</vt:lpstr>
      <vt:lpstr>Segundo acto:</vt:lpstr>
      <vt:lpstr>Primer acto: protagonista</vt:lpstr>
      <vt:lpstr>Primer acto: el detonante</vt:lpstr>
      <vt:lpstr>Según su valor</vt:lpstr>
      <vt:lpstr>Primer acto: el antagonista</vt:lpstr>
      <vt:lpstr>Segundo acto: conflicto</vt:lpstr>
      <vt:lpstr>Segundo acto: complicación progresiva</vt:lpstr>
      <vt:lpstr>Tercer acto: climax</vt:lpstr>
      <vt:lpstr>Tercer acto: resolución</vt:lpstr>
      <vt:lpstr>Cerrados, concluye con todos los cabos atados.</vt:lpstr>
      <vt:lpstr>Tercer acto: epílogo</vt:lpstr>
      <vt:lpstr>características</vt:lpstr>
      <vt:lpstr>Tipos de videojuego serios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Tecnológico Superior Rumiñahui   Nombre: Santiago Vicente Cuesta     Nivel: 5° Nivel Sección Diurna     Carrera: Análisis de Sistemas     Materia: Programación objetos     Tema: Resumen     Fecha:28/2/2019</dc:title>
  <dc:creator>ESPERANZA RODRIGUEZ</dc:creator>
  <cp:lastModifiedBy>ESPERANZA RODRIGUEZ</cp:lastModifiedBy>
  <cp:revision>29</cp:revision>
  <dcterms:created xsi:type="dcterms:W3CDTF">2019-02-28T23:36:16Z</dcterms:created>
  <dcterms:modified xsi:type="dcterms:W3CDTF">2019-03-01T16:58:07Z</dcterms:modified>
</cp:coreProperties>
</file>