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15748000" cx="24384000"/>
  <p:notesSz cx="6858000" cy="9144000"/>
  <p:embeddedFontLst>
    <p:embeddedFont>
      <p:font typeface="Roboto"/>
      <p:regular r:id="rId38"/>
      <p:bold r:id="rId39"/>
      <p:italic r:id="rId40"/>
      <p:boldItalic r:id="rId41"/>
    </p:embeddedFont>
    <p:embeddedFont>
      <p:font typeface="Helvetica Neue"/>
      <p:regular r:id="rId42"/>
      <p:bold r:id="rId43"/>
      <p:italic r:id="rId44"/>
      <p:boldItalic r:id="rId45"/>
    </p:embeddedFont>
    <p:embeddedFont>
      <p:font typeface="Helvetica Neue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960">
          <p15:clr>
            <a:srgbClr val="A4A3A4"/>
          </p15:clr>
        </p15:guide>
        <p15:guide id="2" pos="7680">
          <p15:clr>
            <a:srgbClr val="A4A3A4"/>
          </p15:clr>
        </p15:guide>
      </p15:sldGuideLst>
    </p:ext>
    <p:ext uri="http://customooxmlschemas.google.com/">
      <go:slidesCustomData xmlns:go="http://customooxmlschemas.google.com/" r:id="rId50" roundtripDataSignature="AMtx7mhVjIYZ0z5RS5yAkQgUClbt+lM0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CB7634-FD82-467D-B30C-302B43B3EB3D}">
  <a:tblStyle styleId="{A8CB7634-FD82-467D-B30C-302B43B3EB3D}" styleName="Table_0">
    <a:wholeTbl>
      <a:tcTxStyle b="off" i="off">
        <a:font>
          <a:latin typeface="Helvetica Neue Medium"/>
          <a:ea typeface="Helvetica Neue Medium"/>
          <a:cs typeface="Helvetica Neue Medium"/>
        </a:font>
        <a:schemeClr val="lt1"/>
      </a:tcTxStyle>
      <a:tcStyle>
        <a:tcBdr>
          <a:left>
            <a:ln cap="flat" cmpd="sng" w="9525">
              <a:solidFill>
                <a:srgbClr val="F7BBBA"/>
              </a:solidFill>
              <a:prstDash val="solid"/>
              <a:round/>
              <a:headEnd len="sm" w="sm" type="none"/>
              <a:tailEnd len="sm" w="sm" type="none"/>
            </a:ln>
          </a:left>
          <a:right>
            <a:ln cap="flat" cmpd="sng" w="9525">
              <a:solidFill>
                <a:srgbClr val="F7BBBA"/>
              </a:solidFill>
              <a:prstDash val="solid"/>
              <a:round/>
              <a:headEnd len="sm" w="sm" type="none"/>
              <a:tailEnd len="sm" w="sm" type="none"/>
            </a:ln>
          </a:right>
          <a:top>
            <a:ln cap="flat" cmpd="sng" w="9525">
              <a:solidFill>
                <a:srgbClr val="F7BBBA"/>
              </a:solidFill>
              <a:prstDash val="solid"/>
              <a:round/>
              <a:headEnd len="sm" w="sm" type="none"/>
              <a:tailEnd len="sm" w="sm" type="none"/>
            </a:ln>
          </a:top>
          <a:bottom>
            <a:ln cap="flat" cmpd="sng" w="9525">
              <a:solidFill>
                <a:srgbClr val="F7BBBA"/>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 styleId="{5B12C408-B3CE-4CD9-8C64-F90361F8CB09}"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960" orient="horz"/>
        <p:guide pos="76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HelveticaNeue-regular.fntdata"/><Relationship Id="rId41" Type="http://schemas.openxmlformats.org/officeDocument/2006/relationships/font" Target="fonts/Roboto-boldItalic.fntdata"/><Relationship Id="rId44" Type="http://schemas.openxmlformats.org/officeDocument/2006/relationships/font" Target="fonts/HelveticaNeue-italic.fntdata"/><Relationship Id="rId43" Type="http://schemas.openxmlformats.org/officeDocument/2006/relationships/font" Target="fonts/HelveticaNeue-bold.fntdata"/><Relationship Id="rId46" Type="http://schemas.openxmlformats.org/officeDocument/2006/relationships/font" Target="fonts/HelveticaNeueLight-regular.fntdata"/><Relationship Id="rId45"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HelveticaNeueLight-italic.fntdata"/><Relationship Id="rId47" Type="http://schemas.openxmlformats.org/officeDocument/2006/relationships/font" Target="fonts/HelveticaNeueLight-bold.fntdata"/><Relationship Id="rId49" Type="http://schemas.openxmlformats.org/officeDocument/2006/relationships/font" Target="fonts/HelveticaNeue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 name="Google Shape;1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d5f2ce17b_6_3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1d5f2ce17b_6_3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d5f2ce17b_8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11d5f2ce17b_8_14:notes"/>
          <p:cNvSpPr/>
          <p:nvPr>
            <p:ph idx="2" type="sldImg"/>
          </p:nvPr>
        </p:nvSpPr>
        <p:spPr>
          <a:xfrm>
            <a:off x="1438212" y="685800"/>
            <a:ext cx="398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1d5f2ce17b_5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g11d5f2ce17b_5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d5f2ce17b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g11d5f2ce17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d5f2ce17b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11d5f2ce17b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subtítulo" type="title">
  <p:cSld name="TITLE">
    <p:spTree>
      <p:nvGrpSpPr>
        <p:cNvPr id="9" name="Shape 9"/>
        <p:cNvGrpSpPr/>
        <p:nvPr/>
      </p:nvGrpSpPr>
      <p:grpSpPr>
        <a:xfrm>
          <a:off x="0" y="0"/>
          <a:ext cx="0" cy="0"/>
          <a:chOff x="0" y="0"/>
          <a:chExt cx="0" cy="0"/>
        </a:xfrm>
      </p:grpSpPr>
      <p:sp>
        <p:nvSpPr>
          <p:cNvPr id="10" name="Google Shape;10;p59"/>
          <p:cNvSpPr txBox="1"/>
          <p:nvPr>
            <p:ph type="title"/>
          </p:nvPr>
        </p:nvSpPr>
        <p:spPr>
          <a:xfrm>
            <a:off x="4833937" y="3319859"/>
            <a:ext cx="14716126" cy="4643438"/>
          </a:xfrm>
          <a:prstGeom prst="rect">
            <a:avLst/>
          </a:prstGeom>
          <a:noFill/>
          <a:ln>
            <a:noFill/>
          </a:ln>
        </p:spPr>
        <p:txBody>
          <a:bodyPr anchorCtr="0" anchor="b"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 name="Google Shape;11;p59"/>
          <p:cNvSpPr txBox="1"/>
          <p:nvPr>
            <p:ph idx="1" type="body"/>
          </p:nvPr>
        </p:nvSpPr>
        <p:spPr>
          <a:xfrm>
            <a:off x="4833937" y="8088312"/>
            <a:ext cx="14716126" cy="1589485"/>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2" name="Google Shape;12;p59"/>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transition spd="slow" p14:dur="1500">
    <p:split dir="in"/>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3" name="Shape 13"/>
        <p:cNvGrpSpPr/>
        <p:nvPr/>
      </p:nvGrpSpPr>
      <p:grpSpPr>
        <a:xfrm>
          <a:off x="0" y="0"/>
          <a:ext cx="0" cy="0"/>
          <a:chOff x="0" y="0"/>
          <a:chExt cx="0" cy="0"/>
        </a:xfrm>
      </p:grpSpPr>
      <p:pic>
        <p:nvPicPr>
          <p:cNvPr id="14" name="Google Shape;14;g11d5f2ce17b_6_54"/>
          <p:cNvPicPr preferRelativeResize="0"/>
          <p:nvPr/>
        </p:nvPicPr>
        <p:blipFill rotWithShape="1">
          <a:blip r:embed="rId2">
            <a:alphaModFix/>
          </a:blip>
          <a:srcRect b="81517" l="88729" r="0" t="0"/>
          <a:stretch/>
        </p:blipFill>
        <p:spPr>
          <a:xfrm>
            <a:off x="21635963" y="0"/>
            <a:ext cx="2748034" cy="29107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pic>
        <p:nvPicPr>
          <p:cNvPr id="16" name="Google Shape;16;g11d5f2ce17b_8_63"/>
          <p:cNvPicPr preferRelativeResize="0"/>
          <p:nvPr/>
        </p:nvPicPr>
        <p:blipFill rotWithShape="1">
          <a:blip r:embed="rId2">
            <a:alphaModFix/>
          </a:blip>
          <a:srcRect b="0" l="0" r="0" t="0"/>
          <a:stretch/>
        </p:blipFill>
        <p:spPr>
          <a:xfrm>
            <a:off x="0" y="0"/>
            <a:ext cx="24384000" cy="13716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58"/>
          <p:cNvSpPr txBox="1"/>
          <p:nvPr>
            <p:ph idx="1" type="body"/>
          </p:nvPr>
        </p:nvSpPr>
        <p:spPr>
          <a:xfrm>
            <a:off x="4387453" y="2801937"/>
            <a:ext cx="15609094" cy="10144126"/>
          </a:xfrm>
          <a:prstGeom prst="rect">
            <a:avLst/>
          </a:prstGeom>
          <a:noFill/>
          <a:ln>
            <a:noFill/>
          </a:ln>
        </p:spPr>
        <p:txBody>
          <a:bodyPr anchorCtr="0" anchor="ctr" bIns="71425" lIns="71425" spcFirstLastPara="1" rIns="71425" wrap="square" tIns="71425">
            <a:normAutofit/>
          </a:bodyPr>
          <a:lstStyle>
            <a:lvl1pPr indent="-688975" lvl="0" marL="457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indent="-688975" lvl="1" marL="914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indent="-688975" lvl="2" marL="1371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indent="-688975" lvl="3" marL="1828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indent="-688975" lvl="4" marL="22860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indent="-688975" lvl="5" marL="2743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indent="-688975" lvl="6" marL="3200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indent="-688975" lvl="7" marL="3657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indent="-688975" lvl="8" marL="4114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7" name="Google Shape;7;p58"/>
          <p:cNvSpPr txBox="1"/>
          <p:nvPr>
            <p:ph type="title"/>
          </p:nvPr>
        </p:nvSpPr>
        <p:spPr>
          <a:xfrm>
            <a:off x="4387453" y="1373187"/>
            <a:ext cx="15609094" cy="3036095"/>
          </a:xfrm>
          <a:prstGeom prst="rect">
            <a:avLst/>
          </a:prstGeom>
          <a:noFill/>
          <a:ln>
            <a:noFill/>
          </a:ln>
        </p:spPr>
        <p:txBody>
          <a:bodyPr anchorCtr="0" anchor="ctr" bIns="71425" lIns="71425" spcFirstLastPara="1" rIns="71425" wrap="square" tIns="71425">
            <a:normAutofit/>
          </a:bodyPr>
          <a:lstStyle>
            <a:lvl1pPr lvl="0"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9pPr>
          </a:lstStyle>
          <a:p/>
        </p:txBody>
      </p:sp>
      <p:sp>
        <p:nvSpPr>
          <p:cNvPr id="8" name="Google Shape;8;p58"/>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transition spd="slow" p14:dur="1500">
    <p:split dir="in"/>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 name="Shape 20"/>
        <p:cNvGrpSpPr/>
        <p:nvPr/>
      </p:nvGrpSpPr>
      <p:grpSpPr>
        <a:xfrm>
          <a:off x="0" y="0"/>
          <a:ext cx="0" cy="0"/>
          <a:chOff x="0" y="0"/>
          <a:chExt cx="0" cy="0"/>
        </a:xfrm>
      </p:grpSpPr>
      <p:grpSp>
        <p:nvGrpSpPr>
          <p:cNvPr id="21" name="Google Shape;21;p1"/>
          <p:cNvGrpSpPr/>
          <p:nvPr/>
        </p:nvGrpSpPr>
        <p:grpSpPr>
          <a:xfrm>
            <a:off x="2079849" y="3608769"/>
            <a:ext cx="21796645" cy="10470334"/>
            <a:chOff x="4290903" y="4125269"/>
            <a:chExt cx="21796645" cy="10545205"/>
          </a:xfrm>
        </p:grpSpPr>
        <p:sp>
          <p:nvSpPr>
            <p:cNvPr id="22" name="Google Shape;22;p1"/>
            <p:cNvSpPr txBox="1"/>
            <p:nvPr/>
          </p:nvSpPr>
          <p:spPr>
            <a:xfrm>
              <a:off x="9953829" y="4125269"/>
              <a:ext cx="8056200" cy="1509600"/>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B4C0F"/>
                </a:buClr>
                <a:buSzPts val="13800"/>
                <a:buFont typeface="Arial"/>
                <a:buNone/>
              </a:pPr>
              <a:r>
                <a:rPr b="1" lang="es-CO" sz="8800">
                  <a:solidFill>
                    <a:srgbClr val="FB4C0F"/>
                  </a:solidFill>
                </a:rPr>
                <a:t>MGD SOFT</a:t>
              </a:r>
              <a:endParaRPr b="1" i="0" sz="8800" u="none" cap="none" strike="noStrike">
                <a:solidFill>
                  <a:srgbClr val="FB4C0F"/>
                </a:solidFill>
              </a:endParaRPr>
            </a:p>
          </p:txBody>
        </p:sp>
        <p:sp>
          <p:nvSpPr>
            <p:cNvPr id="23" name="Google Shape;23;p1"/>
            <p:cNvSpPr txBox="1"/>
            <p:nvPr/>
          </p:nvSpPr>
          <p:spPr>
            <a:xfrm>
              <a:off x="14315248" y="7633417"/>
              <a:ext cx="11772300" cy="13854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1" lang="es-CO" sz="3600" u="none" cap="none" strike="noStrike">
                  <a:solidFill>
                    <a:srgbClr val="FB4C0F"/>
                  </a:solidFill>
                  <a:latin typeface="Arial"/>
                  <a:ea typeface="Arial"/>
                  <a:cs typeface="Arial"/>
                  <a:sym typeface="Arial"/>
                </a:rPr>
                <a:t>Instructora:</a:t>
              </a:r>
              <a:br>
                <a:rPr b="1" i="1" lang="es-CO" sz="4400" u="none" cap="none" strike="noStrike">
                  <a:solidFill>
                    <a:srgbClr val="FB4C0F"/>
                  </a:solidFill>
                  <a:latin typeface="Arial"/>
                  <a:ea typeface="Arial"/>
                  <a:cs typeface="Arial"/>
                  <a:sym typeface="Arial"/>
                </a:rPr>
              </a:br>
              <a:r>
                <a:rPr b="1" lang="es-CO" sz="4400">
                  <a:solidFill>
                    <a:schemeClr val="dk1"/>
                  </a:solidFill>
                </a:rPr>
                <a:t>Sandra Milena Peñaranda Salazar </a:t>
              </a:r>
              <a:endParaRPr b="1" i="0" sz="4400" u="none" cap="none" strike="noStrike">
                <a:solidFill>
                  <a:schemeClr val="dk1"/>
                </a:solidFill>
                <a:latin typeface="Arial"/>
                <a:ea typeface="Arial"/>
                <a:cs typeface="Arial"/>
                <a:sym typeface="Arial"/>
              </a:endParaRPr>
            </a:p>
          </p:txBody>
        </p:sp>
        <p:sp>
          <p:nvSpPr>
            <p:cNvPr id="24" name="Google Shape;24;p1"/>
            <p:cNvSpPr txBox="1"/>
            <p:nvPr/>
          </p:nvSpPr>
          <p:spPr>
            <a:xfrm>
              <a:off x="14315248" y="9491344"/>
              <a:ext cx="9279600" cy="28737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chemeClr val="dk1"/>
                </a:buClr>
                <a:buSzPts val="4400"/>
                <a:buFont typeface="Arial"/>
                <a:buNone/>
              </a:pPr>
              <a:r>
                <a:rPr b="1" i="0" lang="es-CO" sz="4400" u="none" cap="none" strike="noStrike">
                  <a:solidFill>
                    <a:schemeClr val="dk1"/>
                  </a:solidFill>
                  <a:latin typeface="Arial"/>
                  <a:ea typeface="Arial"/>
                  <a:cs typeface="Arial"/>
                  <a:sym typeface="Arial"/>
                </a:rPr>
                <a:t>Centro de Electricidad, Electrónica y Telecomunicaciones</a:t>
              </a:r>
              <a:br>
                <a:rPr b="1" i="0" lang="es-CO" sz="4400" u="none" cap="none" strike="noStrike">
                  <a:solidFill>
                    <a:schemeClr val="dk1"/>
                  </a:solidFill>
                  <a:latin typeface="Arial"/>
                  <a:ea typeface="Arial"/>
                  <a:cs typeface="Arial"/>
                  <a:sym typeface="Arial"/>
                </a:rPr>
              </a:br>
              <a:r>
                <a:rPr b="1" i="0" lang="es-CO" sz="4400" u="none" cap="none" strike="noStrike">
                  <a:solidFill>
                    <a:schemeClr val="dk1"/>
                  </a:solidFill>
                  <a:latin typeface="Arial"/>
                  <a:ea typeface="Arial"/>
                  <a:cs typeface="Arial"/>
                  <a:sym typeface="Arial"/>
                </a:rPr>
                <a:t>Fi</a:t>
              </a:r>
              <a:r>
                <a:rPr b="1" lang="es-CO" sz="4400">
                  <a:solidFill>
                    <a:schemeClr val="dk1"/>
                  </a:solidFill>
                </a:rPr>
                <a:t>cha: 2468763</a:t>
              </a:r>
              <a:br>
                <a:rPr b="1" i="0" lang="es-CO" sz="4400" u="none" cap="none" strike="noStrike">
                  <a:solidFill>
                    <a:schemeClr val="dk1"/>
                  </a:solidFill>
                  <a:latin typeface="Arial"/>
                  <a:ea typeface="Arial"/>
                  <a:cs typeface="Arial"/>
                  <a:sym typeface="Arial"/>
                </a:rPr>
              </a:br>
              <a:r>
                <a:rPr b="1" i="0" lang="es-CO" sz="4400" u="none" cap="none" strike="noStrike">
                  <a:solidFill>
                    <a:schemeClr val="dk1"/>
                  </a:solidFill>
                  <a:latin typeface="Arial"/>
                  <a:ea typeface="Arial"/>
                  <a:cs typeface="Arial"/>
                  <a:sym typeface="Arial"/>
                </a:rPr>
                <a:t>202</a:t>
              </a:r>
              <a:r>
                <a:rPr b="1" lang="es-CO" sz="4400">
                  <a:solidFill>
                    <a:schemeClr val="dk1"/>
                  </a:solidFill>
                </a:rPr>
                <a:t>2</a:t>
              </a:r>
              <a:endParaRPr b="1" i="0" sz="4400" u="none" cap="none" strike="noStrike">
                <a:solidFill>
                  <a:srgbClr val="FFFFFF"/>
                </a:solidFill>
                <a:latin typeface="Helvetica Neue"/>
                <a:ea typeface="Helvetica Neue"/>
                <a:cs typeface="Helvetica Neue"/>
                <a:sym typeface="Helvetica Neue"/>
              </a:endParaRPr>
            </a:p>
          </p:txBody>
        </p:sp>
        <p:sp>
          <p:nvSpPr>
            <p:cNvPr id="25" name="Google Shape;25;p1"/>
            <p:cNvSpPr txBox="1"/>
            <p:nvPr/>
          </p:nvSpPr>
          <p:spPr>
            <a:xfrm>
              <a:off x="4290903" y="6587874"/>
              <a:ext cx="11772300" cy="80826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1" lang="es-CO" sz="3600">
                  <a:solidFill>
                    <a:srgbClr val="FB4C0F"/>
                  </a:solidFill>
                </a:rPr>
                <a:t>Formato ERS</a:t>
              </a:r>
              <a:br>
                <a:rPr b="1" i="1" lang="es-CO" sz="4400" u="none" cap="none" strike="noStrike">
                  <a:solidFill>
                    <a:srgbClr val="FB4C0F"/>
                  </a:solidFill>
                  <a:latin typeface="Arial"/>
                  <a:ea typeface="Arial"/>
                  <a:cs typeface="Arial"/>
                  <a:sym typeface="Arial"/>
                </a:rPr>
              </a:br>
              <a:br>
                <a:rPr b="1" i="1" lang="es-CO" sz="4400" u="none" cap="none" strike="noStrike">
                  <a:solidFill>
                    <a:srgbClr val="FB4C0F"/>
                  </a:solidFill>
                  <a:latin typeface="Arial"/>
                  <a:ea typeface="Arial"/>
                  <a:cs typeface="Arial"/>
                  <a:sym typeface="Arial"/>
                </a:rPr>
              </a:br>
              <a:r>
                <a:rPr b="1" i="1" lang="es-CO" sz="3600" u="none" cap="none" strike="noStrike">
                  <a:solidFill>
                    <a:srgbClr val="FB4C0F"/>
                  </a:solidFill>
                  <a:latin typeface="Arial"/>
                  <a:ea typeface="Arial"/>
                  <a:cs typeface="Arial"/>
                  <a:sym typeface="Arial"/>
                </a:rPr>
                <a:t>Aprendices:</a:t>
              </a:r>
              <a:br>
                <a:rPr b="1" i="1" lang="es-CO" sz="4400" u="none" cap="none" strike="noStrike">
                  <a:solidFill>
                    <a:srgbClr val="FB4C0F"/>
                  </a:solidFill>
                  <a:latin typeface="Arial"/>
                  <a:ea typeface="Arial"/>
                  <a:cs typeface="Arial"/>
                  <a:sym typeface="Arial"/>
                </a:rPr>
              </a:br>
              <a:r>
                <a:rPr b="1" i="0" lang="es-CO" sz="4400" u="none" cap="none" strike="noStrike">
                  <a:solidFill>
                    <a:schemeClr val="dk1"/>
                  </a:solidFill>
                  <a:latin typeface="Arial"/>
                  <a:ea typeface="Arial"/>
                  <a:cs typeface="Arial"/>
                  <a:sym typeface="Arial"/>
                </a:rPr>
                <a:t>Andrés Santiago Flores Ruíz</a:t>
              </a:r>
              <a:br>
                <a:rPr b="1" i="0" lang="es-CO" sz="4400" u="none" cap="none" strike="noStrike">
                  <a:solidFill>
                    <a:schemeClr val="dk1"/>
                  </a:solidFill>
                  <a:latin typeface="Arial"/>
                  <a:ea typeface="Arial"/>
                  <a:cs typeface="Arial"/>
                  <a:sym typeface="Arial"/>
                </a:rPr>
              </a:br>
              <a:r>
                <a:rPr b="1" i="0" lang="es-CO" sz="4400" u="none" cap="none" strike="noStrike">
                  <a:solidFill>
                    <a:schemeClr val="dk1"/>
                  </a:solidFill>
                  <a:latin typeface="Arial"/>
                  <a:ea typeface="Arial"/>
                  <a:cs typeface="Arial"/>
                  <a:sym typeface="Arial"/>
                </a:rPr>
                <a:t>Laura Sofia Cosme Velásquez</a:t>
              </a:r>
              <a:endParaRPr b="1"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B4C0F"/>
                </a:buClr>
                <a:buSzPts val="3600"/>
                <a:buFont typeface="Arial"/>
                <a:buNone/>
              </a:pPr>
              <a:r>
                <a:rPr b="1" lang="es-CO" sz="4400">
                  <a:solidFill>
                    <a:schemeClr val="dk1"/>
                  </a:solidFill>
                </a:rPr>
                <a:t>Nicole Estefania Diaz Mateus</a:t>
              </a:r>
              <a:endParaRPr b="1" sz="4400">
                <a:solidFill>
                  <a:schemeClr val="dk1"/>
                </a:solidFill>
              </a:endParaRPr>
            </a:p>
            <a:p>
              <a:pPr indent="0" lvl="0" marL="0" marR="0" rtl="0" algn="l">
                <a:lnSpc>
                  <a:spcPct val="100000"/>
                </a:lnSpc>
                <a:spcBef>
                  <a:spcPts val="0"/>
                </a:spcBef>
                <a:spcAft>
                  <a:spcPts val="0"/>
                </a:spcAft>
                <a:buClr>
                  <a:srgbClr val="FB4C0F"/>
                </a:buClr>
                <a:buSzPts val="3600"/>
                <a:buFont typeface="Arial"/>
                <a:buNone/>
              </a:pPr>
              <a:r>
                <a:rPr b="1" lang="es-CO" sz="4400">
                  <a:solidFill>
                    <a:schemeClr val="dk1"/>
                  </a:solidFill>
                </a:rPr>
                <a:t>Juan Esteban Garcia Florez</a:t>
              </a:r>
              <a:endParaRPr b="1" sz="4400">
                <a:solidFill>
                  <a:schemeClr val="dk1"/>
                </a:solidFill>
              </a:endParaRPr>
            </a:p>
            <a:p>
              <a:pPr indent="0" lvl="0" marL="0" marR="0" rtl="0" algn="l">
                <a:lnSpc>
                  <a:spcPct val="100000"/>
                </a:lnSpc>
                <a:spcBef>
                  <a:spcPts val="0"/>
                </a:spcBef>
                <a:spcAft>
                  <a:spcPts val="0"/>
                </a:spcAft>
                <a:buClr>
                  <a:srgbClr val="FB4C0F"/>
                </a:buClr>
                <a:buSzPts val="3600"/>
                <a:buFont typeface="Arial"/>
                <a:buNone/>
              </a:pPr>
              <a:r>
                <a:rPr b="1" lang="es-CO" sz="4400">
                  <a:solidFill>
                    <a:schemeClr val="dk1"/>
                  </a:solidFill>
                </a:rPr>
                <a:t>Alex Daniel Tapiero Cruz</a:t>
              </a:r>
              <a:endParaRPr b="1" sz="4400">
                <a:solidFill>
                  <a:schemeClr val="dk1"/>
                </a:solidFill>
              </a:endParaRPr>
            </a:p>
            <a:p>
              <a:pPr indent="0" lvl="0" marL="0" marR="0" rtl="0" algn="l">
                <a:lnSpc>
                  <a:spcPct val="100000"/>
                </a:lnSpc>
                <a:spcBef>
                  <a:spcPts val="0"/>
                </a:spcBef>
                <a:spcAft>
                  <a:spcPts val="0"/>
                </a:spcAft>
                <a:buClr>
                  <a:srgbClr val="FB4C0F"/>
                </a:buClr>
                <a:buSzPts val="3600"/>
                <a:buFont typeface="Arial"/>
                <a:buNone/>
              </a:pPr>
              <a:r>
                <a:rPr b="1" lang="es-CO" sz="4400">
                  <a:solidFill>
                    <a:schemeClr val="dk1"/>
                  </a:solidFill>
                </a:rPr>
                <a:t>Victor Manuel Moreno Vargas</a:t>
              </a:r>
              <a:endParaRPr b="1" sz="4400">
                <a:solidFill>
                  <a:schemeClr val="dk1"/>
                </a:solidFill>
              </a:endParaRPr>
            </a:p>
            <a:p>
              <a:pPr indent="0" lvl="0" marL="0" marR="0" rtl="0" algn="l">
                <a:lnSpc>
                  <a:spcPct val="100000"/>
                </a:lnSpc>
                <a:spcBef>
                  <a:spcPts val="0"/>
                </a:spcBef>
                <a:spcAft>
                  <a:spcPts val="0"/>
                </a:spcAft>
                <a:buClr>
                  <a:srgbClr val="FB4C0F"/>
                </a:buClr>
                <a:buSzPts val="3600"/>
                <a:buFont typeface="Arial"/>
                <a:buNone/>
              </a:pPr>
              <a:r>
                <a:rPr b="1" lang="es-CO" sz="4400">
                  <a:solidFill>
                    <a:schemeClr val="dk1"/>
                  </a:solidFill>
                </a:rPr>
                <a:t>Audin Steven Montiel Riaño</a:t>
              </a:r>
              <a:endParaRPr b="1" sz="4400">
                <a:solidFill>
                  <a:schemeClr val="dk1"/>
                </a:solidFill>
              </a:endParaRPr>
            </a:p>
            <a:p>
              <a:pPr indent="0" lvl="0" marL="0" marR="0" rtl="0" algn="l">
                <a:lnSpc>
                  <a:spcPct val="100000"/>
                </a:lnSpc>
                <a:spcBef>
                  <a:spcPts val="0"/>
                </a:spcBef>
                <a:spcAft>
                  <a:spcPts val="0"/>
                </a:spcAft>
                <a:buClr>
                  <a:srgbClr val="FB4C0F"/>
                </a:buClr>
                <a:buSzPts val="3600"/>
                <a:buFont typeface="Arial"/>
                <a:buNone/>
              </a:pPr>
              <a:r>
                <a:t/>
              </a:r>
              <a:endParaRPr b="1" sz="4400">
                <a:solidFill>
                  <a:schemeClr val="dk1"/>
                </a:solidFill>
              </a:endParaRPr>
            </a:p>
            <a:p>
              <a:pPr indent="0" lvl="0" marL="0" marR="0" rtl="0" algn="l">
                <a:lnSpc>
                  <a:spcPct val="100000"/>
                </a:lnSpc>
                <a:spcBef>
                  <a:spcPts val="0"/>
                </a:spcBef>
                <a:spcAft>
                  <a:spcPts val="0"/>
                </a:spcAft>
                <a:buClr>
                  <a:srgbClr val="FB4C0F"/>
                </a:buClr>
                <a:buSzPts val="3600"/>
                <a:buFont typeface="Arial"/>
                <a:buNone/>
              </a:pPr>
              <a:r>
                <a:t/>
              </a:r>
              <a:endParaRPr b="1" sz="4400">
                <a:solidFill>
                  <a:schemeClr val="dk1"/>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7"/>
          <p:cNvSpPr txBox="1"/>
          <p:nvPr/>
        </p:nvSpPr>
        <p:spPr>
          <a:xfrm>
            <a:off x="4465835" y="4028599"/>
            <a:ext cx="15452400" cy="273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000"/>
              <a:buFont typeface="Helvetica Neue"/>
              <a:buNone/>
            </a:pPr>
            <a:r>
              <a:t/>
            </a:r>
            <a:endParaRPr b="1" i="0" sz="4000" u="none" cap="none" strike="noStrike">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1.</a:t>
            </a:r>
            <a:r>
              <a:rPr lang="es-CO" sz="6600">
                <a:solidFill>
                  <a:srgbClr val="FF6D00"/>
                </a:solidFill>
              </a:rPr>
              <a:t>5</a:t>
            </a:r>
            <a:r>
              <a:rPr b="0" i="0" lang="es-CO" sz="6600" u="none" cap="none" strike="noStrike">
                <a:solidFill>
                  <a:srgbClr val="FF6D00"/>
                </a:solidFill>
                <a:latin typeface="Arial"/>
                <a:ea typeface="Arial"/>
                <a:cs typeface="Arial"/>
                <a:sym typeface="Arial"/>
              </a:rPr>
              <a:t> DEFINICIONES, </a:t>
            </a:r>
            <a:r>
              <a:rPr lang="es-CO" sz="6600">
                <a:solidFill>
                  <a:srgbClr val="FF6D00"/>
                </a:solidFill>
              </a:rPr>
              <a:t>ACRÓNIMOS</a:t>
            </a:r>
            <a:r>
              <a:rPr b="0" i="0" lang="es-CO" sz="6600" u="none" cap="none" strike="noStrike">
                <a:solidFill>
                  <a:srgbClr val="FF6D00"/>
                </a:solidFill>
                <a:latin typeface="Arial"/>
                <a:ea typeface="Arial"/>
                <a:cs typeface="Arial"/>
                <a:sym typeface="Arial"/>
              </a:rPr>
              <a:t> Y ABREVIATURAS </a:t>
            </a:r>
            <a:endParaRPr/>
          </a:p>
        </p:txBody>
      </p:sp>
      <p:sp>
        <p:nvSpPr>
          <p:cNvPr id="89" name="Google Shape;89;p7"/>
          <p:cNvSpPr txBox="1"/>
          <p:nvPr/>
        </p:nvSpPr>
        <p:spPr>
          <a:xfrm>
            <a:off x="3180079" y="7497403"/>
            <a:ext cx="18023700" cy="28533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F6D00"/>
              </a:buClr>
              <a:buSzPts val="4400"/>
              <a:buFont typeface="Arial"/>
              <a:buNone/>
            </a:pPr>
            <a:r>
              <a:rPr b="1" lang="es-CO" sz="4400">
                <a:solidFill>
                  <a:srgbClr val="FF6D00"/>
                </a:solidFill>
              </a:rPr>
              <a:t>MGD </a:t>
            </a:r>
            <a:r>
              <a:rPr b="1" i="0" lang="es-CO" sz="4400" u="none" cap="none" strike="noStrike">
                <a:solidFill>
                  <a:srgbClr val="FF6D00"/>
                </a:solidFill>
                <a:latin typeface="Arial"/>
                <a:ea typeface="Arial"/>
                <a:cs typeface="Arial"/>
                <a:sym typeface="Arial"/>
              </a:rPr>
              <a:t>SOFT: </a:t>
            </a:r>
            <a:r>
              <a:rPr b="0" i="0" lang="es-CO" sz="4400" u="none" cap="none" strike="noStrike">
                <a:solidFill>
                  <a:schemeClr val="dk1"/>
                </a:solidFill>
                <a:latin typeface="Arial"/>
                <a:ea typeface="Arial"/>
                <a:cs typeface="Arial"/>
                <a:sym typeface="Arial"/>
              </a:rPr>
              <a:t>Nombre del proyecto</a:t>
            </a:r>
            <a:r>
              <a:rPr lang="es-CO" sz="4400">
                <a:solidFill>
                  <a:schemeClr val="dk1"/>
                </a:solidFill>
              </a:rPr>
              <a:t>: inclusión de los </a:t>
            </a:r>
            <a:r>
              <a:rPr lang="es-CO" sz="4400">
                <a:solidFill>
                  <a:schemeClr val="dk1"/>
                </a:solidFill>
              </a:rPr>
              <a:t>términos management (gestión), growth (desarrolló) and driving (manejo) y la abreviación del término </a:t>
            </a:r>
            <a:r>
              <a:rPr b="0" i="0" lang="es-CO" sz="4400" u="none" cap="none" strike="noStrike">
                <a:solidFill>
                  <a:schemeClr val="dk1"/>
                </a:solidFill>
                <a:latin typeface="Arial"/>
                <a:ea typeface="Arial"/>
                <a:cs typeface="Arial"/>
                <a:sym typeface="Arial"/>
              </a:rPr>
              <a:t>“software”</a:t>
            </a:r>
            <a:endParaRPr b="1"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4400"/>
              <a:buFont typeface="Helvetica Neue"/>
              <a:buNone/>
            </a:pPr>
            <a:r>
              <a:t/>
            </a:r>
            <a:endParaRPr b="1" i="0" sz="4400" u="none" cap="none" strike="noStrike">
              <a:solidFill>
                <a:schemeClr val="dk1"/>
              </a:solidFill>
              <a:latin typeface="Helvetica Neue"/>
              <a:ea typeface="Helvetica Neue"/>
              <a:cs typeface="Helvetica Neue"/>
              <a:sym typeface="Helvetica Neue"/>
            </a:endParaRPr>
          </a:p>
        </p:txBody>
      </p:sp>
      <p:sp>
        <p:nvSpPr>
          <p:cNvPr id="90" name="Google Shape;90;p7"/>
          <p:cNvSpPr txBox="1"/>
          <p:nvPr/>
        </p:nvSpPr>
        <p:spPr>
          <a:xfrm>
            <a:off x="3742676" y="632400"/>
            <a:ext cx="4765800" cy="6984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1. INTRODUCCIÓN</a:t>
            </a:r>
            <a:endParaRPr b="1" i="0" sz="3600" u="none" cap="none" strike="noStrike">
              <a:solidFill>
                <a:srgbClr val="FB4C0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8"/>
          <p:cNvSpPr txBox="1"/>
          <p:nvPr/>
        </p:nvSpPr>
        <p:spPr>
          <a:xfrm>
            <a:off x="4465835" y="3130390"/>
            <a:ext cx="154524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1.</a:t>
            </a:r>
            <a:r>
              <a:rPr lang="es-CO" sz="6600">
                <a:solidFill>
                  <a:srgbClr val="FF6D00"/>
                </a:solidFill>
              </a:rPr>
              <a:t>6</a:t>
            </a:r>
            <a:r>
              <a:rPr b="0" i="0" lang="es-CO" sz="6600" u="none" cap="none" strike="noStrike">
                <a:solidFill>
                  <a:srgbClr val="FF6D00"/>
                </a:solidFill>
                <a:latin typeface="Arial"/>
                <a:ea typeface="Arial"/>
                <a:cs typeface="Arial"/>
                <a:sym typeface="Arial"/>
              </a:rPr>
              <a:t> REFERENCIAS </a:t>
            </a:r>
            <a:endParaRPr/>
          </a:p>
        </p:txBody>
      </p:sp>
      <p:sp>
        <p:nvSpPr>
          <p:cNvPr id="96" name="Google Shape;96;p8"/>
          <p:cNvSpPr txBox="1"/>
          <p:nvPr/>
        </p:nvSpPr>
        <p:spPr>
          <a:xfrm>
            <a:off x="4430483" y="632408"/>
            <a:ext cx="4078034"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1. INTRODUCCIÓN</a:t>
            </a:r>
            <a:endParaRPr b="1" i="0" sz="3600" u="none" cap="none" strike="noStrike">
              <a:solidFill>
                <a:srgbClr val="FB4C0F"/>
              </a:solidFill>
              <a:latin typeface="Arial"/>
              <a:ea typeface="Arial"/>
              <a:cs typeface="Arial"/>
              <a:sym typeface="Arial"/>
            </a:endParaRPr>
          </a:p>
        </p:txBody>
      </p:sp>
      <p:graphicFrame>
        <p:nvGraphicFramePr>
          <p:cNvPr id="97" name="Google Shape;97;p8"/>
          <p:cNvGraphicFramePr/>
          <p:nvPr/>
        </p:nvGraphicFramePr>
        <p:xfrm>
          <a:off x="4063999" y="7051040"/>
          <a:ext cx="3000000" cy="3000000"/>
        </p:xfrm>
        <a:graphic>
          <a:graphicData uri="http://schemas.openxmlformats.org/drawingml/2006/table">
            <a:tbl>
              <a:tblPr bandRow="1" firstRow="1">
                <a:noFill/>
                <a:tableStyleId>{A8CB7634-FD82-467D-B30C-302B43B3EB3D}</a:tableStyleId>
              </a:tblPr>
              <a:tblGrid>
                <a:gridCol w="8510775"/>
                <a:gridCol w="7745225"/>
              </a:tblGrid>
              <a:tr h="370850">
                <a:tc>
                  <a:txBody>
                    <a:bodyPr/>
                    <a:lstStyle/>
                    <a:p>
                      <a:pPr indent="0" lvl="0" marL="0" marR="0" rtl="0" algn="ctr">
                        <a:lnSpc>
                          <a:spcPct val="100000"/>
                        </a:lnSpc>
                        <a:spcBef>
                          <a:spcPts val="0"/>
                        </a:spcBef>
                        <a:spcAft>
                          <a:spcPts val="0"/>
                        </a:spcAft>
                        <a:buClr>
                          <a:schemeClr val="dk1"/>
                        </a:buClr>
                        <a:buSzPts val="4800"/>
                        <a:buFont typeface="Arial"/>
                        <a:buNone/>
                      </a:pPr>
                      <a:r>
                        <a:rPr b="1" lang="es-CO" sz="4800" u="none" cap="none" strike="noStrike">
                          <a:solidFill>
                            <a:schemeClr val="dk1"/>
                          </a:solidFill>
                          <a:latin typeface="Arial"/>
                          <a:ea typeface="Arial"/>
                          <a:cs typeface="Arial"/>
                          <a:sym typeface="Arial"/>
                        </a:rPr>
                        <a:t>Título del documento</a:t>
                      </a:r>
                      <a:endParaRPr/>
                    </a:p>
                  </a:txBody>
                  <a:tcPr marT="45725" marB="45725" marR="91450" marL="91450">
                    <a:lnR cap="flat" cmpd="sng" w="38100">
                      <a:solidFill>
                        <a:schemeClr val="dk1"/>
                      </a:solidFill>
                      <a:prstDash val="solid"/>
                      <a:round/>
                      <a:headEnd len="sm" w="sm" type="none"/>
                      <a:tailEnd len="sm" w="sm" type="none"/>
                    </a:lnR>
                    <a:lnB cap="flat" cmpd="sng" w="38100">
                      <a:solidFill>
                        <a:schemeClr val="dk1"/>
                      </a:solidFill>
                      <a:prstDash val="solid"/>
                      <a:round/>
                      <a:headEnd len="sm" w="sm" type="none"/>
                      <a:tailEnd len="sm" w="sm" type="none"/>
                    </a:lnB>
                    <a:solidFill>
                      <a:srgbClr val="FF6D00"/>
                    </a:solidFill>
                  </a:tcPr>
                </a:tc>
                <a:tc>
                  <a:txBody>
                    <a:bodyPr/>
                    <a:lstStyle/>
                    <a:p>
                      <a:pPr indent="0" lvl="0" marL="0" marR="0" rtl="0" algn="ctr">
                        <a:lnSpc>
                          <a:spcPct val="100000"/>
                        </a:lnSpc>
                        <a:spcBef>
                          <a:spcPts val="0"/>
                        </a:spcBef>
                        <a:spcAft>
                          <a:spcPts val="0"/>
                        </a:spcAft>
                        <a:buClr>
                          <a:schemeClr val="dk1"/>
                        </a:buClr>
                        <a:buSzPts val="4800"/>
                        <a:buFont typeface="Arial"/>
                        <a:buNone/>
                      </a:pPr>
                      <a:r>
                        <a:rPr b="1" lang="es-CO" sz="4800" u="none" cap="none" strike="noStrike">
                          <a:solidFill>
                            <a:schemeClr val="dk1"/>
                          </a:solidFill>
                          <a:latin typeface="Arial"/>
                          <a:ea typeface="Arial"/>
                          <a:cs typeface="Arial"/>
                          <a:sym typeface="Arial"/>
                        </a:rPr>
                        <a:t>Referencias</a:t>
                      </a:r>
                      <a:endParaRPr/>
                    </a:p>
                  </a:txBody>
                  <a:tcPr marT="45725" marB="45725" marR="91450" marL="91450">
                    <a:lnL cap="flat" cmpd="sng" w="38100">
                      <a:solidFill>
                        <a:schemeClr val="dk1"/>
                      </a:solidFill>
                      <a:prstDash val="solid"/>
                      <a:round/>
                      <a:headEnd len="sm" w="sm" type="none"/>
                      <a:tailEnd len="sm" w="sm" type="none"/>
                    </a:lnL>
                    <a:lnB cap="flat" cmpd="sng" w="38100">
                      <a:solidFill>
                        <a:schemeClr val="dk1"/>
                      </a:solidFill>
                      <a:prstDash val="solid"/>
                      <a:round/>
                      <a:headEnd len="sm" w="sm" type="none"/>
                      <a:tailEnd len="sm" w="sm" type="none"/>
                    </a:lnB>
                    <a:solidFill>
                      <a:srgbClr val="FF6D00"/>
                    </a:solidFill>
                  </a:tcPr>
                </a:tc>
              </a:tr>
              <a:tr h="370850">
                <a:tc>
                  <a:txBody>
                    <a:bodyPr/>
                    <a:lstStyle/>
                    <a:p>
                      <a:pPr indent="0" lvl="0" marL="0" marR="0" rtl="0" algn="l">
                        <a:lnSpc>
                          <a:spcPct val="100000"/>
                        </a:lnSpc>
                        <a:spcBef>
                          <a:spcPts val="0"/>
                        </a:spcBef>
                        <a:spcAft>
                          <a:spcPts val="0"/>
                        </a:spcAft>
                        <a:buClr>
                          <a:schemeClr val="dk1"/>
                        </a:buClr>
                        <a:buSzPts val="4800"/>
                        <a:buFont typeface="Arial"/>
                        <a:buNone/>
                      </a:pPr>
                      <a:r>
                        <a:rPr b="0" lang="es-CO" sz="4800" u="none" cap="none" strike="noStrike">
                          <a:solidFill>
                            <a:schemeClr val="dk1"/>
                          </a:solidFill>
                          <a:latin typeface="Arial"/>
                          <a:ea typeface="Arial"/>
                          <a:cs typeface="Arial"/>
                          <a:sym typeface="Arial"/>
                        </a:rPr>
                        <a:t>Standard IEEE830</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c>
                  <a:txBody>
                    <a:bodyPr/>
                    <a:lstStyle/>
                    <a:p>
                      <a:pPr indent="0" lvl="0" marL="0" marR="0" rtl="0" algn="l">
                        <a:lnSpc>
                          <a:spcPct val="100000"/>
                        </a:lnSpc>
                        <a:spcBef>
                          <a:spcPts val="0"/>
                        </a:spcBef>
                        <a:spcAft>
                          <a:spcPts val="0"/>
                        </a:spcAft>
                        <a:buClr>
                          <a:schemeClr val="dk1"/>
                        </a:buClr>
                        <a:buSzPts val="4800"/>
                        <a:buFont typeface="Arial"/>
                        <a:buNone/>
                      </a:pPr>
                      <a:r>
                        <a:rPr b="0" lang="es-CO" sz="4800" u="none" cap="none" strike="noStrike">
                          <a:solidFill>
                            <a:schemeClr val="dk1"/>
                          </a:solidFill>
                          <a:latin typeface="Arial"/>
                          <a:ea typeface="Arial"/>
                          <a:cs typeface="Arial"/>
                          <a:sym typeface="Arial"/>
                        </a:rPr>
                        <a:t>IEE830 </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9"/>
          <p:cNvSpPr txBox="1"/>
          <p:nvPr/>
        </p:nvSpPr>
        <p:spPr>
          <a:xfrm>
            <a:off x="4465835" y="2958226"/>
            <a:ext cx="154524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1.</a:t>
            </a:r>
            <a:r>
              <a:rPr lang="es-CO" sz="6600">
                <a:solidFill>
                  <a:srgbClr val="FF6D00"/>
                </a:solidFill>
              </a:rPr>
              <a:t>7</a:t>
            </a:r>
            <a:r>
              <a:rPr b="0" i="0" lang="es-CO" sz="6600" u="none" cap="none" strike="noStrike">
                <a:solidFill>
                  <a:srgbClr val="FF6D00"/>
                </a:solidFill>
                <a:latin typeface="Arial"/>
                <a:ea typeface="Arial"/>
                <a:cs typeface="Arial"/>
                <a:sym typeface="Arial"/>
              </a:rPr>
              <a:t> RESUMEN </a:t>
            </a:r>
            <a:endParaRPr/>
          </a:p>
        </p:txBody>
      </p:sp>
      <p:sp>
        <p:nvSpPr>
          <p:cNvPr id="103" name="Google Shape;103;p9"/>
          <p:cNvSpPr txBox="1"/>
          <p:nvPr/>
        </p:nvSpPr>
        <p:spPr>
          <a:xfrm>
            <a:off x="3312159" y="6570759"/>
            <a:ext cx="17759680" cy="2606482"/>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8000"/>
              <a:buFont typeface="Arial"/>
              <a:buNone/>
            </a:pPr>
            <a:r>
              <a:rPr b="1" i="1" lang="es-CO" sz="8000" u="none" cap="none" strike="noStrike">
                <a:solidFill>
                  <a:schemeClr val="dk1"/>
                </a:solidFill>
                <a:latin typeface="Arial"/>
                <a:ea typeface="Arial"/>
                <a:cs typeface="Arial"/>
                <a:sym typeface="Arial"/>
              </a:rPr>
              <a:t>Sujeto a cambios en función de las futuras modificaciones</a:t>
            </a:r>
            <a:endParaRPr b="1" i="1" sz="8000" u="none" cap="none" strike="noStrike">
              <a:solidFill>
                <a:schemeClr val="dk1"/>
              </a:solidFill>
              <a:latin typeface="Arial"/>
              <a:ea typeface="Arial"/>
              <a:cs typeface="Arial"/>
              <a:sym typeface="Arial"/>
            </a:endParaRPr>
          </a:p>
        </p:txBody>
      </p:sp>
      <p:sp>
        <p:nvSpPr>
          <p:cNvPr id="104" name="Google Shape;104;p9"/>
          <p:cNvSpPr txBox="1"/>
          <p:nvPr/>
        </p:nvSpPr>
        <p:spPr>
          <a:xfrm>
            <a:off x="4430483" y="632408"/>
            <a:ext cx="4078034"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1. INTRODUCCIÓN</a:t>
            </a:r>
            <a:endParaRPr b="1" i="0" sz="3600" u="none" cap="none" strike="noStrike">
              <a:solidFill>
                <a:srgbClr val="FB4C0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10"/>
          <p:cNvSpPr txBox="1"/>
          <p:nvPr/>
        </p:nvSpPr>
        <p:spPr>
          <a:xfrm>
            <a:off x="4465835" y="5704175"/>
            <a:ext cx="15452329" cy="43396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13800"/>
              <a:buFont typeface="Arial"/>
              <a:buNone/>
            </a:pPr>
            <a:r>
              <a:rPr b="0" i="0" lang="es-CO" sz="13800" u="none" cap="none" strike="noStrike">
                <a:solidFill>
                  <a:srgbClr val="FF6D00"/>
                </a:solidFill>
                <a:latin typeface="Arial"/>
                <a:ea typeface="Arial"/>
                <a:cs typeface="Arial"/>
                <a:sym typeface="Arial"/>
              </a:rPr>
              <a:t>2. DESCRIPCIÓN GENERAL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11"/>
          <p:cNvSpPr txBox="1"/>
          <p:nvPr/>
        </p:nvSpPr>
        <p:spPr>
          <a:xfrm>
            <a:off x="4465809" y="4386718"/>
            <a:ext cx="154524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2.1 </a:t>
            </a:r>
            <a:r>
              <a:rPr lang="es-CO" sz="6600">
                <a:solidFill>
                  <a:srgbClr val="FF6D00"/>
                </a:solidFill>
              </a:rPr>
              <a:t>PERSPECTIVAS</a:t>
            </a:r>
            <a:r>
              <a:rPr b="0" i="0" lang="es-CO" sz="6600" u="none" cap="none" strike="noStrike">
                <a:solidFill>
                  <a:srgbClr val="FF6D00"/>
                </a:solidFill>
                <a:latin typeface="Arial"/>
                <a:ea typeface="Arial"/>
                <a:cs typeface="Arial"/>
                <a:sym typeface="Arial"/>
              </a:rPr>
              <a:t> DEL PRODUCTO</a:t>
            </a:r>
            <a:endParaRPr/>
          </a:p>
        </p:txBody>
      </p:sp>
      <p:sp>
        <p:nvSpPr>
          <p:cNvPr id="115" name="Google Shape;115;p11"/>
          <p:cNvSpPr txBox="1"/>
          <p:nvPr/>
        </p:nvSpPr>
        <p:spPr>
          <a:xfrm>
            <a:off x="3312159" y="7186312"/>
            <a:ext cx="17759680" cy="1375376"/>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FFFF"/>
              </a:buClr>
              <a:buSzPts val="8000"/>
              <a:buFont typeface="Helvetica Neue"/>
              <a:buNone/>
            </a:pPr>
            <a:r>
              <a:t/>
            </a:r>
            <a:endParaRPr b="1" i="0" sz="8000" u="none" cap="none" strike="noStrike">
              <a:solidFill>
                <a:srgbClr val="FF6D00"/>
              </a:solidFill>
              <a:latin typeface="Arial"/>
              <a:ea typeface="Arial"/>
              <a:cs typeface="Arial"/>
              <a:sym typeface="Arial"/>
            </a:endParaRPr>
          </a:p>
        </p:txBody>
      </p:sp>
      <p:sp>
        <p:nvSpPr>
          <p:cNvPr id="116" name="Google Shape;116;p11"/>
          <p:cNvSpPr txBox="1"/>
          <p:nvPr/>
        </p:nvSpPr>
        <p:spPr>
          <a:xfrm>
            <a:off x="3792583" y="5844737"/>
            <a:ext cx="17144400" cy="61626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chemeClr val="dk1"/>
              </a:buClr>
              <a:buSzPts val="4400"/>
              <a:buFont typeface="Arial"/>
              <a:buNone/>
            </a:pPr>
            <a:r>
              <a:rPr b="0" i="0" lang="es-CO" sz="4400" u="none" cap="none" strike="noStrike">
                <a:solidFill>
                  <a:schemeClr val="dk1"/>
                </a:solidFill>
                <a:latin typeface="Arial"/>
                <a:ea typeface="Arial"/>
                <a:cs typeface="Arial"/>
                <a:sym typeface="Arial"/>
              </a:rPr>
              <a:t>Este proyecto </a:t>
            </a:r>
            <a:r>
              <a:rPr lang="es-CO" sz="4400">
                <a:solidFill>
                  <a:schemeClr val="dk1"/>
                </a:solidFill>
              </a:rPr>
              <a:t>se apoya</a:t>
            </a:r>
            <a:r>
              <a:rPr b="0" i="0" lang="es-CO" sz="4400" u="none" cap="none" strike="noStrike">
                <a:solidFill>
                  <a:schemeClr val="dk1"/>
                </a:solidFill>
                <a:latin typeface="Arial"/>
                <a:ea typeface="Arial"/>
                <a:cs typeface="Arial"/>
                <a:sym typeface="Arial"/>
              </a:rPr>
              <a:t> en </a:t>
            </a:r>
            <a:r>
              <a:rPr lang="es-CO" sz="4400">
                <a:solidFill>
                  <a:schemeClr val="dk1"/>
                </a:solidFill>
              </a:rPr>
              <a:t>la implementación de un sistema de información </a:t>
            </a:r>
            <a:r>
              <a:rPr b="0" i="0" lang="es-CO" sz="4400" u="none" cap="none" strike="noStrike">
                <a:solidFill>
                  <a:schemeClr val="dk1"/>
                </a:solidFill>
                <a:latin typeface="Arial"/>
                <a:ea typeface="Arial"/>
                <a:cs typeface="Arial"/>
                <a:sym typeface="Arial"/>
              </a:rPr>
              <a:t>diseñad</a:t>
            </a:r>
            <a:r>
              <a:rPr lang="es-CO" sz="4400">
                <a:solidFill>
                  <a:schemeClr val="dk1"/>
                </a:solidFill>
              </a:rPr>
              <a:t>o para el agendamiento de citas y el apartado de productos. </a:t>
            </a:r>
            <a:endParaRPr sz="4400">
              <a:solidFill>
                <a:schemeClr val="dk1"/>
              </a:solidFill>
            </a:endParaRPr>
          </a:p>
          <a:p>
            <a:pPr indent="0" lvl="0" marL="0" marR="0" rtl="0" algn="l">
              <a:lnSpc>
                <a:spcPct val="100000"/>
              </a:lnSpc>
              <a:spcBef>
                <a:spcPts val="0"/>
              </a:spcBef>
              <a:spcAft>
                <a:spcPts val="0"/>
              </a:spcAft>
              <a:buClr>
                <a:schemeClr val="dk1"/>
              </a:buClr>
              <a:buSzPts val="4400"/>
              <a:buFont typeface="Arial"/>
              <a:buNone/>
            </a:pPr>
            <a:r>
              <a:t/>
            </a:r>
            <a:endParaRPr sz="4400">
              <a:solidFill>
                <a:schemeClr val="dk1"/>
              </a:solidFill>
            </a:endParaRPr>
          </a:p>
          <a:p>
            <a:pPr indent="0" lvl="0" marL="0" marR="0" rtl="0" algn="l">
              <a:lnSpc>
                <a:spcPct val="100000"/>
              </a:lnSpc>
              <a:spcBef>
                <a:spcPts val="0"/>
              </a:spcBef>
              <a:spcAft>
                <a:spcPts val="0"/>
              </a:spcAft>
              <a:buClr>
                <a:schemeClr val="dk1"/>
              </a:buClr>
              <a:buSzPts val="4400"/>
              <a:buFont typeface="Arial"/>
              <a:buNone/>
            </a:pPr>
            <a:r>
              <a:rPr lang="es-CO" sz="4400">
                <a:solidFill>
                  <a:schemeClr val="dk1"/>
                </a:solidFill>
              </a:rPr>
              <a:t>La perspectiva de MGD SOFT es extenderse a todo Bogotá y crecer</a:t>
            </a:r>
            <a:endParaRPr sz="4400">
              <a:solidFill>
                <a:schemeClr val="dk1"/>
              </a:solidFill>
            </a:endParaRPr>
          </a:p>
          <a:p>
            <a:pPr indent="0" lvl="0" marL="0" marR="0" rtl="0" algn="l">
              <a:lnSpc>
                <a:spcPct val="100000"/>
              </a:lnSpc>
              <a:spcBef>
                <a:spcPts val="0"/>
              </a:spcBef>
              <a:spcAft>
                <a:spcPts val="0"/>
              </a:spcAft>
              <a:buClr>
                <a:schemeClr val="dk1"/>
              </a:buClr>
              <a:buSzPts val="4400"/>
              <a:buFont typeface="Arial"/>
              <a:buNone/>
            </a:pPr>
            <a:r>
              <a:rPr lang="es-CO" sz="4400">
                <a:solidFill>
                  <a:schemeClr val="dk1"/>
                </a:solidFill>
              </a:rPr>
              <a:t>como sistema de información, añadiendo la función de poder agendar citas,visualizar catálogo de los productos y gestionar el inventario de los productos.</a:t>
            </a:r>
            <a:endParaRPr sz="4400">
              <a:solidFill>
                <a:schemeClr val="dk1"/>
              </a:solidFill>
            </a:endParaRPr>
          </a:p>
          <a:p>
            <a:pPr indent="0" lvl="0" marL="0" marR="0" rtl="0" algn="l">
              <a:lnSpc>
                <a:spcPct val="100000"/>
              </a:lnSpc>
              <a:spcBef>
                <a:spcPts val="0"/>
              </a:spcBef>
              <a:spcAft>
                <a:spcPts val="0"/>
              </a:spcAft>
              <a:buClr>
                <a:srgbClr val="FFFFFF"/>
              </a:buClr>
              <a:buSzPts val="3900"/>
              <a:buFont typeface="Helvetica Neue"/>
              <a:buNone/>
            </a:pPr>
            <a:r>
              <a:t/>
            </a:r>
            <a:endParaRPr b="0" i="0" sz="3900" u="none" cap="none" strike="noStrike">
              <a:solidFill>
                <a:schemeClr val="dk1"/>
              </a:solidFill>
              <a:latin typeface="Times New Roman"/>
              <a:ea typeface="Times New Roman"/>
              <a:cs typeface="Times New Roman"/>
              <a:sym typeface="Times New Roman"/>
            </a:endParaRPr>
          </a:p>
        </p:txBody>
      </p:sp>
      <p:sp>
        <p:nvSpPr>
          <p:cNvPr id="117" name="Google Shape;117;p11"/>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2. DESCRIPCIÓN GENERAL</a:t>
            </a:r>
            <a:endParaRPr b="1" i="0" sz="3600" u="none" cap="none" strike="noStrike">
              <a:solidFill>
                <a:srgbClr val="FB4C0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12"/>
          <p:cNvSpPr txBox="1"/>
          <p:nvPr/>
        </p:nvSpPr>
        <p:spPr>
          <a:xfrm>
            <a:off x="4465835" y="1925597"/>
            <a:ext cx="15452329" cy="1107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2.2 FUNCIONES DEL PRODUCTO</a:t>
            </a:r>
            <a:endParaRPr/>
          </a:p>
        </p:txBody>
      </p:sp>
      <p:sp>
        <p:nvSpPr>
          <p:cNvPr id="123" name="Google Shape;123;p12"/>
          <p:cNvSpPr txBox="1"/>
          <p:nvPr/>
        </p:nvSpPr>
        <p:spPr>
          <a:xfrm>
            <a:off x="3312159" y="7186312"/>
            <a:ext cx="17759680" cy="1375376"/>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FFFF"/>
              </a:buClr>
              <a:buSzPts val="8000"/>
              <a:buFont typeface="Helvetica Neue"/>
              <a:buNone/>
            </a:pPr>
            <a:r>
              <a:t/>
            </a:r>
            <a:endParaRPr b="1" i="0" sz="8000" u="none" cap="none" strike="noStrike">
              <a:solidFill>
                <a:srgbClr val="FF6D00"/>
              </a:solidFill>
              <a:latin typeface="Arial"/>
              <a:ea typeface="Arial"/>
              <a:cs typeface="Arial"/>
              <a:sym typeface="Arial"/>
            </a:endParaRPr>
          </a:p>
        </p:txBody>
      </p:sp>
      <p:sp>
        <p:nvSpPr>
          <p:cNvPr id="124" name="Google Shape;124;p12"/>
          <p:cNvSpPr txBox="1"/>
          <p:nvPr/>
        </p:nvSpPr>
        <p:spPr>
          <a:xfrm>
            <a:off x="2066777" y="4321731"/>
            <a:ext cx="20250300" cy="8763900"/>
          </a:xfrm>
          <a:prstGeom prst="rect">
            <a:avLst/>
          </a:prstGeom>
          <a:noFill/>
          <a:ln>
            <a:noFill/>
          </a:ln>
        </p:spPr>
        <p:txBody>
          <a:bodyPr anchorCtr="0" anchor="ctr" bIns="71425" lIns="71425" spcFirstLastPara="1" rIns="71425" wrap="square" tIns="71425">
            <a:spAutoFit/>
          </a:bodyPr>
          <a:lstStyle/>
          <a:p>
            <a:pPr indent="-571500" lvl="0" marL="571500" marR="0" rtl="0" algn="l">
              <a:lnSpc>
                <a:spcPct val="100000"/>
              </a:lnSpc>
              <a:spcBef>
                <a:spcPts val="0"/>
              </a:spcBef>
              <a:spcAft>
                <a:spcPts val="0"/>
              </a:spcAft>
              <a:buClr>
                <a:schemeClr val="dk1"/>
              </a:buClr>
              <a:buSzPts val="3600"/>
              <a:buFont typeface="Arial"/>
              <a:buChar char="-"/>
            </a:pPr>
            <a:r>
              <a:rPr b="1" i="0" lang="es-CO" sz="3600" u="none" cap="none" strike="noStrike">
                <a:solidFill>
                  <a:schemeClr val="dk1"/>
                </a:solidFill>
                <a:latin typeface="Arial"/>
                <a:ea typeface="Arial"/>
                <a:cs typeface="Arial"/>
                <a:sym typeface="Arial"/>
              </a:rPr>
              <a:t>Registro de nuevos usuarios: </a:t>
            </a:r>
            <a:r>
              <a:rPr b="0" i="0" lang="es-CO" sz="3600" u="none" cap="none" strike="noStrike">
                <a:solidFill>
                  <a:schemeClr val="dk1"/>
                </a:solidFill>
                <a:latin typeface="Arial"/>
                <a:ea typeface="Arial"/>
                <a:cs typeface="Arial"/>
                <a:sym typeface="Arial"/>
              </a:rPr>
              <a:t>El sistema registrará a los nuevos usuarios que ingresen </a:t>
            </a:r>
            <a:r>
              <a:rPr lang="es-CO" sz="3600">
                <a:solidFill>
                  <a:schemeClr val="dk1"/>
                </a:solidFill>
              </a:rPr>
              <a:t>al</a:t>
            </a:r>
            <a:br>
              <a:rPr b="0" i="0" lang="es-CO" sz="3600" u="none" cap="none" strike="noStrike">
                <a:solidFill>
                  <a:schemeClr val="dk1"/>
                </a:solidFill>
                <a:latin typeface="Arial"/>
                <a:ea typeface="Arial"/>
                <a:cs typeface="Arial"/>
                <a:sym typeface="Arial"/>
              </a:rPr>
            </a:br>
            <a:r>
              <a:rPr b="0" i="0" lang="es-CO" sz="3600" u="none" cap="none" strike="noStrike">
                <a:solidFill>
                  <a:schemeClr val="dk1"/>
                </a:solidFill>
                <a:latin typeface="Arial"/>
                <a:ea typeface="Arial"/>
                <a:cs typeface="Arial"/>
                <a:sym typeface="Arial"/>
              </a:rPr>
              <a:t>                                                   </a:t>
            </a:r>
            <a:r>
              <a:rPr lang="es-CO" sz="3600">
                <a:solidFill>
                  <a:schemeClr val="dk1"/>
                </a:solidFill>
              </a:rPr>
              <a:t>sistema de </a:t>
            </a:r>
            <a:r>
              <a:rPr lang="es-CO" sz="3600">
                <a:solidFill>
                  <a:schemeClr val="dk1"/>
                </a:solidFill>
              </a:rPr>
              <a:t>información</a:t>
            </a:r>
            <a:r>
              <a:rPr lang="es-CO" sz="3600">
                <a:solidFill>
                  <a:schemeClr val="dk1"/>
                </a:solidFill>
              </a:rPr>
              <a:t> </a:t>
            </a:r>
            <a:r>
              <a:rPr b="0" i="0" lang="es-CO" sz="3600" u="none" cap="none" strike="noStrike">
                <a:solidFill>
                  <a:schemeClr val="dk1"/>
                </a:solidFill>
                <a:latin typeface="Arial"/>
                <a:ea typeface="Arial"/>
                <a:cs typeface="Arial"/>
                <a:sym typeface="Arial"/>
              </a:rPr>
              <a:t>y le asignará un tipo de usuario.</a:t>
            </a:r>
            <a:br>
              <a:rPr b="0" i="0" lang="es-CO" sz="3600" u="none" cap="none" strike="noStrike">
                <a:solidFill>
                  <a:schemeClr val="dk1"/>
                </a:solidFill>
                <a:latin typeface="Arial"/>
                <a:ea typeface="Arial"/>
                <a:cs typeface="Arial"/>
                <a:sym typeface="Arial"/>
              </a:rPr>
            </a:br>
            <a:endParaRPr/>
          </a:p>
          <a:p>
            <a:pPr indent="-571500" lvl="0" marL="571500" marR="0" rtl="0" algn="l">
              <a:lnSpc>
                <a:spcPct val="100000"/>
              </a:lnSpc>
              <a:spcBef>
                <a:spcPts val="0"/>
              </a:spcBef>
              <a:spcAft>
                <a:spcPts val="0"/>
              </a:spcAft>
              <a:buClr>
                <a:schemeClr val="dk1"/>
              </a:buClr>
              <a:buSzPts val="3600"/>
              <a:buFont typeface="Arial"/>
              <a:buChar char="-"/>
            </a:pPr>
            <a:r>
              <a:rPr b="1" i="0" lang="es-CO" sz="3600" u="none" cap="none" strike="noStrike">
                <a:solidFill>
                  <a:schemeClr val="dk1"/>
                </a:solidFill>
                <a:latin typeface="Arial"/>
                <a:ea typeface="Arial"/>
                <a:cs typeface="Arial"/>
                <a:sym typeface="Arial"/>
              </a:rPr>
              <a:t>Asignar tipo de cuenta: </a:t>
            </a:r>
            <a:r>
              <a:rPr lang="es-CO" sz="3600">
                <a:solidFill>
                  <a:schemeClr val="dk1"/>
                </a:solidFill>
              </a:rPr>
              <a:t>E</a:t>
            </a:r>
            <a:r>
              <a:rPr b="0" i="0" lang="es-CO" sz="3600" u="none" cap="none" strike="noStrike">
                <a:solidFill>
                  <a:schemeClr val="dk1"/>
                </a:solidFill>
                <a:latin typeface="Arial"/>
                <a:ea typeface="Arial"/>
                <a:cs typeface="Arial"/>
                <a:sym typeface="Arial"/>
              </a:rPr>
              <a:t>l sistema </a:t>
            </a:r>
            <a:r>
              <a:rPr lang="es-CO" sz="3600">
                <a:solidFill>
                  <a:schemeClr val="dk1"/>
                </a:solidFill>
              </a:rPr>
              <a:t>otorgará</a:t>
            </a:r>
            <a:r>
              <a:rPr b="0" i="0" lang="es-CO" sz="3600" u="none" cap="none" strike="noStrike">
                <a:solidFill>
                  <a:schemeClr val="dk1"/>
                </a:solidFill>
                <a:latin typeface="Arial"/>
                <a:ea typeface="Arial"/>
                <a:cs typeface="Arial"/>
                <a:sym typeface="Arial"/>
              </a:rPr>
              <a:t> el tipo de</a:t>
            </a:r>
            <a:r>
              <a:rPr lang="es-CO" sz="3600">
                <a:solidFill>
                  <a:schemeClr val="dk1"/>
                </a:solidFill>
              </a:rPr>
              <a:t> </a:t>
            </a:r>
            <a:r>
              <a:rPr b="0" i="0" lang="es-CO" sz="3600" u="none" cap="none" strike="noStrike">
                <a:solidFill>
                  <a:schemeClr val="dk1"/>
                </a:solidFill>
                <a:latin typeface="Arial"/>
                <a:ea typeface="Arial"/>
                <a:cs typeface="Arial"/>
                <a:sym typeface="Arial"/>
              </a:rPr>
              <a:t>cuenta que este desee (admin o</a:t>
            </a:r>
            <a:br>
              <a:rPr b="0" i="0" lang="es-CO" sz="3600" u="none" cap="none" strike="noStrike">
                <a:solidFill>
                  <a:schemeClr val="dk1"/>
                </a:solidFill>
                <a:latin typeface="Arial"/>
                <a:ea typeface="Arial"/>
                <a:cs typeface="Arial"/>
                <a:sym typeface="Arial"/>
              </a:rPr>
            </a:br>
            <a:r>
              <a:rPr lang="es-CO" sz="3600">
                <a:solidFill>
                  <a:schemeClr val="dk1"/>
                </a:solidFill>
              </a:rPr>
              <a:t>                                        </a:t>
            </a:r>
            <a:r>
              <a:rPr b="0" i="0" lang="es-CO" sz="3600" u="none" cap="none" strike="noStrike">
                <a:solidFill>
                  <a:schemeClr val="dk1"/>
                </a:solidFill>
                <a:latin typeface="Arial"/>
                <a:ea typeface="Arial"/>
                <a:cs typeface="Arial"/>
                <a:sym typeface="Arial"/>
              </a:rPr>
              <a:t> usuario)</a:t>
            </a:r>
            <a:br>
              <a:rPr b="0" i="0" lang="es-CO" sz="3600" u="none" cap="none" strike="noStrike">
                <a:solidFill>
                  <a:schemeClr val="dk1"/>
                </a:solidFill>
                <a:latin typeface="Arial"/>
                <a:ea typeface="Arial"/>
                <a:cs typeface="Arial"/>
                <a:sym typeface="Arial"/>
              </a:rPr>
            </a:br>
            <a:endParaRPr/>
          </a:p>
          <a:p>
            <a:pPr indent="-571500" lvl="0" marL="571500" marR="0" rtl="0" algn="l">
              <a:lnSpc>
                <a:spcPct val="100000"/>
              </a:lnSpc>
              <a:spcBef>
                <a:spcPts val="0"/>
              </a:spcBef>
              <a:spcAft>
                <a:spcPts val="0"/>
              </a:spcAft>
              <a:buClr>
                <a:schemeClr val="dk1"/>
              </a:buClr>
              <a:buSzPts val="3600"/>
              <a:buFont typeface="Arial"/>
              <a:buChar char="-"/>
            </a:pPr>
            <a:r>
              <a:rPr b="1" i="0" lang="es-CO" sz="3600" u="none" cap="none" strike="noStrike">
                <a:solidFill>
                  <a:schemeClr val="dk1"/>
                </a:solidFill>
                <a:latin typeface="Arial"/>
                <a:ea typeface="Arial"/>
                <a:cs typeface="Arial"/>
                <a:sym typeface="Arial"/>
              </a:rPr>
              <a:t>Iniciar sesión: </a:t>
            </a:r>
            <a:r>
              <a:rPr b="0" i="0" lang="es-CO" sz="3600" u="none" cap="none" strike="noStrike">
                <a:solidFill>
                  <a:schemeClr val="dk1"/>
                </a:solidFill>
                <a:latin typeface="Arial"/>
                <a:ea typeface="Arial"/>
                <a:cs typeface="Arial"/>
                <a:sym typeface="Arial"/>
              </a:rPr>
              <a:t>El sistema verificará la existencia del usuario y dependiendo del tipo de cuenta</a:t>
            </a:r>
            <a:br>
              <a:rPr b="0" i="0" lang="es-CO" sz="3600" u="none" cap="none" strike="noStrike">
                <a:solidFill>
                  <a:schemeClr val="dk1"/>
                </a:solidFill>
                <a:latin typeface="Arial"/>
                <a:ea typeface="Arial"/>
                <a:cs typeface="Arial"/>
                <a:sym typeface="Arial"/>
              </a:rPr>
            </a:br>
            <a:r>
              <a:rPr b="0" i="0" lang="es-CO" sz="3600" u="none" cap="none" strike="noStrike">
                <a:solidFill>
                  <a:schemeClr val="dk1"/>
                </a:solidFill>
                <a:latin typeface="Arial"/>
                <a:ea typeface="Arial"/>
                <a:cs typeface="Arial"/>
                <a:sym typeface="Arial"/>
              </a:rPr>
              <a:t>                         este iniciara sesión.</a:t>
            </a:r>
            <a:br>
              <a:rPr b="0" i="0" lang="es-CO" sz="3600" u="none" cap="none" strike="noStrike">
                <a:solidFill>
                  <a:schemeClr val="dk1"/>
                </a:solidFill>
                <a:latin typeface="Arial"/>
                <a:ea typeface="Arial"/>
                <a:cs typeface="Arial"/>
                <a:sym typeface="Arial"/>
              </a:rPr>
            </a:br>
            <a:endParaRPr b="1" i="0" sz="3600" u="none" cap="none" strike="noStrike">
              <a:solidFill>
                <a:schemeClr val="dk1"/>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Arial"/>
              <a:buChar char="-"/>
            </a:pPr>
            <a:r>
              <a:rPr b="1" i="0" lang="es-CO" sz="3600" u="none" cap="none" strike="noStrike">
                <a:solidFill>
                  <a:schemeClr val="dk1"/>
                </a:solidFill>
                <a:latin typeface="Arial"/>
                <a:ea typeface="Arial"/>
                <a:cs typeface="Arial"/>
                <a:sym typeface="Arial"/>
              </a:rPr>
              <a:t>Navegar: </a:t>
            </a:r>
            <a:r>
              <a:rPr b="0" i="0" lang="es-CO" sz="3600" u="none" cap="none" strike="noStrike">
                <a:solidFill>
                  <a:schemeClr val="dk1"/>
                </a:solidFill>
                <a:latin typeface="Arial"/>
                <a:ea typeface="Arial"/>
                <a:cs typeface="Arial"/>
                <a:sym typeface="Arial"/>
              </a:rPr>
              <a:t>El usuario tendrá la posibilidad de navegar en los diferentes aspectos que </a:t>
            </a:r>
            <a:r>
              <a:rPr lang="es-CO" sz="3600">
                <a:solidFill>
                  <a:schemeClr val="dk1"/>
                </a:solidFill>
              </a:rPr>
              <a:t>componen</a:t>
            </a:r>
            <a:br>
              <a:rPr lang="es-CO" sz="3600">
                <a:solidFill>
                  <a:schemeClr val="dk1"/>
                </a:solidFill>
              </a:rPr>
            </a:br>
            <a:r>
              <a:rPr lang="es-CO" sz="3600">
                <a:solidFill>
                  <a:schemeClr val="dk1"/>
                </a:solidFill>
              </a:rPr>
              <a:t>                 el sistema de </a:t>
            </a:r>
            <a:r>
              <a:rPr lang="es-CO" sz="3600">
                <a:solidFill>
                  <a:schemeClr val="dk1"/>
                </a:solidFill>
              </a:rPr>
              <a:t>información</a:t>
            </a:r>
            <a:br>
              <a:rPr lang="es-CO" sz="3600">
                <a:solidFill>
                  <a:schemeClr val="dk1"/>
                </a:solidFill>
              </a:rPr>
            </a:br>
            <a:endParaRPr/>
          </a:p>
          <a:p>
            <a:pPr indent="-571500" lvl="0" marL="571500" marR="0" rtl="0" algn="l">
              <a:lnSpc>
                <a:spcPct val="100000"/>
              </a:lnSpc>
              <a:spcBef>
                <a:spcPts val="0"/>
              </a:spcBef>
              <a:spcAft>
                <a:spcPts val="0"/>
              </a:spcAft>
              <a:buClr>
                <a:schemeClr val="dk1"/>
              </a:buClr>
              <a:buSzPts val="3600"/>
              <a:buFont typeface="Arial"/>
              <a:buChar char="-"/>
            </a:pPr>
            <a:r>
              <a:rPr b="1" lang="es-CO" sz="3600">
                <a:solidFill>
                  <a:schemeClr val="dk1"/>
                </a:solidFill>
              </a:rPr>
              <a:t>Agendar citas</a:t>
            </a:r>
            <a:r>
              <a:rPr b="1" i="0" lang="es-CO" sz="3600" u="none" cap="none" strike="noStrike">
                <a:solidFill>
                  <a:schemeClr val="dk1"/>
                </a:solidFill>
                <a:latin typeface="Arial"/>
                <a:ea typeface="Arial"/>
                <a:cs typeface="Arial"/>
                <a:sym typeface="Arial"/>
              </a:rPr>
              <a:t>:</a:t>
            </a:r>
            <a:r>
              <a:rPr lang="es-CO" sz="3600">
                <a:solidFill>
                  <a:schemeClr val="dk1"/>
                </a:solidFill>
              </a:rPr>
              <a:t> El usuario tendrá la posibilidad de agendar una cita, con todo lo que requiera</a:t>
            </a:r>
            <a:br>
              <a:rPr lang="es-CO" sz="3600">
                <a:solidFill>
                  <a:schemeClr val="dk1"/>
                </a:solidFill>
              </a:rPr>
            </a:br>
            <a:r>
              <a:rPr lang="es-CO" sz="3600">
                <a:solidFill>
                  <a:schemeClr val="dk1"/>
                </a:solidFill>
              </a:rPr>
              <a:t>                          (hora,fecha)</a:t>
            </a:r>
            <a:br>
              <a:rPr lang="es-CO" sz="3600">
                <a:solidFill>
                  <a:schemeClr val="dk1"/>
                </a:solidFill>
              </a:rPr>
            </a:br>
            <a:endParaRPr sz="3600">
              <a:solidFill>
                <a:schemeClr val="dk1"/>
              </a:solidFill>
            </a:endParaRPr>
          </a:p>
          <a:p>
            <a:pPr indent="-571500" lvl="0" marL="571500" marR="0" rtl="0" algn="l">
              <a:lnSpc>
                <a:spcPct val="100000"/>
              </a:lnSpc>
              <a:spcBef>
                <a:spcPts val="0"/>
              </a:spcBef>
              <a:spcAft>
                <a:spcPts val="0"/>
              </a:spcAft>
              <a:buClr>
                <a:schemeClr val="dk1"/>
              </a:buClr>
              <a:buSzPts val="3600"/>
              <a:buChar char="-"/>
            </a:pPr>
            <a:r>
              <a:rPr b="1" lang="es-CO" sz="3600">
                <a:solidFill>
                  <a:schemeClr val="dk1"/>
                </a:solidFill>
              </a:rPr>
              <a:t>Gestionar inventario: </a:t>
            </a:r>
            <a:r>
              <a:rPr lang="es-CO" sz="3600">
                <a:solidFill>
                  <a:schemeClr val="dk1"/>
                </a:solidFill>
              </a:rPr>
              <a:t>El sistema permitirá al administrador leer,crear,actualizar y eliminar</a:t>
            </a:r>
            <a:br>
              <a:rPr lang="es-CO" sz="3600">
                <a:solidFill>
                  <a:schemeClr val="dk1"/>
                </a:solidFill>
              </a:rPr>
            </a:br>
            <a:r>
              <a:rPr lang="es-CO" sz="3600">
                <a:solidFill>
                  <a:schemeClr val="dk1"/>
                </a:solidFill>
              </a:rPr>
              <a:t>                                      productos del inventario</a:t>
            </a:r>
            <a:endParaRPr sz="3600">
              <a:solidFill>
                <a:schemeClr val="dk1"/>
              </a:solidFill>
            </a:endParaRPr>
          </a:p>
          <a:p>
            <a:pPr indent="0" lvl="0" marL="457200" marR="0" rtl="0" algn="l">
              <a:lnSpc>
                <a:spcPct val="100000"/>
              </a:lnSpc>
              <a:spcBef>
                <a:spcPts val="0"/>
              </a:spcBef>
              <a:spcAft>
                <a:spcPts val="0"/>
              </a:spcAft>
              <a:buNone/>
            </a:pPr>
            <a:r>
              <a:t/>
            </a:r>
            <a:endParaRPr/>
          </a:p>
        </p:txBody>
      </p:sp>
      <p:sp>
        <p:nvSpPr>
          <p:cNvPr id="125" name="Google Shape;125;p12"/>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2. DESCRIPCIÓN GENERAL</a:t>
            </a:r>
            <a:endParaRPr b="1" i="0" sz="3600" u="none" cap="none" strike="noStrike">
              <a:solidFill>
                <a:srgbClr val="FB4C0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13"/>
          <p:cNvSpPr txBox="1"/>
          <p:nvPr/>
        </p:nvSpPr>
        <p:spPr>
          <a:xfrm>
            <a:off x="4465808" y="4552470"/>
            <a:ext cx="15452400" cy="2124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2.3 </a:t>
            </a:r>
            <a:r>
              <a:rPr lang="es-CO" sz="6600">
                <a:solidFill>
                  <a:srgbClr val="FF6D00"/>
                </a:solidFill>
              </a:rPr>
              <a:t>CARACTERÍSTICAS</a:t>
            </a:r>
            <a:r>
              <a:rPr b="0" i="0" lang="es-CO" sz="6600" u="none" cap="none" strike="noStrike">
                <a:solidFill>
                  <a:srgbClr val="FF6D00"/>
                </a:solidFill>
                <a:latin typeface="Arial"/>
                <a:ea typeface="Arial"/>
                <a:cs typeface="Arial"/>
                <a:sym typeface="Arial"/>
              </a:rPr>
              <a:t> DE LOS USUARIOS</a:t>
            </a:r>
            <a:endParaRPr/>
          </a:p>
        </p:txBody>
      </p:sp>
      <p:sp>
        <p:nvSpPr>
          <p:cNvPr id="131" name="Google Shape;131;p13"/>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2. DESCRIPCIÓN GENERAL</a:t>
            </a:r>
            <a:endParaRPr b="1" i="0" sz="3600" u="none" cap="none" strike="noStrike">
              <a:solidFill>
                <a:srgbClr val="FB4C0F"/>
              </a:solidFill>
              <a:latin typeface="Arial"/>
              <a:ea typeface="Arial"/>
              <a:cs typeface="Arial"/>
              <a:sym typeface="Arial"/>
            </a:endParaRPr>
          </a:p>
        </p:txBody>
      </p:sp>
      <p:sp>
        <p:nvSpPr>
          <p:cNvPr id="132" name="Google Shape;132;p13"/>
          <p:cNvSpPr txBox="1"/>
          <p:nvPr/>
        </p:nvSpPr>
        <p:spPr>
          <a:xfrm>
            <a:off x="3331950" y="7874000"/>
            <a:ext cx="18692100" cy="2853300"/>
          </a:xfrm>
          <a:prstGeom prst="rect">
            <a:avLst/>
          </a:prstGeom>
          <a:noFill/>
          <a:ln>
            <a:noFill/>
          </a:ln>
        </p:spPr>
        <p:txBody>
          <a:bodyPr anchorCtr="0" anchor="ctr" bIns="71425" lIns="71425" spcFirstLastPara="1" rIns="71425" wrap="square" tIns="71425">
            <a:spAutoFit/>
          </a:bodyPr>
          <a:lstStyle/>
          <a:p>
            <a:pPr indent="0" lvl="0" marL="0" marR="0" rtl="0" algn="just">
              <a:lnSpc>
                <a:spcPct val="100000"/>
              </a:lnSpc>
              <a:spcBef>
                <a:spcPts val="0"/>
              </a:spcBef>
              <a:spcAft>
                <a:spcPts val="0"/>
              </a:spcAft>
              <a:buClr>
                <a:schemeClr val="dk1"/>
              </a:buClr>
              <a:buSzPts val="1100"/>
              <a:buFont typeface="Arial"/>
              <a:buNone/>
            </a:pPr>
            <a:r>
              <a:rPr lang="es-CO" sz="4400">
                <a:solidFill>
                  <a:schemeClr val="dk1"/>
                </a:solidFill>
              </a:rPr>
              <a:t>Todo tipo de usuarios se admiten en este sistema de </a:t>
            </a:r>
            <a:r>
              <a:rPr lang="es-CO" sz="4400">
                <a:solidFill>
                  <a:schemeClr val="dk1"/>
                </a:solidFill>
              </a:rPr>
              <a:t>información</a:t>
            </a:r>
            <a:r>
              <a:rPr lang="es-CO" sz="4400">
                <a:solidFill>
                  <a:schemeClr val="dk1"/>
                </a:solidFill>
              </a:rPr>
              <a:t>, para hacer uso de este, el usuario debe contar con un dispositivo(móvil, pc), el cual cuente con conexión a internet.</a:t>
            </a:r>
            <a:endParaRPr sz="4400">
              <a:solidFill>
                <a:schemeClr val="dk1"/>
              </a:solidFill>
            </a:endParaRPr>
          </a:p>
          <a:p>
            <a:pPr indent="0" lvl="0" marL="0" marR="0" rtl="0" algn="l">
              <a:lnSpc>
                <a:spcPct val="100000"/>
              </a:lnSpc>
              <a:spcBef>
                <a:spcPts val="0"/>
              </a:spcBef>
              <a:spcAft>
                <a:spcPts val="0"/>
              </a:spcAft>
              <a:buClr>
                <a:srgbClr val="FFFFFF"/>
              </a:buClr>
              <a:buSzPts val="3900"/>
              <a:buFont typeface="Helvetica Neue"/>
              <a:buNone/>
            </a:pPr>
            <a:r>
              <a:t/>
            </a:r>
            <a:endParaRPr sz="4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14"/>
          <p:cNvSpPr txBox="1"/>
          <p:nvPr/>
        </p:nvSpPr>
        <p:spPr>
          <a:xfrm>
            <a:off x="4465835" y="5240195"/>
            <a:ext cx="154524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2.4 RESTRICCIONES</a:t>
            </a:r>
            <a:endParaRPr/>
          </a:p>
        </p:txBody>
      </p:sp>
      <p:sp>
        <p:nvSpPr>
          <p:cNvPr id="138" name="Google Shape;138;p14"/>
          <p:cNvSpPr txBox="1"/>
          <p:nvPr/>
        </p:nvSpPr>
        <p:spPr>
          <a:xfrm>
            <a:off x="3312160" y="7186312"/>
            <a:ext cx="17759680" cy="1375376"/>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FFFF"/>
              </a:buClr>
              <a:buSzPts val="8000"/>
              <a:buFont typeface="Helvetica Neue"/>
              <a:buNone/>
            </a:pPr>
            <a:r>
              <a:t/>
            </a:r>
            <a:endParaRPr b="1" i="0" sz="8000" u="none" cap="none" strike="noStrike">
              <a:solidFill>
                <a:srgbClr val="FF6D00"/>
              </a:solidFill>
              <a:latin typeface="Arial"/>
              <a:ea typeface="Arial"/>
              <a:cs typeface="Arial"/>
              <a:sym typeface="Arial"/>
            </a:endParaRPr>
          </a:p>
        </p:txBody>
      </p:sp>
      <p:sp>
        <p:nvSpPr>
          <p:cNvPr id="139" name="Google Shape;139;p14"/>
          <p:cNvSpPr txBox="1"/>
          <p:nvPr/>
        </p:nvSpPr>
        <p:spPr>
          <a:xfrm>
            <a:off x="3312150" y="7023450"/>
            <a:ext cx="19085100" cy="2853300"/>
          </a:xfrm>
          <a:prstGeom prst="rect">
            <a:avLst/>
          </a:prstGeom>
          <a:noFill/>
          <a:ln>
            <a:noFill/>
          </a:ln>
        </p:spPr>
        <p:txBody>
          <a:bodyPr anchorCtr="0" anchor="ctr" bIns="71425" lIns="71425" spcFirstLastPara="1" rIns="71425" wrap="square" tIns="71425">
            <a:spAutoFit/>
          </a:bodyPr>
          <a:lstStyle/>
          <a:p>
            <a:pPr indent="-508000" lvl="0" marL="457200" marR="0" rtl="0" algn="l">
              <a:lnSpc>
                <a:spcPct val="100000"/>
              </a:lnSpc>
              <a:spcBef>
                <a:spcPts val="0"/>
              </a:spcBef>
              <a:spcAft>
                <a:spcPts val="0"/>
              </a:spcAft>
              <a:buClr>
                <a:schemeClr val="dk1"/>
              </a:buClr>
              <a:buSzPts val="4400"/>
              <a:buFont typeface="Arial"/>
              <a:buChar char="-"/>
            </a:pPr>
            <a:r>
              <a:rPr b="0" i="0" lang="es-CO" sz="4400" u="none" cap="none" strike="noStrike">
                <a:solidFill>
                  <a:schemeClr val="dk1"/>
                </a:solidFill>
                <a:latin typeface="Arial"/>
                <a:ea typeface="Arial"/>
                <a:cs typeface="Arial"/>
                <a:sym typeface="Arial"/>
              </a:rPr>
              <a:t>Uso de un dominio nacional (.co)</a:t>
            </a:r>
            <a:endParaRPr/>
          </a:p>
          <a:p>
            <a:pPr indent="-508000" lvl="0" marL="457200" marR="0" rtl="0" algn="l">
              <a:lnSpc>
                <a:spcPct val="100000"/>
              </a:lnSpc>
              <a:spcBef>
                <a:spcPts val="0"/>
              </a:spcBef>
              <a:spcAft>
                <a:spcPts val="0"/>
              </a:spcAft>
              <a:buClr>
                <a:schemeClr val="dk1"/>
              </a:buClr>
              <a:buSzPts val="4400"/>
              <a:buFont typeface="Arial"/>
              <a:buChar char="-"/>
            </a:pPr>
            <a:r>
              <a:rPr b="0" i="0" lang="es-CO" sz="4400" u="none" cap="none" strike="noStrike">
                <a:solidFill>
                  <a:schemeClr val="dk1"/>
                </a:solidFill>
                <a:latin typeface="Arial"/>
                <a:ea typeface="Arial"/>
                <a:cs typeface="Arial"/>
                <a:sym typeface="Arial"/>
              </a:rPr>
              <a:t>Restricciones desde el ministerio de Tic y la legislación vigente</a:t>
            </a:r>
            <a:endParaRPr sz="4400">
              <a:solidFill>
                <a:schemeClr val="dk1"/>
              </a:solidFill>
            </a:endParaRPr>
          </a:p>
          <a:p>
            <a:pPr indent="-508000" lvl="0" marL="457200" marR="0" rtl="0" algn="l">
              <a:lnSpc>
                <a:spcPct val="100000"/>
              </a:lnSpc>
              <a:spcBef>
                <a:spcPts val="0"/>
              </a:spcBef>
              <a:spcAft>
                <a:spcPts val="0"/>
              </a:spcAft>
              <a:buClr>
                <a:schemeClr val="dk1"/>
              </a:buClr>
              <a:buSzPts val="4400"/>
              <a:buChar char="-"/>
            </a:pPr>
            <a:r>
              <a:rPr lang="es-CO" sz="4400">
                <a:solidFill>
                  <a:schemeClr val="dk1"/>
                </a:solidFill>
              </a:rPr>
              <a:t>El sistema de información no compartirá información privada del usuario.</a:t>
            </a:r>
            <a:endParaRPr sz="4400">
              <a:solidFill>
                <a:schemeClr val="dk1"/>
              </a:solidFill>
            </a:endParaRPr>
          </a:p>
          <a:p>
            <a:pPr indent="-508000" lvl="0" marL="457200" marR="0" rtl="0" algn="l">
              <a:lnSpc>
                <a:spcPct val="100000"/>
              </a:lnSpc>
              <a:spcBef>
                <a:spcPts val="0"/>
              </a:spcBef>
              <a:spcAft>
                <a:spcPts val="0"/>
              </a:spcAft>
              <a:buClr>
                <a:schemeClr val="dk1"/>
              </a:buClr>
              <a:buSzPts val="4400"/>
              <a:buChar char="-"/>
            </a:pPr>
            <a:r>
              <a:rPr lang="es-CO" sz="4400">
                <a:solidFill>
                  <a:schemeClr val="dk1"/>
                </a:solidFill>
              </a:rPr>
              <a:t>Los usuarios no suplantaran los datos en el sistema.</a:t>
            </a:r>
            <a:endParaRPr sz="4400">
              <a:solidFill>
                <a:schemeClr val="dk1"/>
              </a:solidFill>
            </a:endParaRPr>
          </a:p>
        </p:txBody>
      </p:sp>
      <p:sp>
        <p:nvSpPr>
          <p:cNvPr id="140" name="Google Shape;140;p14"/>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2. DESCRIPCIÓN GENERAL</a:t>
            </a:r>
            <a:endParaRPr b="1" i="0" sz="3600" u="none" cap="none" strike="noStrike">
              <a:solidFill>
                <a:srgbClr val="FB4C0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15"/>
          <p:cNvSpPr txBox="1"/>
          <p:nvPr/>
        </p:nvSpPr>
        <p:spPr>
          <a:xfrm>
            <a:off x="4581010" y="2546038"/>
            <a:ext cx="15452400" cy="2124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2.5 SUPOSICIONES </a:t>
            </a:r>
            <a:r>
              <a:rPr lang="es-CO" sz="6600">
                <a:solidFill>
                  <a:srgbClr val="FF6D00"/>
                </a:solidFill>
              </a:rPr>
              <a:t>Y DEPENDENCIAS</a:t>
            </a:r>
            <a:endParaRPr/>
          </a:p>
        </p:txBody>
      </p:sp>
      <p:sp>
        <p:nvSpPr>
          <p:cNvPr id="146" name="Google Shape;146;p15"/>
          <p:cNvSpPr txBox="1"/>
          <p:nvPr/>
        </p:nvSpPr>
        <p:spPr>
          <a:xfrm>
            <a:off x="3312160" y="7186312"/>
            <a:ext cx="17759700" cy="1375500"/>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FFFF"/>
              </a:buClr>
              <a:buSzPts val="8000"/>
              <a:buFont typeface="Helvetica Neue"/>
              <a:buNone/>
            </a:pPr>
            <a:r>
              <a:t/>
            </a:r>
            <a:endParaRPr b="1" i="0" sz="8000" u="none" cap="none" strike="noStrike">
              <a:solidFill>
                <a:srgbClr val="FF6D00"/>
              </a:solidFill>
              <a:latin typeface="Arial"/>
              <a:ea typeface="Arial"/>
              <a:cs typeface="Arial"/>
              <a:sym typeface="Arial"/>
            </a:endParaRPr>
          </a:p>
        </p:txBody>
      </p:sp>
      <p:sp>
        <p:nvSpPr>
          <p:cNvPr id="147" name="Google Shape;147;p15"/>
          <p:cNvSpPr txBox="1"/>
          <p:nvPr/>
        </p:nvSpPr>
        <p:spPr>
          <a:xfrm>
            <a:off x="2477552" y="5434725"/>
            <a:ext cx="19659300" cy="6916800"/>
          </a:xfrm>
          <a:prstGeom prst="rect">
            <a:avLst/>
          </a:prstGeom>
          <a:noFill/>
          <a:ln>
            <a:noFill/>
          </a:ln>
        </p:spPr>
        <p:txBody>
          <a:bodyPr anchorCtr="0" anchor="ctr" bIns="71425" lIns="71425" spcFirstLastPara="1" rIns="71425" wrap="square" tIns="71425">
            <a:spAutoFit/>
          </a:bodyPr>
          <a:lstStyle/>
          <a:p>
            <a:pPr indent="-508000" lvl="0" marL="457200" marR="0" rtl="0" algn="l">
              <a:lnSpc>
                <a:spcPct val="100000"/>
              </a:lnSpc>
              <a:spcBef>
                <a:spcPts val="0"/>
              </a:spcBef>
              <a:spcAft>
                <a:spcPts val="0"/>
              </a:spcAft>
              <a:buClr>
                <a:schemeClr val="dk1"/>
              </a:buClr>
              <a:buSzPts val="4400"/>
              <a:buChar char="-"/>
            </a:pPr>
            <a:r>
              <a:rPr b="0" i="0" lang="es-CO" sz="4400" u="none" cap="none" strike="noStrike">
                <a:solidFill>
                  <a:schemeClr val="dk1"/>
                </a:solidFill>
                <a:latin typeface="Arial"/>
                <a:ea typeface="Arial"/>
                <a:cs typeface="Arial"/>
                <a:sym typeface="Arial"/>
              </a:rPr>
              <a:t>Los dispositivos que ingresen en la página deben</a:t>
            </a:r>
            <a:r>
              <a:rPr lang="es-CO" sz="4400">
                <a:solidFill>
                  <a:schemeClr val="dk1"/>
                </a:solidFill>
              </a:rPr>
              <a:t> </a:t>
            </a:r>
            <a:r>
              <a:rPr b="0" i="0" lang="es-CO" sz="4400" u="none" cap="none" strike="noStrike">
                <a:solidFill>
                  <a:schemeClr val="dk1"/>
                </a:solidFill>
                <a:latin typeface="Arial"/>
                <a:ea typeface="Arial"/>
                <a:cs typeface="Arial"/>
                <a:sym typeface="Arial"/>
              </a:rPr>
              <a:t>contar con</a:t>
            </a:r>
            <a:r>
              <a:rPr lang="es-CO" sz="4400">
                <a:solidFill>
                  <a:schemeClr val="dk1"/>
                </a:solidFill>
              </a:rPr>
              <a:t> </a:t>
            </a:r>
            <a:r>
              <a:rPr b="0" i="0" lang="es-CO" sz="4400" u="none" cap="none" strike="noStrike">
                <a:solidFill>
                  <a:schemeClr val="dk1"/>
                </a:solidFill>
                <a:latin typeface="Arial"/>
                <a:ea typeface="Arial"/>
                <a:cs typeface="Arial"/>
                <a:sym typeface="Arial"/>
              </a:rPr>
              <a:t>conexión a internet </a:t>
            </a:r>
            <a:endParaRPr sz="4400">
              <a:solidFill>
                <a:schemeClr val="dk1"/>
              </a:solidFill>
            </a:endParaRPr>
          </a:p>
          <a:p>
            <a:pPr indent="-508000" lvl="0" marL="457200" marR="0" rtl="0" algn="l">
              <a:lnSpc>
                <a:spcPct val="100000"/>
              </a:lnSpc>
              <a:spcBef>
                <a:spcPts val="0"/>
              </a:spcBef>
              <a:spcAft>
                <a:spcPts val="0"/>
              </a:spcAft>
              <a:buClr>
                <a:schemeClr val="dk1"/>
              </a:buClr>
              <a:buSzPts val="4400"/>
              <a:buChar char="-"/>
            </a:pPr>
            <a:r>
              <a:rPr b="0" i="0" lang="es-CO" sz="4400" u="none" cap="none" strike="noStrike">
                <a:solidFill>
                  <a:schemeClr val="dk1"/>
                </a:solidFill>
                <a:latin typeface="Arial"/>
                <a:ea typeface="Arial"/>
                <a:cs typeface="Arial"/>
                <a:sym typeface="Arial"/>
              </a:rPr>
              <a:t>Correcto funcionamiento en cada navegador </a:t>
            </a:r>
            <a:endParaRPr sz="4400">
              <a:solidFill>
                <a:schemeClr val="dk1"/>
              </a:solidFill>
            </a:endParaRPr>
          </a:p>
          <a:p>
            <a:pPr indent="-508000" lvl="0" marL="457200" marR="0" rtl="0" algn="l">
              <a:lnSpc>
                <a:spcPct val="100000"/>
              </a:lnSpc>
              <a:spcBef>
                <a:spcPts val="0"/>
              </a:spcBef>
              <a:spcAft>
                <a:spcPts val="0"/>
              </a:spcAft>
              <a:buClr>
                <a:schemeClr val="dk1"/>
              </a:buClr>
              <a:buSzPts val="4400"/>
              <a:buChar char="-"/>
            </a:pPr>
            <a:r>
              <a:rPr lang="es-CO" sz="4400">
                <a:solidFill>
                  <a:schemeClr val="dk1"/>
                </a:solidFill>
              </a:rPr>
              <a:t>La página web va a contar con un catálogo,y un botón para separar  los productos</a:t>
            </a:r>
            <a:endParaRPr sz="4400">
              <a:solidFill>
                <a:schemeClr val="dk1"/>
              </a:solidFill>
            </a:endParaRPr>
          </a:p>
          <a:p>
            <a:pPr indent="-508000" lvl="0" marL="457200" rtl="0" algn="l">
              <a:spcBef>
                <a:spcPts val="0"/>
              </a:spcBef>
              <a:spcAft>
                <a:spcPts val="0"/>
              </a:spcAft>
              <a:buClr>
                <a:schemeClr val="dk1"/>
              </a:buClr>
              <a:buSzPts val="4400"/>
              <a:buChar char="-"/>
            </a:pPr>
            <a:r>
              <a:rPr lang="es-CO" sz="4400">
                <a:solidFill>
                  <a:schemeClr val="dk1"/>
                </a:solidFill>
              </a:rPr>
              <a:t>El sistema de información depende de un hosting, análisis y diseño</a:t>
            </a:r>
            <a:endParaRPr sz="4400">
              <a:solidFill>
                <a:schemeClr val="dk1"/>
              </a:solidFill>
            </a:endParaRPr>
          </a:p>
          <a:p>
            <a:pPr indent="-508000" lvl="0" marL="457200" marR="0" rtl="0" algn="l">
              <a:lnSpc>
                <a:spcPct val="100000"/>
              </a:lnSpc>
              <a:spcBef>
                <a:spcPts val="0"/>
              </a:spcBef>
              <a:spcAft>
                <a:spcPts val="0"/>
              </a:spcAft>
              <a:buClr>
                <a:schemeClr val="dk1"/>
              </a:buClr>
              <a:buSzPts val="4400"/>
              <a:buChar char="-"/>
            </a:pPr>
            <a:r>
              <a:rPr lang="es-CO" sz="4400">
                <a:solidFill>
                  <a:schemeClr val="dk1"/>
                </a:solidFill>
              </a:rPr>
              <a:t>Los equipos en los cuales se ejecute el sistema de información deben contar con los recursos mínimos suficientes para un correcto funcionamiento del mismo</a:t>
            </a:r>
            <a:br>
              <a:rPr lang="es-CO" sz="4400">
                <a:solidFill>
                  <a:schemeClr val="dk1"/>
                </a:solidFill>
              </a:rPr>
            </a:br>
            <a:endParaRPr sz="4400">
              <a:solidFill>
                <a:schemeClr val="dk1"/>
              </a:solidFill>
            </a:endParaRPr>
          </a:p>
        </p:txBody>
      </p:sp>
      <p:sp>
        <p:nvSpPr>
          <p:cNvPr id="148" name="Google Shape;148;p15"/>
          <p:cNvSpPr txBox="1"/>
          <p:nvPr/>
        </p:nvSpPr>
        <p:spPr>
          <a:xfrm>
            <a:off x="4430482" y="632408"/>
            <a:ext cx="8371200" cy="6984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2. DESCRIPCIÓN GENERAL</a:t>
            </a:r>
            <a:endParaRPr b="1" i="0" sz="3600" u="none" cap="none" strike="noStrike">
              <a:solidFill>
                <a:srgbClr val="FB4C0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17"/>
          <p:cNvSpPr txBox="1"/>
          <p:nvPr/>
        </p:nvSpPr>
        <p:spPr>
          <a:xfrm>
            <a:off x="4465835" y="5704175"/>
            <a:ext cx="15452400" cy="4340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13800"/>
              <a:buFont typeface="Arial"/>
              <a:buNone/>
            </a:pPr>
            <a:r>
              <a:rPr b="0" i="0" lang="es-CO" sz="13800" u="none" cap="none" strike="noStrike">
                <a:solidFill>
                  <a:srgbClr val="FF6D00"/>
                </a:solidFill>
                <a:latin typeface="Arial"/>
                <a:ea typeface="Arial"/>
                <a:cs typeface="Arial"/>
                <a:sym typeface="Arial"/>
              </a:rPr>
              <a:t>3. REQUISITOS </a:t>
            </a:r>
            <a:r>
              <a:rPr lang="es-CO" sz="13800">
                <a:solidFill>
                  <a:srgbClr val="FF6D00"/>
                </a:solidFill>
              </a:rPr>
              <a:t>ESPECÍFICOS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 name="Shape 29"/>
        <p:cNvGrpSpPr/>
        <p:nvPr/>
      </p:nvGrpSpPr>
      <p:grpSpPr>
        <a:xfrm>
          <a:off x="0" y="0"/>
          <a:ext cx="0" cy="0"/>
          <a:chOff x="0" y="0"/>
          <a:chExt cx="0" cy="0"/>
        </a:xfrm>
      </p:grpSpPr>
      <p:sp>
        <p:nvSpPr>
          <p:cNvPr id="30" name="Google Shape;30;p2"/>
          <p:cNvSpPr txBox="1"/>
          <p:nvPr/>
        </p:nvSpPr>
        <p:spPr>
          <a:xfrm>
            <a:off x="4877830" y="1923119"/>
            <a:ext cx="154524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7200"/>
              <a:buFont typeface="Arial"/>
              <a:buNone/>
            </a:pPr>
            <a:r>
              <a:rPr b="0" i="0" lang="es-CO" sz="7200" u="none" cap="none" strike="noStrike">
                <a:solidFill>
                  <a:srgbClr val="FF6D00"/>
                </a:solidFill>
                <a:latin typeface="Arial"/>
                <a:ea typeface="Arial"/>
                <a:cs typeface="Arial"/>
                <a:sym typeface="Arial"/>
              </a:rPr>
              <a:t>CONTENIDOS</a:t>
            </a:r>
            <a:endParaRPr/>
          </a:p>
        </p:txBody>
      </p:sp>
      <p:sp>
        <p:nvSpPr>
          <p:cNvPr id="31" name="Google Shape;31;p2"/>
          <p:cNvSpPr txBox="1"/>
          <p:nvPr/>
        </p:nvSpPr>
        <p:spPr>
          <a:xfrm>
            <a:off x="4877829" y="3123723"/>
            <a:ext cx="9168900" cy="1055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0" i="0" lang="es-CO" sz="4000" u="none" cap="none" strike="noStrike">
                <a:solidFill>
                  <a:schemeClr val="dk1"/>
                </a:solidFill>
                <a:latin typeface="Arial"/>
                <a:ea typeface="Arial"/>
                <a:cs typeface="Arial"/>
                <a:sym typeface="Arial"/>
              </a:rPr>
              <a:t>1. Introducción </a:t>
            </a:r>
            <a:endParaRPr/>
          </a:p>
          <a:p>
            <a:pPr indent="0" lvl="0" marL="0" marR="0" rtl="0" algn="l">
              <a:lnSpc>
                <a:spcPct val="100000"/>
              </a:lnSpc>
              <a:spcBef>
                <a:spcPts val="0"/>
              </a:spcBef>
              <a:spcAft>
                <a:spcPts val="0"/>
              </a:spcAft>
              <a:buClr>
                <a:schemeClr val="dk1"/>
              </a:buClr>
              <a:buSzPts val="4000"/>
              <a:buFont typeface="Arial"/>
              <a:buNone/>
            </a:pPr>
            <a:r>
              <a:rPr b="0" i="0" lang="es-CO" sz="4000" u="none" cap="none" strike="noStrike">
                <a:solidFill>
                  <a:schemeClr val="dk1"/>
                </a:solidFill>
                <a:latin typeface="Arial"/>
                <a:ea typeface="Arial"/>
                <a:cs typeface="Arial"/>
                <a:sym typeface="Arial"/>
              </a:rPr>
              <a:t>    </a:t>
            </a:r>
            <a:r>
              <a:rPr b="0" i="0" lang="es-CO" sz="4000" u="none" cap="none" strike="noStrike">
                <a:solidFill>
                  <a:srgbClr val="FF6D00"/>
                </a:solidFill>
                <a:latin typeface="Arial"/>
                <a:ea typeface="Arial"/>
                <a:cs typeface="Arial"/>
                <a:sym typeface="Arial"/>
              </a:rPr>
              <a:t>1.1 Propósito </a:t>
            </a:r>
            <a:endParaRPr b="0" i="0" sz="4000" u="none" cap="none" strike="noStrike">
              <a:solidFill>
                <a:srgbClr val="FF6D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000"/>
              <a:buFont typeface="Arial"/>
              <a:buNone/>
            </a:pPr>
            <a:r>
              <a:rPr lang="es-CO" sz="4000">
                <a:solidFill>
                  <a:srgbClr val="FF6D00"/>
                </a:solidFill>
              </a:rPr>
              <a:t>	 1.2 Alcance</a:t>
            </a:r>
            <a:endParaRPr sz="4000">
              <a:solidFill>
                <a:srgbClr val="FF6D00"/>
              </a:solidFill>
            </a:endParaRPr>
          </a:p>
          <a:p>
            <a:pPr indent="0" lvl="0" marL="0" marR="0" rtl="0" algn="l">
              <a:lnSpc>
                <a:spcPct val="100000"/>
              </a:lnSpc>
              <a:spcBef>
                <a:spcPts val="0"/>
              </a:spcBef>
              <a:spcAft>
                <a:spcPts val="0"/>
              </a:spcAft>
              <a:buClr>
                <a:srgbClr val="FF6D00"/>
              </a:buClr>
              <a:buSzPts val="4000"/>
              <a:buFont typeface="Arial"/>
              <a:buNone/>
            </a:pPr>
            <a:r>
              <a:rPr b="0" i="0" lang="es-CO" sz="4000" u="none" cap="none" strike="noStrike">
                <a:solidFill>
                  <a:srgbClr val="FF6D00"/>
                </a:solidFill>
                <a:latin typeface="Arial"/>
                <a:ea typeface="Arial"/>
                <a:cs typeface="Arial"/>
                <a:sym typeface="Arial"/>
              </a:rPr>
              <a:t>    1.</a:t>
            </a:r>
            <a:r>
              <a:rPr lang="es-CO" sz="4000">
                <a:solidFill>
                  <a:srgbClr val="FF6D00"/>
                </a:solidFill>
              </a:rPr>
              <a:t>3</a:t>
            </a:r>
            <a:r>
              <a:rPr b="0" i="0" lang="es-CO" sz="4000" u="none" cap="none" strike="noStrike">
                <a:solidFill>
                  <a:srgbClr val="FF6D00"/>
                </a:solidFill>
                <a:latin typeface="Arial"/>
                <a:ea typeface="Arial"/>
                <a:cs typeface="Arial"/>
                <a:sym typeface="Arial"/>
              </a:rPr>
              <a:t> Ámbito del sistema </a:t>
            </a:r>
            <a:endParaRPr/>
          </a:p>
          <a:p>
            <a:pPr indent="0" lvl="0" marL="0" marR="0" rtl="0" algn="l">
              <a:lnSpc>
                <a:spcPct val="100000"/>
              </a:lnSpc>
              <a:spcBef>
                <a:spcPts val="0"/>
              </a:spcBef>
              <a:spcAft>
                <a:spcPts val="0"/>
              </a:spcAft>
              <a:buClr>
                <a:srgbClr val="FF6D00"/>
              </a:buClr>
              <a:buSzPts val="4000"/>
              <a:buFont typeface="Arial"/>
              <a:buNone/>
            </a:pPr>
            <a:r>
              <a:rPr b="0" i="0" lang="es-CO" sz="4000" u="none" cap="none" strike="noStrike">
                <a:solidFill>
                  <a:srgbClr val="FF6D00"/>
                </a:solidFill>
                <a:latin typeface="Arial"/>
                <a:ea typeface="Arial"/>
                <a:cs typeface="Arial"/>
                <a:sym typeface="Arial"/>
              </a:rPr>
              <a:t>    1.</a:t>
            </a:r>
            <a:r>
              <a:rPr lang="es-CO" sz="4000">
                <a:solidFill>
                  <a:srgbClr val="FF6D00"/>
                </a:solidFill>
              </a:rPr>
              <a:t>4</a:t>
            </a:r>
            <a:r>
              <a:rPr b="0" i="0" lang="es-CO" sz="4000" u="none" cap="none" strike="noStrike">
                <a:solidFill>
                  <a:srgbClr val="FF6D00"/>
                </a:solidFill>
                <a:latin typeface="Arial"/>
                <a:ea typeface="Arial"/>
                <a:cs typeface="Arial"/>
                <a:sym typeface="Arial"/>
              </a:rPr>
              <a:t> Personal Involucrado</a:t>
            </a:r>
            <a:endParaRPr/>
          </a:p>
          <a:p>
            <a:pPr indent="0" lvl="0" marL="0" marR="0" rtl="0" algn="l">
              <a:lnSpc>
                <a:spcPct val="100000"/>
              </a:lnSpc>
              <a:spcBef>
                <a:spcPts val="0"/>
              </a:spcBef>
              <a:spcAft>
                <a:spcPts val="0"/>
              </a:spcAft>
              <a:buClr>
                <a:srgbClr val="FF6D00"/>
              </a:buClr>
              <a:buSzPts val="4000"/>
              <a:buFont typeface="Arial"/>
              <a:buNone/>
            </a:pPr>
            <a:r>
              <a:rPr b="0" i="0" lang="es-CO" sz="4000" u="none" cap="none" strike="noStrike">
                <a:solidFill>
                  <a:srgbClr val="FF6D00"/>
                </a:solidFill>
                <a:latin typeface="Arial"/>
                <a:ea typeface="Arial"/>
                <a:cs typeface="Arial"/>
                <a:sym typeface="Arial"/>
              </a:rPr>
              <a:t>    1.</a:t>
            </a:r>
            <a:r>
              <a:rPr lang="es-CO" sz="4000">
                <a:solidFill>
                  <a:srgbClr val="FF6D00"/>
                </a:solidFill>
              </a:rPr>
              <a:t>5</a:t>
            </a:r>
            <a:r>
              <a:rPr b="0" i="0" lang="es-CO" sz="4000" u="none" cap="none" strike="noStrike">
                <a:solidFill>
                  <a:srgbClr val="FF6D00"/>
                </a:solidFill>
                <a:latin typeface="Arial"/>
                <a:ea typeface="Arial"/>
                <a:cs typeface="Arial"/>
                <a:sym typeface="Arial"/>
              </a:rPr>
              <a:t> Definiciones, Acrónimos y</a:t>
            </a:r>
            <a:endParaRPr/>
          </a:p>
          <a:p>
            <a:pPr indent="0" lvl="0" marL="0" marR="0" rtl="0" algn="l">
              <a:lnSpc>
                <a:spcPct val="100000"/>
              </a:lnSpc>
              <a:spcBef>
                <a:spcPts val="0"/>
              </a:spcBef>
              <a:spcAft>
                <a:spcPts val="0"/>
              </a:spcAft>
              <a:buClr>
                <a:srgbClr val="FF6D00"/>
              </a:buClr>
              <a:buSzPts val="4000"/>
              <a:buFont typeface="Arial"/>
              <a:buNone/>
            </a:pPr>
            <a:r>
              <a:rPr b="0" i="0" lang="es-CO" sz="4000" u="none" cap="none" strike="noStrike">
                <a:solidFill>
                  <a:srgbClr val="FF6D00"/>
                </a:solidFill>
                <a:latin typeface="Arial"/>
                <a:ea typeface="Arial"/>
                <a:cs typeface="Arial"/>
                <a:sym typeface="Arial"/>
              </a:rPr>
              <a:t>          Abreviaturas</a:t>
            </a:r>
            <a:endParaRPr/>
          </a:p>
          <a:p>
            <a:pPr indent="0" lvl="0" marL="0" marR="0" rtl="0" algn="l">
              <a:lnSpc>
                <a:spcPct val="100000"/>
              </a:lnSpc>
              <a:spcBef>
                <a:spcPts val="0"/>
              </a:spcBef>
              <a:spcAft>
                <a:spcPts val="0"/>
              </a:spcAft>
              <a:buClr>
                <a:srgbClr val="FF6D00"/>
              </a:buClr>
              <a:buSzPts val="4000"/>
              <a:buFont typeface="Arial"/>
              <a:buNone/>
            </a:pPr>
            <a:r>
              <a:rPr b="0" i="0" lang="es-CO" sz="4000" u="none" cap="none" strike="noStrike">
                <a:solidFill>
                  <a:srgbClr val="FF6D00"/>
                </a:solidFill>
                <a:latin typeface="Arial"/>
                <a:ea typeface="Arial"/>
                <a:cs typeface="Arial"/>
                <a:sym typeface="Arial"/>
              </a:rPr>
              <a:t>    1.</a:t>
            </a:r>
            <a:r>
              <a:rPr lang="es-CO" sz="4000">
                <a:solidFill>
                  <a:srgbClr val="FF6D00"/>
                </a:solidFill>
              </a:rPr>
              <a:t>6</a:t>
            </a:r>
            <a:r>
              <a:rPr b="0" i="0" lang="es-CO" sz="4000" u="none" cap="none" strike="noStrike">
                <a:solidFill>
                  <a:srgbClr val="FF6D00"/>
                </a:solidFill>
                <a:latin typeface="Arial"/>
                <a:ea typeface="Arial"/>
                <a:cs typeface="Arial"/>
                <a:sym typeface="Arial"/>
              </a:rPr>
              <a:t> Referencias</a:t>
            </a:r>
            <a:endParaRPr/>
          </a:p>
          <a:p>
            <a:pPr indent="0" lvl="0" marL="0" marR="0" rtl="0" algn="l">
              <a:lnSpc>
                <a:spcPct val="100000"/>
              </a:lnSpc>
              <a:spcBef>
                <a:spcPts val="0"/>
              </a:spcBef>
              <a:spcAft>
                <a:spcPts val="0"/>
              </a:spcAft>
              <a:buClr>
                <a:srgbClr val="FF6D00"/>
              </a:buClr>
              <a:buSzPts val="4000"/>
              <a:buFont typeface="Arial"/>
              <a:buNone/>
            </a:pPr>
            <a:r>
              <a:rPr b="0" i="0" lang="es-CO" sz="4000" u="none" cap="none" strike="noStrike">
                <a:solidFill>
                  <a:srgbClr val="FF6D00"/>
                </a:solidFill>
                <a:latin typeface="Arial"/>
                <a:ea typeface="Arial"/>
                <a:cs typeface="Arial"/>
                <a:sym typeface="Arial"/>
              </a:rPr>
              <a:t>    1.</a:t>
            </a:r>
            <a:r>
              <a:rPr lang="es-CO" sz="4000">
                <a:solidFill>
                  <a:srgbClr val="FF6D00"/>
                </a:solidFill>
              </a:rPr>
              <a:t>7</a:t>
            </a:r>
            <a:r>
              <a:rPr b="0" i="0" lang="es-CO" sz="4000" u="none" cap="none" strike="noStrike">
                <a:solidFill>
                  <a:srgbClr val="FF6D00"/>
                </a:solidFill>
                <a:latin typeface="Arial"/>
                <a:ea typeface="Arial"/>
                <a:cs typeface="Arial"/>
                <a:sym typeface="Arial"/>
              </a:rPr>
              <a:t> Resumen</a:t>
            </a:r>
            <a:endParaRPr/>
          </a:p>
          <a:p>
            <a:pPr indent="0" lvl="0" marL="0" marR="0" rtl="0" algn="l">
              <a:lnSpc>
                <a:spcPct val="100000"/>
              </a:lnSpc>
              <a:spcBef>
                <a:spcPts val="0"/>
              </a:spcBef>
              <a:spcAft>
                <a:spcPts val="0"/>
              </a:spcAft>
              <a:buClr>
                <a:schemeClr val="dk1"/>
              </a:buClr>
              <a:buSzPts val="4000"/>
              <a:buFont typeface="Times New Roman"/>
              <a:buNone/>
            </a:pPr>
            <a:br>
              <a:rPr b="0" i="0" lang="es-CO" sz="4000" u="none" cap="none" strike="noStrike">
                <a:solidFill>
                  <a:schemeClr val="dk1"/>
                </a:solidFill>
                <a:latin typeface="Times New Roman"/>
                <a:ea typeface="Times New Roman"/>
                <a:cs typeface="Times New Roman"/>
                <a:sym typeface="Times New Roman"/>
              </a:rPr>
            </a:br>
            <a:endParaRPr b="0"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4000"/>
              <a:buFont typeface="Arial"/>
              <a:buNone/>
            </a:pPr>
            <a:r>
              <a:rPr b="0" i="0" lang="es-CO" sz="4000" cap="none" strike="noStrike">
                <a:solidFill>
                  <a:schemeClr val="dk1"/>
                </a:solidFill>
                <a:latin typeface="Arial"/>
                <a:ea typeface="Arial"/>
                <a:cs typeface="Arial"/>
                <a:sym typeface="Arial"/>
              </a:rPr>
              <a:t>2. Descripción general </a:t>
            </a:r>
            <a:endParaRPr/>
          </a:p>
          <a:p>
            <a:pPr indent="0" lvl="0" marL="0" marR="0" rtl="0" algn="l">
              <a:lnSpc>
                <a:spcPct val="100000"/>
              </a:lnSpc>
              <a:spcBef>
                <a:spcPts val="0"/>
              </a:spcBef>
              <a:spcAft>
                <a:spcPts val="0"/>
              </a:spcAft>
              <a:buClr>
                <a:schemeClr val="dk1"/>
              </a:buClr>
              <a:buSzPts val="4000"/>
              <a:buFont typeface="Times New Roman"/>
              <a:buNone/>
            </a:pPr>
            <a:r>
              <a:rPr b="1" i="0" lang="es-CO" sz="4000" cap="none" strike="noStrike">
                <a:solidFill>
                  <a:schemeClr val="dk1"/>
                </a:solidFill>
                <a:latin typeface="Times New Roman"/>
                <a:ea typeface="Times New Roman"/>
                <a:cs typeface="Times New Roman"/>
                <a:sym typeface="Times New Roman"/>
              </a:rPr>
              <a:t>	</a:t>
            </a:r>
            <a:r>
              <a:rPr b="0" i="0" lang="es-CO" sz="4000" cap="none" strike="noStrike">
                <a:solidFill>
                  <a:srgbClr val="FF6D00"/>
                </a:solidFill>
                <a:latin typeface="Arial"/>
                <a:ea typeface="Arial"/>
                <a:cs typeface="Arial"/>
                <a:sym typeface="Arial"/>
              </a:rPr>
              <a:t>2.1 Perspectivas del producto</a:t>
            </a:r>
            <a:endParaRPr/>
          </a:p>
          <a:p>
            <a:pPr indent="0" lvl="0" marL="0" marR="0" rtl="0" algn="l">
              <a:lnSpc>
                <a:spcPct val="100000"/>
              </a:lnSpc>
              <a:spcBef>
                <a:spcPts val="0"/>
              </a:spcBef>
              <a:spcAft>
                <a:spcPts val="0"/>
              </a:spcAft>
              <a:buClr>
                <a:srgbClr val="FF6D00"/>
              </a:buClr>
              <a:buSzPts val="4000"/>
              <a:buFont typeface="Arial"/>
              <a:buNone/>
            </a:pPr>
            <a:r>
              <a:rPr b="0" i="0" lang="es-CO" sz="4000" cap="none" strike="noStrike">
                <a:solidFill>
                  <a:srgbClr val="FF6D00"/>
                </a:solidFill>
                <a:latin typeface="Arial"/>
                <a:ea typeface="Arial"/>
                <a:cs typeface="Arial"/>
                <a:sym typeface="Arial"/>
              </a:rPr>
              <a:t>	2.2 Funciones del producto</a:t>
            </a:r>
            <a:endParaRPr/>
          </a:p>
          <a:p>
            <a:pPr indent="0" lvl="0" marL="0" marR="0" rtl="0" algn="l">
              <a:lnSpc>
                <a:spcPct val="100000"/>
              </a:lnSpc>
              <a:spcBef>
                <a:spcPts val="0"/>
              </a:spcBef>
              <a:spcAft>
                <a:spcPts val="0"/>
              </a:spcAft>
              <a:buClr>
                <a:srgbClr val="FF6D00"/>
              </a:buClr>
              <a:buSzPts val="4000"/>
              <a:buFont typeface="Arial"/>
              <a:buNone/>
            </a:pPr>
            <a:r>
              <a:rPr b="0" i="0" lang="es-CO" sz="4000" cap="none" strike="noStrike">
                <a:solidFill>
                  <a:srgbClr val="FF6D00"/>
                </a:solidFill>
                <a:latin typeface="Arial"/>
                <a:ea typeface="Arial"/>
                <a:cs typeface="Arial"/>
                <a:sym typeface="Arial"/>
              </a:rPr>
              <a:t>	2.3 Características de los usuarios</a:t>
            </a:r>
            <a:endParaRPr/>
          </a:p>
          <a:p>
            <a:pPr indent="0" lvl="0" marL="0" marR="0" rtl="0" algn="l">
              <a:lnSpc>
                <a:spcPct val="100000"/>
              </a:lnSpc>
              <a:spcBef>
                <a:spcPts val="0"/>
              </a:spcBef>
              <a:spcAft>
                <a:spcPts val="0"/>
              </a:spcAft>
              <a:buClr>
                <a:srgbClr val="FF6D00"/>
              </a:buClr>
              <a:buSzPts val="4000"/>
              <a:buFont typeface="Arial"/>
              <a:buNone/>
            </a:pPr>
            <a:r>
              <a:rPr b="0" i="0" lang="es-CO" sz="4000" cap="none" strike="noStrike">
                <a:solidFill>
                  <a:srgbClr val="FF6D00"/>
                </a:solidFill>
                <a:latin typeface="Arial"/>
                <a:ea typeface="Arial"/>
                <a:cs typeface="Arial"/>
                <a:sym typeface="Arial"/>
              </a:rPr>
              <a:t>	2.4 Restricciones</a:t>
            </a:r>
            <a:endParaRPr/>
          </a:p>
          <a:p>
            <a:pPr indent="0" lvl="0" marL="0" marR="0" rtl="0" algn="l">
              <a:lnSpc>
                <a:spcPct val="100000"/>
              </a:lnSpc>
              <a:spcBef>
                <a:spcPts val="0"/>
              </a:spcBef>
              <a:spcAft>
                <a:spcPts val="0"/>
              </a:spcAft>
              <a:buClr>
                <a:srgbClr val="FF6D00"/>
              </a:buClr>
              <a:buSzPts val="4000"/>
              <a:buFont typeface="Arial"/>
              <a:buNone/>
            </a:pPr>
            <a:r>
              <a:rPr b="0" i="0" lang="es-CO" sz="4000" cap="none" strike="noStrike">
                <a:solidFill>
                  <a:srgbClr val="FF6D00"/>
                </a:solidFill>
                <a:latin typeface="Arial"/>
                <a:ea typeface="Arial"/>
                <a:cs typeface="Arial"/>
                <a:sym typeface="Arial"/>
              </a:rPr>
              <a:t>	2.5 Suposiciones y dependencias</a:t>
            </a:r>
            <a:endParaRPr/>
          </a:p>
        </p:txBody>
      </p:sp>
      <p:sp>
        <p:nvSpPr>
          <p:cNvPr id="32" name="Google Shape;32;p2"/>
          <p:cNvSpPr txBox="1"/>
          <p:nvPr/>
        </p:nvSpPr>
        <p:spPr>
          <a:xfrm>
            <a:off x="12864259" y="3123725"/>
            <a:ext cx="9966900" cy="30996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chemeClr val="dk1"/>
              </a:buClr>
              <a:buSzPts val="4000"/>
              <a:buFont typeface="Arial"/>
              <a:buNone/>
            </a:pPr>
            <a:r>
              <a:rPr b="0" i="0" lang="es-CO" sz="4000" u="none" cap="none" strike="noStrike">
                <a:solidFill>
                  <a:schemeClr val="dk1"/>
                </a:solidFill>
                <a:latin typeface="Arial"/>
                <a:ea typeface="Arial"/>
                <a:cs typeface="Arial"/>
                <a:sym typeface="Arial"/>
              </a:rPr>
              <a:t>3. Requisitos específicos</a:t>
            </a:r>
            <a:endParaRPr/>
          </a:p>
          <a:p>
            <a:pPr indent="0" lvl="0" marL="0" marR="0" rtl="0" algn="l">
              <a:lnSpc>
                <a:spcPct val="100000"/>
              </a:lnSpc>
              <a:spcBef>
                <a:spcPts val="0"/>
              </a:spcBef>
              <a:spcAft>
                <a:spcPts val="0"/>
              </a:spcAft>
              <a:buClr>
                <a:schemeClr val="dk1"/>
              </a:buClr>
              <a:buSzPts val="3600"/>
              <a:buFont typeface="Times New Roman"/>
              <a:buNone/>
            </a:pPr>
            <a:r>
              <a:rPr b="0" i="0" lang="es-CO" sz="3600" u="none" cap="none" strike="noStrike">
                <a:solidFill>
                  <a:schemeClr val="dk1"/>
                </a:solidFill>
                <a:latin typeface="Times New Roman"/>
                <a:ea typeface="Times New Roman"/>
                <a:cs typeface="Times New Roman"/>
                <a:sym typeface="Times New Roman"/>
              </a:rPr>
              <a:t>	</a:t>
            </a:r>
            <a:r>
              <a:rPr b="0" i="0" lang="es-CO" sz="4000" u="none" cap="none" strike="noStrike">
                <a:solidFill>
                  <a:srgbClr val="FF6D00"/>
                </a:solidFill>
                <a:latin typeface="Arial"/>
                <a:ea typeface="Arial"/>
                <a:cs typeface="Arial"/>
                <a:sym typeface="Arial"/>
              </a:rPr>
              <a:t>3.1 Requerimientos funcionales</a:t>
            </a:r>
            <a:endParaRPr/>
          </a:p>
          <a:p>
            <a:pPr indent="0" lvl="0" marL="0" marR="0" rtl="0" algn="l">
              <a:lnSpc>
                <a:spcPct val="100000"/>
              </a:lnSpc>
              <a:spcBef>
                <a:spcPts val="0"/>
              </a:spcBef>
              <a:spcAft>
                <a:spcPts val="0"/>
              </a:spcAft>
              <a:buClr>
                <a:srgbClr val="FF6D00"/>
              </a:buClr>
              <a:buSzPts val="4000"/>
              <a:buFont typeface="Arial"/>
              <a:buNone/>
            </a:pPr>
            <a:r>
              <a:rPr b="0" i="0" lang="es-CO" sz="4000" u="none" cap="none" strike="noStrike">
                <a:solidFill>
                  <a:srgbClr val="FF6D00"/>
                </a:solidFill>
                <a:latin typeface="Arial"/>
                <a:ea typeface="Arial"/>
                <a:cs typeface="Arial"/>
                <a:sym typeface="Arial"/>
              </a:rPr>
              <a:t>	3.2 Requerimientos no funcionales</a:t>
            </a:r>
            <a:br>
              <a:rPr b="0" i="0" lang="es-CO" sz="3600" u="none" cap="none" strike="noStrike">
                <a:solidFill>
                  <a:schemeClr val="dk1"/>
                </a:solidFill>
                <a:latin typeface="Arial"/>
                <a:ea typeface="Arial"/>
                <a:cs typeface="Arial"/>
                <a:sym typeface="Arial"/>
              </a:rPr>
            </a:b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3600"/>
              <a:buFont typeface="Helvetica Neue"/>
              <a:buNone/>
            </a:pPr>
            <a:r>
              <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18"/>
          <p:cNvSpPr txBox="1"/>
          <p:nvPr/>
        </p:nvSpPr>
        <p:spPr>
          <a:xfrm>
            <a:off x="3495575" y="2146519"/>
            <a:ext cx="18389065" cy="1159932"/>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3.1 REQUERIMIENTOS FUNCIONALES</a:t>
            </a:r>
            <a:endParaRPr b="0" i="0" sz="6600" u="none" cap="none" strike="noStrike">
              <a:solidFill>
                <a:srgbClr val="FF6D00"/>
              </a:solidFill>
              <a:latin typeface="Arial"/>
              <a:ea typeface="Arial"/>
              <a:cs typeface="Arial"/>
              <a:sym typeface="Arial"/>
            </a:endParaRPr>
          </a:p>
        </p:txBody>
      </p:sp>
      <p:sp>
        <p:nvSpPr>
          <p:cNvPr id="159" name="Google Shape;159;p18"/>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3. REQUERIMIENTOS ESPECIFICOS</a:t>
            </a:r>
            <a:endParaRPr b="1" i="0" sz="3600" u="none" cap="none" strike="noStrike">
              <a:solidFill>
                <a:srgbClr val="FB4C0F"/>
              </a:solidFill>
              <a:latin typeface="Arial"/>
              <a:ea typeface="Arial"/>
              <a:cs typeface="Arial"/>
              <a:sym typeface="Arial"/>
            </a:endParaRPr>
          </a:p>
        </p:txBody>
      </p:sp>
      <p:graphicFrame>
        <p:nvGraphicFramePr>
          <p:cNvPr id="160" name="Google Shape;160;p18"/>
          <p:cNvGraphicFramePr/>
          <p:nvPr/>
        </p:nvGraphicFramePr>
        <p:xfrm>
          <a:off x="4430475" y="3845050"/>
          <a:ext cx="3000000" cy="3000000"/>
        </p:xfrm>
        <a:graphic>
          <a:graphicData uri="http://schemas.openxmlformats.org/drawingml/2006/table">
            <a:tbl>
              <a:tblPr>
                <a:noFill/>
                <a:tableStyleId>{5B12C408-B3CE-4CD9-8C64-F90361F8CB09}</a:tableStyleId>
              </a:tblPr>
              <a:tblGrid>
                <a:gridCol w="7947225"/>
                <a:gridCol w="7758200"/>
              </a:tblGrid>
              <a:tr h="1250450">
                <a:tc>
                  <a:txBody>
                    <a:bodyPr/>
                    <a:lstStyle/>
                    <a:p>
                      <a:pPr indent="0" lvl="0" marL="0" marR="0" rtl="0" algn="l">
                        <a:lnSpc>
                          <a:spcPct val="100000"/>
                        </a:lnSpc>
                        <a:spcBef>
                          <a:spcPts val="0"/>
                        </a:spcBef>
                        <a:spcAft>
                          <a:spcPts val="0"/>
                        </a:spcAft>
                        <a:buClr>
                          <a:srgbClr val="000000"/>
                        </a:buClr>
                        <a:buSzPts val="1400"/>
                        <a:buFont typeface="Arial"/>
                        <a:buNone/>
                      </a:pPr>
                      <a:r>
                        <a:rPr b="1" lang="es-CO" sz="2900" u="none" cap="none" strike="noStrike"/>
                        <a:t>Identificación del requerimiento</a:t>
                      </a:r>
                      <a:endParaRPr b="1" sz="2900" u="none" cap="none" strike="noStrike"/>
                    </a:p>
                  </a:txBody>
                  <a:tcPr marT="91425" marB="91425" marR="91425" marL="91425">
                    <a:solidFill>
                      <a:srgbClr val="B6D7A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900" u="none" cap="none" strike="noStrike"/>
                        <a:t>RF01</a:t>
                      </a:r>
                      <a:endParaRPr b="1" sz="2900" u="none" cap="none" strike="noStrike"/>
                    </a:p>
                  </a:txBody>
                  <a:tcPr marT="91425" marB="91425" marR="91425" marL="91425">
                    <a:solidFill>
                      <a:srgbClr val="B6D7A8"/>
                    </a:solidFill>
                  </a:tcPr>
                </a:tc>
              </a:tr>
              <a:tr h="1154225">
                <a:tc>
                  <a:txBody>
                    <a:bodyPr/>
                    <a:lstStyle/>
                    <a:p>
                      <a:pPr indent="0" lvl="0" marL="0" marR="0" rtl="0" algn="l">
                        <a:lnSpc>
                          <a:spcPct val="100000"/>
                        </a:lnSpc>
                        <a:spcBef>
                          <a:spcPts val="0"/>
                        </a:spcBef>
                        <a:spcAft>
                          <a:spcPts val="0"/>
                        </a:spcAft>
                        <a:buClr>
                          <a:srgbClr val="000000"/>
                        </a:buClr>
                        <a:buSzPts val="1200"/>
                        <a:buFont typeface="Arial"/>
                        <a:buNone/>
                      </a:pPr>
                      <a:r>
                        <a:rPr b="1" lang="es-CO" sz="2900" u="none" cap="none" strike="noStrike"/>
                        <a:t>Nombre del requerimiento:</a:t>
                      </a:r>
                      <a:endParaRPr b="1" sz="2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CO" sz="2900" u="none" cap="none" strike="noStrike">
                          <a:solidFill>
                            <a:schemeClr val="dk1"/>
                          </a:solidFill>
                        </a:rPr>
                        <a:t>Registro de usuarios </a:t>
                      </a:r>
                      <a:endParaRPr sz="2900" u="none" cap="none" strike="noStrike">
                        <a:solidFill>
                          <a:schemeClr val="dk1"/>
                        </a:solidFill>
                      </a:endParaRPr>
                    </a:p>
                  </a:txBody>
                  <a:tcPr marT="91425" marB="91425" marR="91425" marL="91425"/>
                </a:tc>
              </a:tr>
              <a:tr h="1731425">
                <a:tc>
                  <a:txBody>
                    <a:bodyPr/>
                    <a:lstStyle/>
                    <a:p>
                      <a:pPr indent="0" lvl="0" marL="0" marR="0" rtl="0" algn="l">
                        <a:lnSpc>
                          <a:spcPct val="100000"/>
                        </a:lnSpc>
                        <a:spcBef>
                          <a:spcPts val="0"/>
                        </a:spcBef>
                        <a:spcAft>
                          <a:spcPts val="0"/>
                        </a:spcAft>
                        <a:buClr>
                          <a:srgbClr val="000000"/>
                        </a:buClr>
                        <a:buSzPts val="1200"/>
                        <a:buFont typeface="Arial"/>
                        <a:buNone/>
                      </a:pPr>
                      <a:r>
                        <a:rPr b="1" lang="es-CO" sz="2900" u="none" cap="none" strike="noStrike"/>
                        <a:t>Características:</a:t>
                      </a:r>
                      <a:endParaRPr b="1" sz="2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CO" sz="2900" u="none" cap="none" strike="noStrike"/>
                        <a:t>El usuario diligenciara el formulario de registro para que así le sea más fácil ingresar al sistema.</a:t>
                      </a:r>
                      <a:endParaRPr sz="2900" u="none" cap="none" strike="noStrike"/>
                    </a:p>
                  </a:txBody>
                  <a:tcPr marT="91425" marB="91425" marR="91425" marL="91425"/>
                </a:tc>
              </a:tr>
              <a:tr h="1731425">
                <a:tc>
                  <a:txBody>
                    <a:bodyPr/>
                    <a:lstStyle/>
                    <a:p>
                      <a:pPr indent="0" lvl="0" marL="0" marR="0" rtl="0" algn="l">
                        <a:lnSpc>
                          <a:spcPct val="100000"/>
                        </a:lnSpc>
                        <a:spcBef>
                          <a:spcPts val="0"/>
                        </a:spcBef>
                        <a:spcAft>
                          <a:spcPts val="0"/>
                        </a:spcAft>
                        <a:buClr>
                          <a:srgbClr val="000000"/>
                        </a:buClr>
                        <a:buSzPts val="1200"/>
                        <a:buFont typeface="Arial"/>
                        <a:buNone/>
                      </a:pPr>
                      <a:r>
                        <a:rPr b="1" lang="es-CO" sz="2900" u="none" cap="none" strike="noStrike"/>
                        <a:t>Descripción del requerimiento:</a:t>
                      </a:r>
                      <a:endParaRPr b="1" sz="2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CO" sz="2900" u="none" cap="none" strike="noStrike"/>
                        <a:t>El sistema almacenará la información recolectada del usuario en la base de datos.</a:t>
                      </a:r>
                      <a:endParaRPr sz="2900" u="none" cap="none" strike="noStrike"/>
                    </a:p>
                  </a:txBody>
                  <a:tcPr marT="91425" marB="91425" marR="91425" marL="91425"/>
                </a:tc>
              </a:tr>
              <a:tr h="1731425">
                <a:tc>
                  <a:txBody>
                    <a:bodyPr/>
                    <a:lstStyle/>
                    <a:p>
                      <a:pPr indent="0" lvl="0" marL="0" marR="0" rtl="0" algn="l">
                        <a:lnSpc>
                          <a:spcPct val="100000"/>
                        </a:lnSpc>
                        <a:spcBef>
                          <a:spcPts val="0"/>
                        </a:spcBef>
                        <a:spcAft>
                          <a:spcPts val="0"/>
                        </a:spcAft>
                        <a:buClr>
                          <a:srgbClr val="000000"/>
                        </a:buClr>
                        <a:buSzPts val="1200"/>
                        <a:buFont typeface="Arial"/>
                        <a:buNone/>
                      </a:pPr>
                      <a:r>
                        <a:rPr b="1" lang="es-CO" sz="2900" u="none" cap="none" strike="noStrike"/>
                        <a:t>Requerimiento no funcional:</a:t>
                      </a:r>
                      <a:endParaRPr b="1" sz="2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s-CO" sz="2900" u="none" cap="none" strike="noStrike"/>
                        <a:t>RNF01: </a:t>
                      </a:r>
                      <a:r>
                        <a:rPr lang="es-CO" sz="2900" u="none" cap="none" strike="noStrike"/>
                        <a:t>Capacidad de almacenamiento</a:t>
                      </a:r>
                      <a:br>
                        <a:rPr lang="es-CO" sz="2900" u="none" cap="none" strike="noStrike"/>
                      </a:br>
                      <a:r>
                        <a:rPr b="1" lang="es-CO" sz="2900" u="none" cap="none" strike="noStrike"/>
                        <a:t>RNF02:</a:t>
                      </a:r>
                      <a:r>
                        <a:rPr lang="es-CO" sz="2900" u="none" cap="none" strike="noStrike"/>
                        <a:t> Rendimiento de la base de datos</a:t>
                      </a:r>
                      <a:endParaRPr sz="2900" u="none" cap="none" strike="noStrike"/>
                    </a:p>
                  </a:txBody>
                  <a:tcPr marT="91425" marB="91425" marR="91425" marL="91425"/>
                </a:tc>
              </a:tr>
              <a:tr h="1250450">
                <a:tc>
                  <a:txBody>
                    <a:bodyPr/>
                    <a:lstStyle/>
                    <a:p>
                      <a:pPr indent="0" lvl="0" marL="0" marR="0" rtl="0" algn="l">
                        <a:lnSpc>
                          <a:spcPct val="100000"/>
                        </a:lnSpc>
                        <a:spcBef>
                          <a:spcPts val="0"/>
                        </a:spcBef>
                        <a:spcAft>
                          <a:spcPts val="0"/>
                        </a:spcAft>
                        <a:buClr>
                          <a:srgbClr val="000000"/>
                        </a:buClr>
                        <a:buSzPts val="1200"/>
                        <a:buFont typeface="Arial"/>
                        <a:buNone/>
                      </a:pPr>
                      <a:r>
                        <a:rPr b="1" lang="es-CO" sz="2900" u="none" cap="none" strike="noStrike"/>
                        <a:t>Prioridad del requerimiento:</a:t>
                      </a:r>
                      <a:endParaRPr b="1" sz="2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2900" u="none" cap="none" strike="noStrike"/>
                        <a:t>Alta</a:t>
                      </a:r>
                      <a:endParaRPr sz="2900" u="none" cap="none" strike="noStrike"/>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19"/>
          <p:cNvSpPr txBox="1"/>
          <p:nvPr/>
        </p:nvSpPr>
        <p:spPr>
          <a:xfrm>
            <a:off x="3495575" y="2146519"/>
            <a:ext cx="18389065" cy="1159932"/>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3.1 REQUERIMIENTOS FUNCIONALES</a:t>
            </a:r>
            <a:endParaRPr b="0" i="0" sz="6600" u="none" cap="none" strike="noStrike">
              <a:solidFill>
                <a:srgbClr val="FF6D00"/>
              </a:solidFill>
              <a:latin typeface="Arial"/>
              <a:ea typeface="Arial"/>
              <a:cs typeface="Arial"/>
              <a:sym typeface="Arial"/>
            </a:endParaRPr>
          </a:p>
        </p:txBody>
      </p:sp>
      <p:sp>
        <p:nvSpPr>
          <p:cNvPr id="166" name="Google Shape;166;p19"/>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3. REQUERIMIENTOS ESPECIFICOS</a:t>
            </a:r>
            <a:endParaRPr b="1" i="0" sz="3600" u="none" cap="none" strike="noStrike">
              <a:solidFill>
                <a:srgbClr val="FB4C0F"/>
              </a:solidFill>
              <a:latin typeface="Arial"/>
              <a:ea typeface="Arial"/>
              <a:cs typeface="Arial"/>
              <a:sym typeface="Arial"/>
            </a:endParaRPr>
          </a:p>
        </p:txBody>
      </p:sp>
      <p:graphicFrame>
        <p:nvGraphicFramePr>
          <p:cNvPr id="167" name="Google Shape;167;p19"/>
          <p:cNvGraphicFramePr/>
          <p:nvPr/>
        </p:nvGraphicFramePr>
        <p:xfrm>
          <a:off x="3334550" y="3658463"/>
          <a:ext cx="3000000" cy="3000000"/>
        </p:xfrm>
        <a:graphic>
          <a:graphicData uri="http://schemas.openxmlformats.org/drawingml/2006/table">
            <a:tbl>
              <a:tblPr>
                <a:noFill/>
                <a:tableStyleId>{5B12C408-B3CE-4CD9-8C64-F90361F8CB09}</a:tableStyleId>
              </a:tblPr>
              <a:tblGrid>
                <a:gridCol w="4363400"/>
                <a:gridCol w="4363400"/>
              </a:tblGrid>
              <a:tr h="1024600">
                <a:tc>
                  <a:txBody>
                    <a:bodyPr/>
                    <a:lstStyle/>
                    <a:p>
                      <a:pPr indent="0" lvl="0" marL="0" marR="0" rtl="0" algn="l">
                        <a:lnSpc>
                          <a:spcPct val="100000"/>
                        </a:lnSpc>
                        <a:spcBef>
                          <a:spcPts val="0"/>
                        </a:spcBef>
                        <a:spcAft>
                          <a:spcPts val="0"/>
                        </a:spcAft>
                        <a:buClr>
                          <a:srgbClr val="000000"/>
                        </a:buClr>
                        <a:buSzPts val="1200"/>
                        <a:buFont typeface="Arial"/>
                        <a:buNone/>
                      </a:pPr>
                      <a:r>
                        <a:rPr b="1" lang="es-CO" sz="2400" u="none" cap="none" strike="noStrike"/>
                        <a:t>Identificación del requerimiento</a:t>
                      </a:r>
                      <a:endParaRPr b="1" sz="2400" u="none" cap="none" strike="noStrike"/>
                    </a:p>
                  </a:txBody>
                  <a:tcPr marT="91425" marB="91425" marR="91425" marL="91425">
                    <a:solidFill>
                      <a:srgbClr val="B6D7A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400" u="none" cap="none" strike="noStrike"/>
                        <a:t>RF02</a:t>
                      </a:r>
                      <a:endParaRPr b="1" sz="2400" u="none" cap="none" strike="noStrike"/>
                    </a:p>
                  </a:txBody>
                  <a:tcPr marT="91425" marB="91425" marR="91425" marL="91425">
                    <a:solidFill>
                      <a:srgbClr val="B6D7A8"/>
                    </a:solidFill>
                  </a:tcPr>
                </a:tc>
              </a:tr>
              <a:tr h="1024600">
                <a:tc>
                  <a:txBody>
                    <a:bodyPr/>
                    <a:lstStyle/>
                    <a:p>
                      <a:pPr indent="0" lvl="0" marL="0" marR="0" rtl="0" algn="ctr">
                        <a:lnSpc>
                          <a:spcPct val="100000"/>
                        </a:lnSpc>
                        <a:spcBef>
                          <a:spcPts val="0"/>
                        </a:spcBef>
                        <a:spcAft>
                          <a:spcPts val="0"/>
                        </a:spcAft>
                        <a:buClr>
                          <a:srgbClr val="000000"/>
                        </a:buClr>
                        <a:buSzPts val="1200"/>
                        <a:buFont typeface="Arial"/>
                        <a:buNone/>
                      </a:pPr>
                      <a:r>
                        <a:rPr b="1" lang="es-CO" sz="2400" u="none" cap="none" strike="noStrike"/>
                        <a:t>Nombre del requerimiento:</a:t>
                      </a:r>
                      <a:endParaRPr b="1"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400" u="none" cap="none" strike="noStrike">
                          <a:solidFill>
                            <a:srgbClr val="202124"/>
                          </a:solidFill>
                          <a:latin typeface="Roboto"/>
                          <a:ea typeface="Roboto"/>
                          <a:cs typeface="Roboto"/>
                          <a:sym typeface="Roboto"/>
                        </a:rPr>
                        <a:t>Iniciar sesión </a:t>
                      </a:r>
                      <a:endParaRPr sz="2400" u="none" cap="none" strike="noStrike"/>
                    </a:p>
                  </a:txBody>
                  <a:tcPr marT="91425" marB="91425" marR="91425" marL="91425"/>
                </a:tc>
              </a:tr>
              <a:tr h="1571025">
                <a:tc>
                  <a:txBody>
                    <a:bodyPr/>
                    <a:lstStyle/>
                    <a:p>
                      <a:pPr indent="0" lvl="0" marL="0" marR="0" rtl="0" algn="ctr">
                        <a:lnSpc>
                          <a:spcPct val="100000"/>
                        </a:lnSpc>
                        <a:spcBef>
                          <a:spcPts val="0"/>
                        </a:spcBef>
                        <a:spcAft>
                          <a:spcPts val="0"/>
                        </a:spcAft>
                        <a:buClr>
                          <a:srgbClr val="000000"/>
                        </a:buClr>
                        <a:buSzPts val="1200"/>
                        <a:buFont typeface="Arial"/>
                        <a:buNone/>
                      </a:pPr>
                      <a:br>
                        <a:rPr b="1" lang="es-CO" sz="2400" u="none" cap="none" strike="noStrike"/>
                      </a:br>
                      <a:r>
                        <a:rPr b="1" lang="es-CO" sz="2400" u="none" cap="none" strike="noStrike"/>
                        <a:t>Características:</a:t>
                      </a:r>
                      <a:endParaRPr b="1"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CO" sz="2400" u="none" cap="none" strike="noStrike"/>
                        <a:t>El usuario debe llenar el</a:t>
                      </a:r>
                      <a:endParaRPr sz="2400" u="none" cap="none" strike="noStrike"/>
                    </a:p>
                    <a:p>
                      <a:pPr indent="0" lvl="0" marL="0" marR="0" rtl="0" algn="l">
                        <a:lnSpc>
                          <a:spcPct val="100000"/>
                        </a:lnSpc>
                        <a:spcBef>
                          <a:spcPts val="0"/>
                        </a:spcBef>
                        <a:spcAft>
                          <a:spcPts val="0"/>
                        </a:spcAft>
                        <a:buClr>
                          <a:srgbClr val="000000"/>
                        </a:buClr>
                        <a:buSzPts val="1100"/>
                        <a:buFont typeface="Arial"/>
                        <a:buNone/>
                      </a:pPr>
                      <a:r>
                        <a:rPr lang="es-CO" sz="2400" u="none" cap="none" strike="noStrike"/>
                        <a:t>formulario de inicio de sesión</a:t>
                      </a:r>
                      <a:endParaRPr sz="2400" u="none" cap="none" strike="noStrike"/>
                    </a:p>
                    <a:p>
                      <a:pPr indent="0" lvl="0" marL="0" marR="0" rtl="0" algn="l">
                        <a:lnSpc>
                          <a:spcPct val="100000"/>
                        </a:lnSpc>
                        <a:spcBef>
                          <a:spcPts val="0"/>
                        </a:spcBef>
                        <a:spcAft>
                          <a:spcPts val="0"/>
                        </a:spcAft>
                        <a:buClr>
                          <a:srgbClr val="000000"/>
                        </a:buClr>
                        <a:buSzPts val="1100"/>
                        <a:buFont typeface="Arial"/>
                        <a:buNone/>
                      </a:pPr>
                      <a:r>
                        <a:rPr lang="es-CO" sz="2400" u="none" cap="none" strike="noStrike"/>
                        <a:t>para tener acceso a las funciones de la página</a:t>
                      </a:r>
                      <a:endParaRPr sz="2400" u="none" cap="none" strike="noStrike"/>
                    </a:p>
                  </a:txBody>
                  <a:tcPr marT="91425" marB="91425" marR="91425" marL="91425"/>
                </a:tc>
              </a:tr>
              <a:tr h="2618375">
                <a:tc>
                  <a:txBody>
                    <a:bodyPr/>
                    <a:lstStyle/>
                    <a:p>
                      <a:pPr indent="0" lvl="0" marL="0" marR="0" rtl="0" algn="ctr">
                        <a:lnSpc>
                          <a:spcPct val="100000"/>
                        </a:lnSpc>
                        <a:spcBef>
                          <a:spcPts val="0"/>
                        </a:spcBef>
                        <a:spcAft>
                          <a:spcPts val="0"/>
                        </a:spcAft>
                        <a:buClr>
                          <a:srgbClr val="000000"/>
                        </a:buClr>
                        <a:buSzPts val="1200"/>
                        <a:buFont typeface="Arial"/>
                        <a:buNone/>
                      </a:pPr>
                      <a:br>
                        <a:rPr b="1" lang="es-CO" sz="2400" u="none" cap="none" strike="noStrike"/>
                      </a:br>
                      <a:r>
                        <a:rPr b="1" lang="es-CO" sz="2400" u="none" cap="none" strike="noStrike"/>
                        <a:t>Descripción del requerimiento:</a:t>
                      </a:r>
                      <a:endParaRPr b="1"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CO" sz="2400" u="none" cap="none" strike="noStrike"/>
                        <a:t>El usuario podrá ser identificado</a:t>
                      </a:r>
                      <a:endParaRPr sz="2400" u="none" cap="none" strike="noStrike"/>
                    </a:p>
                    <a:p>
                      <a:pPr indent="0" lvl="0" marL="0" marR="0" rtl="0" algn="l">
                        <a:lnSpc>
                          <a:spcPct val="100000"/>
                        </a:lnSpc>
                        <a:spcBef>
                          <a:spcPts val="0"/>
                        </a:spcBef>
                        <a:spcAft>
                          <a:spcPts val="0"/>
                        </a:spcAft>
                        <a:buClr>
                          <a:srgbClr val="000000"/>
                        </a:buClr>
                        <a:buSzPts val="1100"/>
                        <a:buFont typeface="Arial"/>
                        <a:buNone/>
                      </a:pPr>
                      <a:r>
                        <a:rPr lang="es-CO" sz="2400" u="none" cap="none" strike="noStrike"/>
                        <a:t>por el aplicativo para usar las</a:t>
                      </a:r>
                      <a:endParaRPr sz="2400" u="none" cap="none" strike="noStrike"/>
                    </a:p>
                    <a:p>
                      <a:pPr indent="0" lvl="0" marL="0" marR="0" rtl="0" algn="l">
                        <a:lnSpc>
                          <a:spcPct val="100000"/>
                        </a:lnSpc>
                        <a:spcBef>
                          <a:spcPts val="0"/>
                        </a:spcBef>
                        <a:spcAft>
                          <a:spcPts val="0"/>
                        </a:spcAft>
                        <a:buClr>
                          <a:srgbClr val="000000"/>
                        </a:buClr>
                        <a:buSzPts val="1100"/>
                        <a:buFont typeface="Arial"/>
                        <a:buNone/>
                      </a:pPr>
                      <a:r>
                        <a:rPr lang="es-CO" sz="2400" u="none" cap="none" strike="noStrike"/>
                        <a:t>funcionalidades del sistema de</a:t>
                      </a:r>
                      <a:endParaRPr sz="2400" u="none" cap="none" strike="noStrike"/>
                    </a:p>
                    <a:p>
                      <a:pPr indent="0" lvl="0" marL="0" marR="0" rtl="0" algn="l">
                        <a:lnSpc>
                          <a:spcPct val="100000"/>
                        </a:lnSpc>
                        <a:spcBef>
                          <a:spcPts val="0"/>
                        </a:spcBef>
                        <a:spcAft>
                          <a:spcPts val="0"/>
                        </a:spcAft>
                        <a:buClr>
                          <a:srgbClr val="000000"/>
                        </a:buClr>
                        <a:buSzPts val="1100"/>
                        <a:buFont typeface="Arial"/>
                        <a:buNone/>
                      </a:pPr>
                      <a:r>
                        <a:rPr lang="es-CO" sz="2400" u="none" cap="none" strike="noStrike"/>
                        <a:t>información.</a:t>
                      </a:r>
                      <a:endParaRPr sz="2400" u="none" cap="none" strike="noStrike"/>
                    </a:p>
                    <a:p>
                      <a:pPr indent="0" lvl="0" marL="0" marR="0" rtl="0" algn="l">
                        <a:lnSpc>
                          <a:spcPct val="100000"/>
                        </a:lnSpc>
                        <a:spcBef>
                          <a:spcPts val="0"/>
                        </a:spcBef>
                        <a:spcAft>
                          <a:spcPts val="0"/>
                        </a:spcAft>
                        <a:buClr>
                          <a:srgbClr val="000000"/>
                        </a:buClr>
                        <a:buSzPts val="1000"/>
                        <a:buFont typeface="Arial"/>
                        <a:buNone/>
                      </a:pPr>
                      <a:r>
                        <a:t/>
                      </a:r>
                      <a:endParaRPr sz="2400" u="none" cap="none" strike="noStrike"/>
                    </a:p>
                  </a:txBody>
                  <a:tcPr marT="91425" marB="91425" marR="91425" marL="91425"/>
                </a:tc>
              </a:tr>
              <a:tr h="2618375">
                <a:tc>
                  <a:txBody>
                    <a:bodyPr/>
                    <a:lstStyle/>
                    <a:p>
                      <a:pPr indent="0" lvl="0" marL="0" marR="0" rtl="0" algn="ctr">
                        <a:lnSpc>
                          <a:spcPct val="100000"/>
                        </a:lnSpc>
                        <a:spcBef>
                          <a:spcPts val="0"/>
                        </a:spcBef>
                        <a:spcAft>
                          <a:spcPts val="0"/>
                        </a:spcAft>
                        <a:buClr>
                          <a:srgbClr val="000000"/>
                        </a:buClr>
                        <a:buSzPts val="1200"/>
                        <a:buFont typeface="Arial"/>
                        <a:buNone/>
                      </a:pPr>
                      <a:br>
                        <a:rPr b="1" lang="es-CO" sz="2400" u="none" cap="none" strike="noStrike"/>
                      </a:br>
                      <a:br>
                        <a:rPr b="1" lang="es-CO" sz="2400" u="none" cap="none" strike="noStrike"/>
                      </a:br>
                      <a:r>
                        <a:rPr b="1" lang="es-CO" sz="2400" u="none" cap="none" strike="noStrike"/>
                        <a:t>Requerimiento no funcional:</a:t>
                      </a:r>
                      <a:endParaRPr b="1"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br>
                        <a:rPr b="1" lang="es-CO" sz="2400" u="none" cap="none" strike="noStrike"/>
                      </a:br>
                      <a:r>
                        <a:rPr b="1" lang="es-CO" sz="2400" u="none" cap="none" strike="noStrike"/>
                        <a:t>RNF01</a:t>
                      </a:r>
                      <a:r>
                        <a:rPr lang="es-CO" sz="2400" u="none" cap="none" strike="noStrike"/>
                        <a:t>:Alto rendimiento de la</a:t>
                      </a:r>
                      <a:br>
                        <a:rPr lang="es-CO" sz="2400" u="none" cap="none" strike="noStrike"/>
                      </a:br>
                      <a:r>
                        <a:rPr lang="es-CO" sz="2400" u="none" cap="none" strike="noStrike"/>
                        <a:t>            base de datos</a:t>
                      </a:r>
                      <a:endParaRPr sz="2400" u="none" cap="none" strike="noStrike"/>
                    </a:p>
                    <a:p>
                      <a:pPr indent="0" lvl="0" marL="0" marR="0" rtl="0" algn="l">
                        <a:lnSpc>
                          <a:spcPct val="100000"/>
                        </a:lnSpc>
                        <a:spcBef>
                          <a:spcPts val="0"/>
                        </a:spcBef>
                        <a:spcAft>
                          <a:spcPts val="0"/>
                        </a:spcAft>
                        <a:buClr>
                          <a:srgbClr val="000000"/>
                        </a:buClr>
                        <a:buSzPts val="1100"/>
                        <a:buFont typeface="Arial"/>
                        <a:buNone/>
                      </a:pPr>
                      <a:r>
                        <a:rPr b="1" lang="es-CO" sz="2400" u="none" cap="none" strike="noStrike"/>
                        <a:t>RNF02</a:t>
                      </a:r>
                      <a:r>
                        <a:rPr lang="es-CO" sz="2400" u="none" cap="none" strike="noStrike"/>
                        <a:t>: Accesibilidad a la</a:t>
                      </a:r>
                      <a:br>
                        <a:rPr lang="es-CO" sz="2400" u="none" cap="none" strike="noStrike"/>
                      </a:br>
                      <a:r>
                        <a:rPr lang="es-CO" sz="2400" u="none" cap="none" strike="noStrike"/>
                        <a:t>              interfaz de inicio de </a:t>
                      </a:r>
                      <a:br>
                        <a:rPr lang="es-CO" sz="2400" u="none" cap="none" strike="noStrike"/>
                      </a:br>
                      <a:r>
                        <a:rPr lang="es-CO" sz="2400" u="none" cap="none" strike="noStrike"/>
                        <a:t>             sesión</a:t>
                      </a:r>
                      <a:endParaRPr sz="2400" u="none" cap="none" strike="noStrike"/>
                    </a:p>
                    <a:p>
                      <a:pPr indent="0" lvl="0" marL="0" marR="0" rtl="0" algn="l">
                        <a:lnSpc>
                          <a:spcPct val="100000"/>
                        </a:lnSpc>
                        <a:spcBef>
                          <a:spcPts val="0"/>
                        </a:spcBef>
                        <a:spcAft>
                          <a:spcPts val="0"/>
                        </a:spcAft>
                        <a:buClr>
                          <a:srgbClr val="000000"/>
                        </a:buClr>
                        <a:buSzPts val="1000"/>
                        <a:buFont typeface="Arial"/>
                        <a:buNone/>
                      </a:pPr>
                      <a:r>
                        <a:t/>
                      </a:r>
                      <a:endParaRPr sz="2400" u="none" cap="none" strike="noStrike"/>
                    </a:p>
                  </a:txBody>
                  <a:tcPr marT="91425" marB="91425" marR="91425" marL="91425"/>
                </a:tc>
              </a:tr>
              <a:tr h="1024600">
                <a:tc>
                  <a:txBody>
                    <a:bodyPr/>
                    <a:lstStyle/>
                    <a:p>
                      <a:pPr indent="0" lvl="0" marL="0" marR="0" rtl="0" algn="ctr">
                        <a:lnSpc>
                          <a:spcPct val="100000"/>
                        </a:lnSpc>
                        <a:spcBef>
                          <a:spcPts val="0"/>
                        </a:spcBef>
                        <a:spcAft>
                          <a:spcPts val="0"/>
                        </a:spcAft>
                        <a:buClr>
                          <a:srgbClr val="000000"/>
                        </a:buClr>
                        <a:buSzPts val="1200"/>
                        <a:buFont typeface="Arial"/>
                        <a:buNone/>
                      </a:pPr>
                      <a:r>
                        <a:rPr b="1" lang="es-CO" sz="2400" u="none" cap="none" strike="noStrike"/>
                        <a:t>Prioridad del requerimiento:</a:t>
                      </a:r>
                      <a:endParaRPr b="1"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400" u="none" cap="none" strike="noStrike"/>
                        <a:t>Alta</a:t>
                      </a:r>
                      <a:endParaRPr sz="2400" u="none" cap="none" strike="noStrike"/>
                    </a:p>
                  </a:txBody>
                  <a:tcPr marT="91425" marB="91425" marR="91425" marL="91425"/>
                </a:tc>
              </a:tr>
            </a:tbl>
          </a:graphicData>
        </a:graphic>
      </p:graphicFrame>
      <p:graphicFrame>
        <p:nvGraphicFramePr>
          <p:cNvPr id="168" name="Google Shape;168;p19"/>
          <p:cNvGraphicFramePr/>
          <p:nvPr/>
        </p:nvGraphicFramePr>
        <p:xfrm>
          <a:off x="12419850" y="3817120"/>
          <a:ext cx="3000000" cy="3000000"/>
        </p:xfrm>
        <a:graphic>
          <a:graphicData uri="http://schemas.openxmlformats.org/drawingml/2006/table">
            <a:tbl>
              <a:tblPr>
                <a:noFill/>
                <a:tableStyleId>{5B12C408-B3CE-4CD9-8C64-F90361F8CB09}</a:tableStyleId>
              </a:tblPr>
              <a:tblGrid>
                <a:gridCol w="4876150"/>
                <a:gridCol w="4588650"/>
              </a:tblGrid>
              <a:tr h="871100">
                <a:tc>
                  <a:txBody>
                    <a:bodyPr/>
                    <a:lstStyle/>
                    <a:p>
                      <a:pPr indent="0" lvl="0" marL="0" marR="0" rtl="0" algn="l">
                        <a:lnSpc>
                          <a:spcPct val="100000"/>
                        </a:lnSpc>
                        <a:spcBef>
                          <a:spcPts val="0"/>
                        </a:spcBef>
                        <a:spcAft>
                          <a:spcPts val="0"/>
                        </a:spcAft>
                        <a:buClr>
                          <a:srgbClr val="000000"/>
                        </a:buClr>
                        <a:buSzPts val="1200"/>
                        <a:buFont typeface="Arial"/>
                        <a:buNone/>
                      </a:pPr>
                      <a:r>
                        <a:rPr b="1" lang="es-CO" sz="2200" u="none" cap="none" strike="noStrike"/>
                        <a:t>Identificación del requerimiento</a:t>
                      </a:r>
                      <a:endParaRPr b="1" sz="2200" u="none" cap="none" strike="noStrike"/>
                    </a:p>
                  </a:txBody>
                  <a:tcPr marT="91425" marB="91425" marR="91425" marL="91425">
                    <a:solidFill>
                      <a:srgbClr val="B6D7A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400" u="none" cap="none" strike="noStrike"/>
                        <a:t>RF03</a:t>
                      </a:r>
                      <a:endParaRPr b="1" sz="2400" u="none" cap="none" strike="noStrike"/>
                    </a:p>
                  </a:txBody>
                  <a:tcPr marT="91425" marB="91425" marR="91425" marL="91425">
                    <a:solidFill>
                      <a:srgbClr val="B6D7A8"/>
                    </a:solidFill>
                  </a:tcPr>
                </a:tc>
              </a:tr>
              <a:tr h="871100">
                <a:tc>
                  <a:txBody>
                    <a:bodyPr/>
                    <a:lstStyle/>
                    <a:p>
                      <a:pPr indent="0" lvl="0" marL="0" marR="0" rtl="0" algn="ctr">
                        <a:lnSpc>
                          <a:spcPct val="100000"/>
                        </a:lnSpc>
                        <a:spcBef>
                          <a:spcPts val="0"/>
                        </a:spcBef>
                        <a:spcAft>
                          <a:spcPts val="0"/>
                        </a:spcAft>
                        <a:buClr>
                          <a:srgbClr val="000000"/>
                        </a:buClr>
                        <a:buSzPts val="1200"/>
                        <a:buFont typeface="Arial"/>
                        <a:buNone/>
                      </a:pPr>
                      <a:r>
                        <a:rPr b="1" lang="es-CO" sz="2200" u="none" cap="none" strike="noStrike"/>
                        <a:t>Nombre del requerimiento:</a:t>
                      </a:r>
                      <a:endParaRPr b="1" sz="2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000" u="none" cap="none" strike="noStrike">
                          <a:solidFill>
                            <a:srgbClr val="202124"/>
                          </a:solidFill>
                          <a:latin typeface="Roboto"/>
                          <a:ea typeface="Roboto"/>
                          <a:cs typeface="Roboto"/>
                          <a:sym typeface="Roboto"/>
                        </a:rPr>
                        <a:t>Autenticar usuario</a:t>
                      </a:r>
                      <a:endParaRPr sz="2400" u="none" cap="none" strike="noStrike"/>
                    </a:p>
                  </a:txBody>
                  <a:tcPr marT="91425" marB="91425" marR="91425" marL="91425"/>
                </a:tc>
              </a:tr>
              <a:tr h="1281350">
                <a:tc>
                  <a:txBody>
                    <a:bodyPr/>
                    <a:lstStyle/>
                    <a:p>
                      <a:pPr indent="0" lvl="0" marL="0" marR="0" rtl="0" algn="ctr">
                        <a:lnSpc>
                          <a:spcPct val="100000"/>
                        </a:lnSpc>
                        <a:spcBef>
                          <a:spcPts val="0"/>
                        </a:spcBef>
                        <a:spcAft>
                          <a:spcPts val="0"/>
                        </a:spcAft>
                        <a:buClr>
                          <a:srgbClr val="000000"/>
                        </a:buClr>
                        <a:buSzPts val="1200"/>
                        <a:buFont typeface="Arial"/>
                        <a:buNone/>
                      </a:pPr>
                      <a:br>
                        <a:rPr b="1" lang="es-CO" sz="2200" u="none" cap="none" strike="noStrike"/>
                      </a:br>
                      <a:r>
                        <a:rPr b="1" lang="es-CO" sz="2200" u="none" cap="none" strike="noStrike"/>
                        <a:t>Características:</a:t>
                      </a:r>
                      <a:endParaRPr b="1" sz="2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000" u="none" cap="none" strike="noStrike"/>
                        <a:t>El usuario al ingresar sus datos, serán verificados y se identificara el rol con el que se registro.</a:t>
                      </a:r>
                      <a:endParaRPr sz="2000" u="none" cap="none" strike="noStrike"/>
                    </a:p>
                  </a:txBody>
                  <a:tcPr marT="91425" marB="91425" marR="91425" marL="91425"/>
                </a:tc>
              </a:tr>
              <a:tr h="2011650">
                <a:tc>
                  <a:txBody>
                    <a:bodyPr/>
                    <a:lstStyle/>
                    <a:p>
                      <a:pPr indent="0" lvl="0" marL="0" marR="0" rtl="0" algn="ctr">
                        <a:lnSpc>
                          <a:spcPct val="100000"/>
                        </a:lnSpc>
                        <a:spcBef>
                          <a:spcPts val="0"/>
                        </a:spcBef>
                        <a:spcAft>
                          <a:spcPts val="0"/>
                        </a:spcAft>
                        <a:buClr>
                          <a:srgbClr val="000000"/>
                        </a:buClr>
                        <a:buSzPts val="1200"/>
                        <a:buFont typeface="Arial"/>
                        <a:buNone/>
                      </a:pPr>
                      <a:br>
                        <a:rPr b="1" lang="es-CO" sz="2200" u="none" cap="none" strike="noStrike"/>
                      </a:br>
                      <a:r>
                        <a:rPr b="1" lang="es-CO" sz="2200" u="none" cap="none" strike="noStrike"/>
                        <a:t>Descripción del requerimiento:</a:t>
                      </a:r>
                      <a:endParaRPr b="1" sz="2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000" u="none" cap="none" strike="noStrike"/>
                        <a:t>El sistema verificará los datos del usuario el cual está iniciando sesion, e indicará si los datos fueron correctos o no, además el sistema identificará qué rol está ingresando.</a:t>
                      </a:r>
                      <a:endParaRPr sz="2000" u="none" cap="none" strike="noStrike"/>
                    </a:p>
                  </a:txBody>
                  <a:tcPr marT="91425" marB="91425" marR="91425" marL="91425"/>
                </a:tc>
              </a:tr>
              <a:tr h="3857625">
                <a:tc>
                  <a:txBody>
                    <a:bodyPr/>
                    <a:lstStyle/>
                    <a:p>
                      <a:pPr indent="0" lvl="0" marL="0" marR="0" rtl="0" algn="ctr">
                        <a:lnSpc>
                          <a:spcPct val="100000"/>
                        </a:lnSpc>
                        <a:spcBef>
                          <a:spcPts val="0"/>
                        </a:spcBef>
                        <a:spcAft>
                          <a:spcPts val="0"/>
                        </a:spcAft>
                        <a:buClr>
                          <a:srgbClr val="000000"/>
                        </a:buClr>
                        <a:buSzPts val="1200"/>
                        <a:buFont typeface="Arial"/>
                        <a:buNone/>
                      </a:pPr>
                      <a:br>
                        <a:rPr b="1" lang="es-CO" sz="2200" u="none" cap="none" strike="noStrike"/>
                      </a:br>
                      <a:r>
                        <a:rPr b="1" lang="es-CO" sz="2200" u="none" cap="none" strike="noStrike"/>
                        <a:t>Requerimiento no funcional:</a:t>
                      </a:r>
                      <a:endParaRPr b="1" sz="2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s-CO" sz="2000" u="none" cap="none" strike="noStrike">
                          <a:solidFill>
                            <a:srgbClr val="000000"/>
                          </a:solidFill>
                        </a:rPr>
                        <a:t>RNF01: </a:t>
                      </a:r>
                      <a:r>
                        <a:rPr lang="es-CO" sz="2000" u="none" cap="none" strike="noStrike">
                          <a:solidFill>
                            <a:srgbClr val="000000"/>
                          </a:solidFill>
                        </a:rPr>
                        <a:t> Eficacia en la </a:t>
                      </a:r>
                      <a:br>
                        <a:rPr lang="es-CO" sz="2000" u="none" cap="none" strike="noStrike">
                          <a:solidFill>
                            <a:srgbClr val="000000"/>
                          </a:solidFill>
                        </a:rPr>
                      </a:br>
                      <a:r>
                        <a:rPr lang="es-CO" sz="2000" u="none" cap="none" strike="noStrike">
                          <a:solidFill>
                            <a:srgbClr val="000000"/>
                          </a:solidFill>
                        </a:rPr>
                        <a:t>              verificación de la </a:t>
                      </a:r>
                      <a:br>
                        <a:rPr lang="es-CO" sz="2000" u="none" cap="none" strike="noStrike">
                          <a:solidFill>
                            <a:srgbClr val="000000"/>
                          </a:solidFill>
                        </a:rPr>
                      </a:br>
                      <a:r>
                        <a:rPr lang="es-CO" sz="2000" u="none" cap="none" strike="noStrike">
                          <a:solidFill>
                            <a:srgbClr val="000000"/>
                          </a:solidFill>
                        </a:rPr>
                        <a:t>              base de datos</a:t>
                      </a:r>
                      <a:endParaRPr sz="2400" u="none" cap="none" strike="noStrike"/>
                    </a:p>
                  </a:txBody>
                  <a:tcPr marT="91425" marB="91425" marR="91425" marL="91425"/>
                </a:tc>
              </a:tr>
              <a:tr h="871100">
                <a:tc>
                  <a:txBody>
                    <a:bodyPr/>
                    <a:lstStyle/>
                    <a:p>
                      <a:pPr indent="0" lvl="0" marL="0" marR="0" rtl="0" algn="ctr">
                        <a:lnSpc>
                          <a:spcPct val="100000"/>
                        </a:lnSpc>
                        <a:spcBef>
                          <a:spcPts val="0"/>
                        </a:spcBef>
                        <a:spcAft>
                          <a:spcPts val="0"/>
                        </a:spcAft>
                        <a:buClr>
                          <a:srgbClr val="000000"/>
                        </a:buClr>
                        <a:buSzPts val="1200"/>
                        <a:buFont typeface="Arial"/>
                        <a:buNone/>
                      </a:pPr>
                      <a:r>
                        <a:rPr b="1" lang="es-CO" sz="2200" u="none" cap="none" strike="noStrike"/>
                        <a:t>Prioridad del requerimiento:</a:t>
                      </a:r>
                      <a:endParaRPr b="1" sz="2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400" u="none" cap="none" strike="noStrike"/>
                        <a:t>Alta</a:t>
                      </a:r>
                      <a:endParaRPr sz="2400" u="none" cap="none" strike="noStrike"/>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3495575" y="2146519"/>
            <a:ext cx="18389065" cy="1159932"/>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3.1 REQUERIMIENTOS FUNCIONALES</a:t>
            </a:r>
            <a:endParaRPr b="0" i="0" sz="6600" u="none" cap="none" strike="noStrike">
              <a:solidFill>
                <a:srgbClr val="FF6D00"/>
              </a:solidFill>
              <a:latin typeface="Arial"/>
              <a:ea typeface="Arial"/>
              <a:cs typeface="Arial"/>
              <a:sym typeface="Arial"/>
            </a:endParaRPr>
          </a:p>
        </p:txBody>
      </p:sp>
      <p:sp>
        <p:nvSpPr>
          <p:cNvPr id="174" name="Google Shape;174;p20"/>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3. REQUERIMIENTOS ESPECIFICOS</a:t>
            </a:r>
            <a:endParaRPr b="1" i="0" sz="3600" u="none" cap="none" strike="noStrike">
              <a:solidFill>
                <a:srgbClr val="FB4C0F"/>
              </a:solidFill>
              <a:latin typeface="Arial"/>
              <a:ea typeface="Arial"/>
              <a:cs typeface="Arial"/>
              <a:sym typeface="Arial"/>
            </a:endParaRPr>
          </a:p>
        </p:txBody>
      </p:sp>
      <p:graphicFrame>
        <p:nvGraphicFramePr>
          <p:cNvPr id="175" name="Google Shape;175;p20"/>
          <p:cNvGraphicFramePr/>
          <p:nvPr/>
        </p:nvGraphicFramePr>
        <p:xfrm>
          <a:off x="3191175" y="3818010"/>
          <a:ext cx="3000000" cy="3000000"/>
        </p:xfrm>
        <a:graphic>
          <a:graphicData uri="http://schemas.openxmlformats.org/drawingml/2006/table">
            <a:tbl>
              <a:tblPr>
                <a:noFill/>
                <a:tableStyleId>{5B12C408-B3CE-4CD9-8C64-F90361F8CB09}</a:tableStyleId>
              </a:tblPr>
              <a:tblGrid>
                <a:gridCol w="4363600"/>
                <a:gridCol w="4363600"/>
              </a:tblGrid>
              <a:tr h="1391575">
                <a:tc>
                  <a:txBody>
                    <a:bodyPr/>
                    <a:lstStyle/>
                    <a:p>
                      <a:pPr indent="0" lvl="0" marL="0" marR="0" rtl="0" algn="l">
                        <a:lnSpc>
                          <a:spcPct val="100000"/>
                        </a:lnSpc>
                        <a:spcBef>
                          <a:spcPts val="0"/>
                        </a:spcBef>
                        <a:spcAft>
                          <a:spcPts val="0"/>
                        </a:spcAft>
                        <a:buClr>
                          <a:srgbClr val="000000"/>
                        </a:buClr>
                        <a:buSzPts val="1200"/>
                        <a:buFont typeface="Arial"/>
                        <a:buNone/>
                      </a:pPr>
                      <a:r>
                        <a:rPr b="1" lang="es-CO" sz="2500" u="none" cap="none" strike="noStrike"/>
                        <a:t>Identificación del requerimiento</a:t>
                      </a:r>
                      <a:endParaRPr b="1" sz="2500" u="none" cap="none" strike="noStrike"/>
                    </a:p>
                  </a:txBody>
                  <a:tcPr marT="91425" marB="91425" marR="91425" marL="91425">
                    <a:solidFill>
                      <a:srgbClr val="B6D7A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RF04</a:t>
                      </a:r>
                      <a:endParaRPr b="1" sz="2500" u="none" cap="none" strike="noStrike"/>
                    </a:p>
                  </a:txBody>
                  <a:tcPr marT="91425" marB="91425" marR="91425" marL="91425">
                    <a:lnB cap="flat" cmpd="sng" w="9525">
                      <a:solidFill>
                        <a:srgbClr val="9E9E9E"/>
                      </a:solidFill>
                      <a:prstDash val="solid"/>
                      <a:round/>
                      <a:headEnd len="sm" w="sm" type="none"/>
                      <a:tailEnd len="sm" w="sm" type="none"/>
                    </a:lnB>
                    <a:solidFill>
                      <a:srgbClr val="B6D7A8"/>
                    </a:solidFill>
                  </a:tcPr>
                </a:tc>
              </a:tr>
              <a:tr h="1391575">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Nombre del requerimiento:</a:t>
                      </a:r>
                      <a:endParaRPr b="1" sz="25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s-CO" sz="2500" u="none" cap="none" strike="noStrike">
                          <a:solidFill>
                            <a:srgbClr val="202124"/>
                          </a:solidFill>
                        </a:rPr>
                        <a:t>Gestionar datos del usuario</a:t>
                      </a:r>
                      <a:endParaRPr sz="25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34450">
                <a:tc>
                  <a:txBody>
                    <a:bodyPr/>
                    <a:lstStyle/>
                    <a:p>
                      <a:pPr indent="0" lvl="0" marL="0" marR="0" rtl="0" algn="ctr">
                        <a:lnSpc>
                          <a:spcPct val="100000"/>
                        </a:lnSpc>
                        <a:spcBef>
                          <a:spcPts val="0"/>
                        </a:spcBef>
                        <a:spcAft>
                          <a:spcPts val="0"/>
                        </a:spcAft>
                        <a:buClr>
                          <a:srgbClr val="000000"/>
                        </a:buClr>
                        <a:buSzPts val="1200"/>
                        <a:buFont typeface="Arial"/>
                        <a:buNone/>
                      </a:pPr>
                      <a:br>
                        <a:rPr b="1" lang="es-CO" sz="2500" u="none" cap="none" strike="noStrike"/>
                      </a:br>
                      <a:r>
                        <a:rPr b="1" lang="es-CO" sz="2500" u="none" cap="none" strike="noStrike"/>
                        <a:t>Características:</a:t>
                      </a:r>
                      <a:endParaRPr b="1" sz="25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lang="es-CO" sz="2500" u="none" cap="none" strike="noStrike">
                          <a:solidFill>
                            <a:srgbClr val="202124"/>
                          </a:solidFill>
                          <a:latin typeface="Roboto"/>
                          <a:ea typeface="Roboto"/>
                          <a:cs typeface="Roboto"/>
                          <a:sym typeface="Roboto"/>
                        </a:rPr>
                        <a:t>El sistema deberá permitir actualizar sus datos para facilitar el contacto con el usuario</a:t>
                      </a:r>
                      <a:endParaRPr sz="25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63100">
                <a:tc>
                  <a:txBody>
                    <a:bodyPr/>
                    <a:lstStyle/>
                    <a:p>
                      <a:pPr indent="0" lvl="0" marL="0" marR="0" rtl="0" algn="ctr">
                        <a:lnSpc>
                          <a:spcPct val="100000"/>
                        </a:lnSpc>
                        <a:spcBef>
                          <a:spcPts val="0"/>
                        </a:spcBef>
                        <a:spcAft>
                          <a:spcPts val="0"/>
                        </a:spcAft>
                        <a:buClr>
                          <a:srgbClr val="000000"/>
                        </a:buClr>
                        <a:buSzPts val="1200"/>
                        <a:buFont typeface="Arial"/>
                        <a:buNone/>
                      </a:pPr>
                      <a:br>
                        <a:rPr b="1" lang="es-CO" sz="2500" u="none" cap="none" strike="noStrike"/>
                      </a:br>
                      <a:r>
                        <a:rPr b="1" lang="es-CO" sz="2500" u="none" cap="none" strike="noStrike"/>
                        <a:t>Descripción del requerimiento:</a:t>
                      </a:r>
                      <a:endParaRPr b="1" sz="25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solidFill>
                            <a:srgbClr val="202124"/>
                          </a:solidFill>
                          <a:latin typeface="Roboto"/>
                          <a:ea typeface="Roboto"/>
                          <a:cs typeface="Roboto"/>
                          <a:sym typeface="Roboto"/>
                        </a:rPr>
                        <a:t>El sistema deberá contar con un apartado orientado a la gestión de los datos de los usuarios, este le deberá permitir actualizarlos, editarlos, eliminarlos, y visualizarlos , </a:t>
                      </a:r>
                      <a:endParaRPr sz="25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31525">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Requerimiento no funcional:</a:t>
                      </a:r>
                      <a:endParaRPr b="1" sz="25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000"/>
                        <a:buFont typeface="Arial"/>
                        <a:buNone/>
                      </a:pPr>
                      <a:r>
                        <a:rPr b="1" lang="es-CO" sz="2500" u="none" cap="none" strike="noStrike">
                          <a:solidFill>
                            <a:srgbClr val="000000"/>
                          </a:solidFill>
                        </a:rPr>
                        <a:t>RNF01: </a:t>
                      </a:r>
                      <a:r>
                        <a:rPr lang="es-CO" sz="2500" u="none" cap="none" strike="noStrike">
                          <a:solidFill>
                            <a:srgbClr val="000000"/>
                          </a:solidFill>
                        </a:rPr>
                        <a:t>Diseño sencillo para la edición de datos</a:t>
                      </a:r>
                      <a:endParaRPr sz="2500" u="none" cap="none" strike="noStrike">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91575">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Prioridad del requerimiento:</a:t>
                      </a:r>
                      <a:endParaRPr b="1" sz="25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O" sz="2500" u="none" cap="none" strike="noStrike"/>
                        <a:t>Alta</a:t>
                      </a:r>
                      <a:endParaRPr sz="25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76" name="Google Shape;176;p20"/>
          <p:cNvGraphicFramePr/>
          <p:nvPr/>
        </p:nvGraphicFramePr>
        <p:xfrm>
          <a:off x="12616750" y="3624320"/>
          <a:ext cx="3000000" cy="3000000"/>
        </p:xfrm>
        <a:graphic>
          <a:graphicData uri="http://schemas.openxmlformats.org/drawingml/2006/table">
            <a:tbl>
              <a:tblPr>
                <a:noFill/>
                <a:tableStyleId>{5B12C408-B3CE-4CD9-8C64-F90361F8CB09}</a:tableStyleId>
              </a:tblPr>
              <a:tblGrid>
                <a:gridCol w="4633950"/>
                <a:gridCol w="4633950"/>
              </a:tblGrid>
              <a:tr h="1327650">
                <a:tc>
                  <a:txBody>
                    <a:bodyPr/>
                    <a:lstStyle/>
                    <a:p>
                      <a:pPr indent="0" lvl="0" marL="0" marR="0" rtl="0" algn="l">
                        <a:lnSpc>
                          <a:spcPct val="100000"/>
                        </a:lnSpc>
                        <a:spcBef>
                          <a:spcPts val="0"/>
                        </a:spcBef>
                        <a:spcAft>
                          <a:spcPts val="0"/>
                        </a:spcAft>
                        <a:buClr>
                          <a:srgbClr val="000000"/>
                        </a:buClr>
                        <a:buSzPts val="1200"/>
                        <a:buFont typeface="Arial"/>
                        <a:buNone/>
                      </a:pPr>
                      <a:r>
                        <a:rPr b="1" lang="es-CO" sz="2500" u="none" cap="none" strike="noStrike"/>
                        <a:t>Identificación del requerimiento</a:t>
                      </a:r>
                      <a:endParaRPr b="1" sz="2500" u="none" cap="none" strike="noStrike"/>
                    </a:p>
                  </a:txBody>
                  <a:tcPr marT="91425" marB="91425" marR="91425" marL="91425">
                    <a:solidFill>
                      <a:srgbClr val="B6D7A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RF05</a:t>
                      </a:r>
                      <a:endParaRPr b="1" sz="2500" u="none" cap="none" strike="noStrike"/>
                    </a:p>
                  </a:txBody>
                  <a:tcPr marT="91425" marB="91425" marR="91425" marL="91425">
                    <a:lnB cap="flat" cmpd="sng" w="9525">
                      <a:solidFill>
                        <a:srgbClr val="9E9E9E">
                          <a:alpha val="0"/>
                        </a:srgbClr>
                      </a:solidFill>
                      <a:prstDash val="solid"/>
                      <a:round/>
                      <a:headEnd len="sm" w="sm" type="none"/>
                      <a:tailEnd len="sm" w="sm" type="none"/>
                    </a:lnB>
                    <a:solidFill>
                      <a:srgbClr val="B6D7A8"/>
                    </a:solidFill>
                  </a:tcPr>
                </a:tc>
              </a:tr>
              <a:tr h="1327650">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Nombre del requerimiento:</a:t>
                      </a:r>
                      <a:endParaRPr b="1" sz="2500" u="none" cap="none" strike="noStrike"/>
                    </a:p>
                  </a:txBody>
                  <a:tcPr marT="91425" marB="91425" marR="91425" marL="91425">
                    <a:lnR cap="flat" cmpd="sng" w="9525">
                      <a:solidFill>
                        <a:srgbClr val="9E9E9E">
                          <a:alpha val="0"/>
                        </a:srgbClr>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solidFill>
                            <a:srgbClr val="202124"/>
                          </a:solidFill>
                          <a:latin typeface="Roboto"/>
                          <a:ea typeface="Roboto"/>
                          <a:cs typeface="Roboto"/>
                          <a:sym typeface="Roboto"/>
                        </a:rPr>
                        <a:t>Separar productos</a:t>
                      </a:r>
                      <a:endParaRPr sz="25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559375">
                <a:tc>
                  <a:txBody>
                    <a:bodyPr/>
                    <a:lstStyle/>
                    <a:p>
                      <a:pPr indent="0" lvl="0" marL="0" marR="0" rtl="0" algn="ctr">
                        <a:lnSpc>
                          <a:spcPct val="100000"/>
                        </a:lnSpc>
                        <a:spcBef>
                          <a:spcPts val="0"/>
                        </a:spcBef>
                        <a:spcAft>
                          <a:spcPts val="0"/>
                        </a:spcAft>
                        <a:buClr>
                          <a:srgbClr val="000000"/>
                        </a:buClr>
                        <a:buSzPts val="1200"/>
                        <a:buFont typeface="Arial"/>
                        <a:buNone/>
                      </a:pPr>
                      <a:br>
                        <a:rPr b="1" lang="es-CO" sz="2500" u="none" cap="none" strike="noStrike"/>
                      </a:b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El sistema deberá permitir a los usuarios separar productos con contenido relacionado con automotriz</a:t>
                      </a:r>
                      <a:endParaRPr sz="2500" u="none" cap="none" strike="noStrike"/>
                    </a:p>
                  </a:txBody>
                  <a:tcPr marT="91425" marB="91425" marR="91425" marL="91425">
                    <a:lnT cap="flat" cmpd="sng" w="9525">
                      <a:solidFill>
                        <a:srgbClr val="9E9E9E">
                          <a:alpha val="0"/>
                        </a:srgbClr>
                      </a:solidFill>
                      <a:prstDash val="solid"/>
                      <a:round/>
                      <a:headEnd len="sm" w="sm" type="none"/>
                      <a:tailEnd len="sm" w="sm" type="none"/>
                    </a:lnT>
                  </a:tcPr>
                </a:tc>
              </a:tr>
              <a:tr h="1752100">
                <a:tc>
                  <a:txBody>
                    <a:bodyPr/>
                    <a:lstStyle/>
                    <a:p>
                      <a:pPr indent="0" lvl="0" marL="0" marR="0" rtl="0" algn="ctr">
                        <a:lnSpc>
                          <a:spcPct val="100000"/>
                        </a:lnSpc>
                        <a:spcBef>
                          <a:spcPts val="0"/>
                        </a:spcBef>
                        <a:spcAft>
                          <a:spcPts val="0"/>
                        </a:spcAft>
                        <a:buClr>
                          <a:srgbClr val="000000"/>
                        </a:buClr>
                        <a:buSzPts val="1200"/>
                        <a:buFont typeface="Arial"/>
                        <a:buNone/>
                      </a:pPr>
                      <a:br>
                        <a:rPr b="1" lang="es-CO" sz="2500" u="none" cap="none" strike="noStrike"/>
                      </a:b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los usuarios podrán separar sus productos por un tiempo estimado a una semana máxima.</a:t>
                      </a:r>
                      <a:endParaRPr sz="2500" u="none" cap="none" strike="noStrike"/>
                    </a:p>
                  </a:txBody>
                  <a:tcPr marT="91425" marB="91425" marR="91425" marL="91425"/>
                </a:tc>
              </a:tr>
              <a:tr h="2459050">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Requerimiento no funcional:</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b="1" lang="es-CO" sz="2500" u="none" cap="none" strike="noStrike">
                          <a:solidFill>
                            <a:srgbClr val="000000"/>
                          </a:solidFill>
                        </a:rPr>
                        <a:t>RNF01: </a:t>
                      </a:r>
                      <a:r>
                        <a:rPr lang="es-CO" sz="2500" u="none" cap="none" strike="noStrike">
                          <a:solidFill>
                            <a:srgbClr val="000000"/>
                          </a:solidFill>
                        </a:rPr>
                        <a:t>El sistema elimina los productos separados después de que el usuario los reclame</a:t>
                      </a:r>
                      <a:endParaRPr sz="2500" u="none" cap="none" strike="noStrike">
                        <a:solidFill>
                          <a:srgbClr val="000000"/>
                        </a:solidFill>
                      </a:endParaRPr>
                    </a:p>
                    <a:p>
                      <a:pPr indent="0" lvl="0" marL="0" marR="0" rtl="0" algn="l">
                        <a:lnSpc>
                          <a:spcPct val="100000"/>
                        </a:lnSpc>
                        <a:spcBef>
                          <a:spcPts val="0"/>
                        </a:spcBef>
                        <a:spcAft>
                          <a:spcPts val="0"/>
                        </a:spcAft>
                        <a:buClr>
                          <a:srgbClr val="000000"/>
                        </a:buClr>
                        <a:buSzPts val="1100"/>
                        <a:buFont typeface="Arial"/>
                        <a:buNone/>
                      </a:pPr>
                      <a:r>
                        <a:rPr b="1" lang="es-CO" sz="2500" u="none" cap="none" strike="noStrike">
                          <a:solidFill>
                            <a:srgbClr val="000000"/>
                          </a:solidFill>
                        </a:rPr>
                        <a:t>RNF02: </a:t>
                      </a:r>
                      <a:r>
                        <a:rPr lang="es-CO" sz="2500" u="none" cap="none" strike="noStrike">
                          <a:solidFill>
                            <a:srgbClr val="000000"/>
                          </a:solidFill>
                        </a:rPr>
                        <a:t>El sistema elimina los productos separados después de un tiempo limite</a:t>
                      </a:r>
                      <a:endParaRPr sz="2500" u="none" cap="none" strike="noStrike">
                        <a:solidFill>
                          <a:srgbClr val="000000"/>
                        </a:solidFill>
                      </a:endParaRPr>
                    </a:p>
                  </a:txBody>
                  <a:tcPr marT="91425" marB="91425" marR="91425" marL="91425"/>
                </a:tc>
              </a:tr>
              <a:tr h="1327650">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Media</a:t>
                      </a:r>
                      <a:endParaRPr sz="2500" u="none" cap="none" strike="noStrike"/>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1"/>
          <p:cNvSpPr txBox="1"/>
          <p:nvPr/>
        </p:nvSpPr>
        <p:spPr>
          <a:xfrm>
            <a:off x="3495575" y="2146519"/>
            <a:ext cx="18389065" cy="1159932"/>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3.1 REQUERIMIENTOS FUNCIONALES</a:t>
            </a:r>
            <a:endParaRPr b="0" i="0" sz="6600" u="none" cap="none" strike="noStrike">
              <a:solidFill>
                <a:srgbClr val="FF6D00"/>
              </a:solidFill>
              <a:latin typeface="Arial"/>
              <a:ea typeface="Arial"/>
              <a:cs typeface="Arial"/>
              <a:sym typeface="Arial"/>
            </a:endParaRPr>
          </a:p>
        </p:txBody>
      </p:sp>
      <p:sp>
        <p:nvSpPr>
          <p:cNvPr id="182" name="Google Shape;182;p21"/>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3. REQUERIMIENTOS ESPECIFICOS</a:t>
            </a:r>
            <a:endParaRPr b="1" i="0" sz="3600" u="none" cap="none" strike="noStrike">
              <a:solidFill>
                <a:srgbClr val="FB4C0F"/>
              </a:solidFill>
              <a:latin typeface="Arial"/>
              <a:ea typeface="Arial"/>
              <a:cs typeface="Arial"/>
              <a:sym typeface="Arial"/>
            </a:endParaRPr>
          </a:p>
        </p:txBody>
      </p:sp>
      <p:graphicFrame>
        <p:nvGraphicFramePr>
          <p:cNvPr id="183" name="Google Shape;183;p21"/>
          <p:cNvGraphicFramePr/>
          <p:nvPr/>
        </p:nvGraphicFramePr>
        <p:xfrm>
          <a:off x="3856600" y="3736860"/>
          <a:ext cx="3000000" cy="3000000"/>
        </p:xfrm>
        <a:graphic>
          <a:graphicData uri="http://schemas.openxmlformats.org/drawingml/2006/table">
            <a:tbl>
              <a:tblPr>
                <a:noFill/>
                <a:tableStyleId>{5B12C408-B3CE-4CD9-8C64-F90361F8CB09}</a:tableStyleId>
              </a:tblPr>
              <a:tblGrid>
                <a:gridCol w="4030875"/>
                <a:gridCol w="4030875"/>
              </a:tblGrid>
              <a:tr h="1354975">
                <a:tc>
                  <a:txBody>
                    <a:bodyPr/>
                    <a:lstStyle/>
                    <a:p>
                      <a:pPr indent="0" lvl="0" marL="0" marR="0" rtl="0" algn="l">
                        <a:lnSpc>
                          <a:spcPct val="100000"/>
                        </a:lnSpc>
                        <a:spcBef>
                          <a:spcPts val="0"/>
                        </a:spcBef>
                        <a:spcAft>
                          <a:spcPts val="0"/>
                        </a:spcAft>
                        <a:buClr>
                          <a:srgbClr val="000000"/>
                        </a:buClr>
                        <a:buSzPts val="1200"/>
                        <a:buFont typeface="Arial"/>
                        <a:buNone/>
                      </a:pPr>
                      <a:r>
                        <a:rPr b="1" lang="es-CO" sz="2500" u="none" cap="none" strike="noStrike"/>
                        <a:t>Identificación del requerimiento</a:t>
                      </a:r>
                      <a:endParaRPr b="1" sz="2500" u="none" cap="none" strike="noStrike"/>
                    </a:p>
                  </a:txBody>
                  <a:tcPr marT="91425" marB="91425" marR="91425" marL="91425">
                    <a:solidFill>
                      <a:srgbClr val="B6D7A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RF06</a:t>
                      </a:r>
                      <a:endParaRPr b="1" sz="2500" u="none" cap="none" strike="noStrike"/>
                    </a:p>
                  </a:txBody>
                  <a:tcPr marT="91425" marB="91425" marR="91425" marL="91425">
                    <a:solidFill>
                      <a:srgbClr val="B6D7A8"/>
                    </a:solidFill>
                  </a:tcPr>
                </a:tc>
              </a:tr>
              <a:tr h="1172450">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solidFill>
                            <a:srgbClr val="202124"/>
                          </a:solidFill>
                          <a:latin typeface="Roboto"/>
                          <a:ea typeface="Roboto"/>
                          <a:cs typeface="Roboto"/>
                          <a:sym typeface="Roboto"/>
                        </a:rPr>
                        <a:t>Buscar productos</a:t>
                      </a:r>
                      <a:endParaRPr sz="2500" u="none" cap="none" strike="noStrike">
                        <a:solidFill>
                          <a:srgbClr val="202124"/>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2500" u="none" cap="none" strike="noStrike"/>
                    </a:p>
                  </a:txBody>
                  <a:tcPr marT="91425" marB="91425" marR="91425" marL="91425"/>
                </a:tc>
              </a:tr>
              <a:tr h="1646925">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CO" sz="2500" u="none" cap="none" strike="noStrike">
                          <a:solidFill>
                            <a:srgbClr val="202124"/>
                          </a:solidFill>
                          <a:latin typeface="Roboto"/>
                          <a:ea typeface="Roboto"/>
                          <a:cs typeface="Roboto"/>
                          <a:sym typeface="Roboto"/>
                        </a:rPr>
                        <a:t>El sistema debe permitirle al usuario hacer una breve búsqueda del producto de interés </a:t>
                      </a:r>
                      <a:endParaRPr sz="2500" u="none" cap="none" strike="noStrike"/>
                    </a:p>
                  </a:txBody>
                  <a:tcPr marT="91425" marB="91425" marR="91425" marL="91425"/>
                </a:tc>
              </a:tr>
              <a:tr h="1646925">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CO" sz="2500" u="none" cap="none" strike="noStrike">
                          <a:solidFill>
                            <a:srgbClr val="202124"/>
                          </a:solidFill>
                          <a:latin typeface="Roboto"/>
                          <a:ea typeface="Roboto"/>
                          <a:cs typeface="Roboto"/>
                          <a:sym typeface="Roboto"/>
                        </a:rPr>
                        <a:t>Mediante este apartado los usuarios podrán hacer búsqueda de los productos disponibles </a:t>
                      </a:r>
                      <a:endParaRPr sz="2500" u="none" cap="none" strike="noStrike"/>
                    </a:p>
                  </a:txBody>
                  <a:tcPr marT="91425" marB="91425" marR="91425" marL="91425"/>
                </a:tc>
              </a:tr>
              <a:tr h="1537500">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Requerimiento no funcional:</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s-CO" sz="2500" u="none" cap="none" strike="noStrike">
                          <a:solidFill>
                            <a:srgbClr val="000000"/>
                          </a:solidFill>
                        </a:rPr>
                        <a:t>RNF01:</a:t>
                      </a:r>
                      <a:r>
                        <a:rPr lang="es-CO" sz="2500" u="none" cap="none" strike="noStrike">
                          <a:solidFill>
                            <a:srgbClr val="000000"/>
                          </a:solidFill>
                        </a:rPr>
                        <a:t> Búsqueda efectiva de</a:t>
                      </a:r>
                      <a:br>
                        <a:rPr lang="es-CO" sz="2500" u="none" cap="none" strike="noStrike">
                          <a:solidFill>
                            <a:srgbClr val="000000"/>
                          </a:solidFill>
                        </a:rPr>
                      </a:br>
                      <a:r>
                        <a:rPr lang="es-CO" sz="2500" u="none" cap="none" strike="noStrike">
                          <a:solidFill>
                            <a:srgbClr val="000000"/>
                          </a:solidFill>
                        </a:rPr>
                        <a:t>           productos en el inventario</a:t>
                      </a:r>
                      <a:endParaRPr sz="2500" u="none" cap="none" strike="noStrike">
                        <a:solidFill>
                          <a:srgbClr val="000000"/>
                        </a:solidFill>
                      </a:endParaRPr>
                    </a:p>
                    <a:p>
                      <a:pPr indent="0" lvl="0" marL="0" marR="0" rtl="0" algn="l">
                        <a:lnSpc>
                          <a:spcPct val="100000"/>
                        </a:lnSpc>
                        <a:spcBef>
                          <a:spcPts val="0"/>
                        </a:spcBef>
                        <a:spcAft>
                          <a:spcPts val="0"/>
                        </a:spcAft>
                        <a:buClr>
                          <a:srgbClr val="000000"/>
                        </a:buClr>
                        <a:buSzPts val="1100"/>
                        <a:buFont typeface="Arial"/>
                        <a:buNone/>
                      </a:pPr>
                      <a:r>
                        <a:t/>
                      </a:r>
                      <a:endParaRPr sz="2500" u="none" cap="none" strike="noStrike"/>
                    </a:p>
                  </a:txBody>
                  <a:tcPr marT="91425" marB="91425" marR="91425" marL="91425"/>
                </a:tc>
              </a:tr>
              <a:tr h="1883000">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solidFill>
                            <a:srgbClr val="000000"/>
                          </a:solidFill>
                        </a:rPr>
                        <a:t>Baja</a:t>
                      </a:r>
                      <a:endParaRPr sz="2500" u="none" cap="none" strike="noStrike"/>
                    </a:p>
                  </a:txBody>
                  <a:tcPr marT="91425" marB="91425" marR="91425" marL="91425"/>
                </a:tc>
              </a:tr>
            </a:tbl>
          </a:graphicData>
        </a:graphic>
      </p:graphicFrame>
      <p:graphicFrame>
        <p:nvGraphicFramePr>
          <p:cNvPr id="184" name="Google Shape;184;p21"/>
          <p:cNvGraphicFramePr/>
          <p:nvPr/>
        </p:nvGraphicFramePr>
        <p:xfrm>
          <a:off x="13231725" y="3736845"/>
          <a:ext cx="3000000" cy="3000000"/>
        </p:xfrm>
        <a:graphic>
          <a:graphicData uri="http://schemas.openxmlformats.org/drawingml/2006/table">
            <a:tbl>
              <a:tblPr>
                <a:noFill/>
                <a:tableStyleId>{5B12C408-B3CE-4CD9-8C64-F90361F8CB09}</a:tableStyleId>
              </a:tblPr>
              <a:tblGrid>
                <a:gridCol w="4030875"/>
                <a:gridCol w="4030875"/>
              </a:tblGrid>
              <a:tr h="1282100">
                <a:tc>
                  <a:txBody>
                    <a:bodyPr/>
                    <a:lstStyle/>
                    <a:p>
                      <a:pPr indent="0" lvl="0" marL="0" marR="0" rtl="0" algn="l">
                        <a:lnSpc>
                          <a:spcPct val="100000"/>
                        </a:lnSpc>
                        <a:spcBef>
                          <a:spcPts val="0"/>
                        </a:spcBef>
                        <a:spcAft>
                          <a:spcPts val="0"/>
                        </a:spcAft>
                        <a:buClr>
                          <a:srgbClr val="000000"/>
                        </a:buClr>
                        <a:buSzPts val="1200"/>
                        <a:buFont typeface="Arial"/>
                        <a:buNone/>
                      </a:pPr>
                      <a:r>
                        <a:rPr b="1" lang="es-CO" sz="2500" u="none" cap="none" strike="noStrike"/>
                        <a:t>Identificación del requerimiento</a:t>
                      </a:r>
                      <a:endParaRPr b="1" sz="2500" u="none" cap="none" strike="noStrike"/>
                    </a:p>
                  </a:txBody>
                  <a:tcPr marT="91425" marB="91425" marR="91425" marL="91425">
                    <a:solidFill>
                      <a:srgbClr val="B6D7A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RF07</a:t>
                      </a:r>
                      <a:endParaRPr b="1" sz="2500" u="none" cap="none" strike="noStrike"/>
                    </a:p>
                  </a:txBody>
                  <a:tcPr marT="91425" marB="91425" marR="91425" marL="91425">
                    <a:solidFill>
                      <a:srgbClr val="B6D7A8"/>
                    </a:solidFill>
                  </a:tcPr>
                </a:tc>
              </a:tr>
              <a:tr h="1109375">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CO" sz="2500" u="none" cap="none" strike="noStrike">
                          <a:solidFill>
                            <a:srgbClr val="202124"/>
                          </a:solidFill>
                          <a:latin typeface="Roboto"/>
                          <a:ea typeface="Roboto"/>
                          <a:cs typeface="Roboto"/>
                          <a:sym typeface="Roboto"/>
                        </a:rPr>
                        <a:t>Agendar citas</a:t>
                      </a:r>
                      <a:endParaRPr sz="2500" u="none" cap="none" strike="noStrike">
                        <a:solidFill>
                          <a:srgbClr val="202124"/>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2500" u="none" cap="none" strike="noStrike"/>
                    </a:p>
                  </a:txBody>
                  <a:tcPr marT="91425" marB="91425" marR="91425" marL="91425"/>
                </a:tc>
              </a:tr>
              <a:tr h="1558325">
                <a:tc>
                  <a:txBody>
                    <a:bodyPr/>
                    <a:lstStyle/>
                    <a:p>
                      <a:pPr indent="0" lvl="0" marL="0" marR="0" rtl="0" algn="ctr">
                        <a:lnSpc>
                          <a:spcPct val="100000"/>
                        </a:lnSpc>
                        <a:spcBef>
                          <a:spcPts val="0"/>
                        </a:spcBef>
                        <a:spcAft>
                          <a:spcPts val="0"/>
                        </a:spcAft>
                        <a:buClr>
                          <a:srgbClr val="000000"/>
                        </a:buClr>
                        <a:buSzPts val="1200"/>
                        <a:buFont typeface="Arial"/>
                        <a:buNone/>
                      </a:pPr>
                      <a:br>
                        <a:rPr b="1" lang="es-CO" sz="2500" u="none" cap="none" strike="noStrike"/>
                      </a:b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CO" sz="2500" u="none" cap="none" strike="noStrike">
                          <a:solidFill>
                            <a:srgbClr val="202124"/>
                          </a:solidFill>
                          <a:latin typeface="Roboto"/>
                          <a:ea typeface="Roboto"/>
                          <a:cs typeface="Roboto"/>
                          <a:sym typeface="Roboto"/>
                        </a:rPr>
                        <a:t>El sistema deberá permitirle a los usuarios agendar citas para una posterior revisión automotriz </a:t>
                      </a:r>
                      <a:endParaRPr sz="2500" u="none" cap="none" strike="noStrike"/>
                    </a:p>
                  </a:txBody>
                  <a:tcPr marT="91425" marB="91425" marR="91425" marL="91425"/>
                </a:tc>
              </a:tr>
              <a:tr h="2457400">
                <a:tc>
                  <a:txBody>
                    <a:bodyPr/>
                    <a:lstStyle/>
                    <a:p>
                      <a:pPr indent="0" lvl="0" marL="0" marR="0" rtl="0" algn="ctr">
                        <a:lnSpc>
                          <a:spcPct val="100000"/>
                        </a:lnSpc>
                        <a:spcBef>
                          <a:spcPts val="0"/>
                        </a:spcBef>
                        <a:spcAft>
                          <a:spcPts val="0"/>
                        </a:spcAft>
                        <a:buClr>
                          <a:srgbClr val="000000"/>
                        </a:buClr>
                        <a:buSzPts val="1200"/>
                        <a:buFont typeface="Arial"/>
                        <a:buNone/>
                      </a:pPr>
                      <a:br>
                        <a:rPr b="1" lang="es-CO" sz="2500" u="none" cap="none" strike="noStrike"/>
                      </a:b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CO" sz="2500" u="none" cap="none" strike="noStrike">
                          <a:solidFill>
                            <a:srgbClr val="202124"/>
                          </a:solidFill>
                          <a:latin typeface="Roboto"/>
                          <a:ea typeface="Roboto"/>
                          <a:cs typeface="Roboto"/>
                          <a:sym typeface="Roboto"/>
                        </a:rPr>
                        <a:t>Mediante este apartado los usuarios tendrán la posibilidad de agendar citas con base en los horarios y / o fechas que más se acomoden a su disponibilidad</a:t>
                      </a:r>
                      <a:endParaRPr sz="2500" u="none" cap="none" strike="noStrike"/>
                    </a:p>
                  </a:txBody>
                  <a:tcPr marT="91425" marB="91425" marR="91425" marL="91425"/>
                </a:tc>
              </a:tr>
              <a:tr h="1258650">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Requerimiento no funcional:</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s-CO" sz="2500" u="none" cap="none" strike="noStrike">
                          <a:solidFill>
                            <a:srgbClr val="000000"/>
                          </a:solidFill>
                        </a:rPr>
                        <a:t>RNF01: </a:t>
                      </a:r>
                      <a:r>
                        <a:rPr lang="es-CO" sz="2500" u="none" cap="none" strike="noStrike">
                          <a:solidFill>
                            <a:srgbClr val="000000"/>
                          </a:solidFill>
                        </a:rPr>
                        <a:t>Capacidad de almacenar información de agendamiento de citas</a:t>
                      </a:r>
                      <a:endParaRPr sz="2500" u="none" cap="none" strike="noStrike"/>
                    </a:p>
                  </a:txBody>
                  <a:tcPr marT="91425" marB="91425" marR="91425" marL="91425"/>
                </a:tc>
              </a:tr>
              <a:tr h="1078825">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Media</a:t>
                      </a:r>
                      <a:endParaRPr sz="2500" u="none" cap="none" strike="noStrike"/>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22"/>
          <p:cNvSpPr txBox="1"/>
          <p:nvPr/>
        </p:nvSpPr>
        <p:spPr>
          <a:xfrm>
            <a:off x="3495575" y="2146519"/>
            <a:ext cx="18389065" cy="1159932"/>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3.1 REQUERIMIENTOS FUNCIONALES</a:t>
            </a:r>
            <a:endParaRPr b="0" i="0" sz="6600" u="none" cap="none" strike="noStrike">
              <a:solidFill>
                <a:srgbClr val="FF6D00"/>
              </a:solidFill>
              <a:latin typeface="Arial"/>
              <a:ea typeface="Arial"/>
              <a:cs typeface="Arial"/>
              <a:sym typeface="Arial"/>
            </a:endParaRPr>
          </a:p>
        </p:txBody>
      </p:sp>
      <p:sp>
        <p:nvSpPr>
          <p:cNvPr id="190" name="Google Shape;190;p22"/>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3. REQUERIMIENTOS ESPECIFICOS</a:t>
            </a:r>
            <a:endParaRPr b="1" i="0" sz="3600" u="none" cap="none" strike="noStrike">
              <a:solidFill>
                <a:srgbClr val="FB4C0F"/>
              </a:solidFill>
              <a:latin typeface="Arial"/>
              <a:ea typeface="Arial"/>
              <a:cs typeface="Arial"/>
              <a:sym typeface="Arial"/>
            </a:endParaRPr>
          </a:p>
        </p:txBody>
      </p:sp>
      <p:graphicFrame>
        <p:nvGraphicFramePr>
          <p:cNvPr id="191" name="Google Shape;191;p22"/>
          <p:cNvGraphicFramePr/>
          <p:nvPr/>
        </p:nvGraphicFramePr>
        <p:xfrm>
          <a:off x="3495575" y="3306460"/>
          <a:ext cx="3000000" cy="3000000"/>
        </p:xfrm>
        <a:graphic>
          <a:graphicData uri="http://schemas.openxmlformats.org/drawingml/2006/table">
            <a:tbl>
              <a:tblPr>
                <a:noFill/>
                <a:tableStyleId>{5B12C408-B3CE-4CD9-8C64-F90361F8CB09}</a:tableStyleId>
              </a:tblPr>
              <a:tblGrid>
                <a:gridCol w="4446750"/>
                <a:gridCol w="4446750"/>
              </a:tblGrid>
              <a:tr h="1492250">
                <a:tc>
                  <a:txBody>
                    <a:bodyPr/>
                    <a:lstStyle/>
                    <a:p>
                      <a:pPr indent="0" lvl="0" marL="0" marR="0" rtl="0" algn="l">
                        <a:lnSpc>
                          <a:spcPct val="100000"/>
                        </a:lnSpc>
                        <a:spcBef>
                          <a:spcPts val="0"/>
                        </a:spcBef>
                        <a:spcAft>
                          <a:spcPts val="0"/>
                        </a:spcAft>
                        <a:buClr>
                          <a:srgbClr val="000000"/>
                        </a:buClr>
                        <a:buSzPts val="1200"/>
                        <a:buFont typeface="Arial"/>
                        <a:buNone/>
                      </a:pPr>
                      <a:r>
                        <a:rPr b="1" lang="es-CO" sz="2500" u="none" cap="none" strike="noStrike"/>
                        <a:t>Identificación del requerimiento</a:t>
                      </a:r>
                      <a:endParaRPr b="1" sz="2500" u="none" cap="none" strike="noStrike"/>
                    </a:p>
                  </a:txBody>
                  <a:tcPr marT="91425" marB="91425" marR="91425" marL="91425">
                    <a:solidFill>
                      <a:srgbClr val="B6D7A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RF08</a:t>
                      </a:r>
                      <a:endParaRPr b="1" sz="2500" u="none" cap="none" strike="noStrike"/>
                    </a:p>
                  </a:txBody>
                  <a:tcPr marT="91425" marB="91425" marR="91425" marL="91425">
                    <a:solidFill>
                      <a:srgbClr val="B6D7A8"/>
                    </a:solidFill>
                  </a:tcPr>
                </a:tc>
              </a:tr>
              <a:tr h="1384725">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Gestionar catálogo </a:t>
                      </a:r>
                      <a:endParaRPr sz="2500" u="none" cap="none" strike="noStrike"/>
                    </a:p>
                  </a:txBody>
                  <a:tcPr marT="91425" marB="91425" marR="91425" marL="91425"/>
                </a:tc>
              </a:tr>
              <a:tr h="1599775">
                <a:tc>
                  <a:txBody>
                    <a:bodyPr/>
                    <a:lstStyle/>
                    <a:p>
                      <a:pPr indent="0" lvl="0" marL="0" marR="0" rtl="0" algn="ctr">
                        <a:lnSpc>
                          <a:spcPct val="100000"/>
                        </a:lnSpc>
                        <a:spcBef>
                          <a:spcPts val="0"/>
                        </a:spcBef>
                        <a:spcAft>
                          <a:spcPts val="0"/>
                        </a:spcAft>
                        <a:buClr>
                          <a:srgbClr val="000000"/>
                        </a:buClr>
                        <a:buSzPts val="1200"/>
                        <a:buFont typeface="Arial"/>
                        <a:buNone/>
                      </a:pPr>
                      <a:br>
                        <a:rPr b="1" lang="es-CO" sz="2500" u="none" cap="none" strike="noStrike"/>
                      </a:b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El administrador podrá ingresar, eliminar o actualizar la información del catálogo. </a:t>
                      </a:r>
                      <a:endParaRPr sz="2500" u="none" cap="none" strike="noStrike"/>
                    </a:p>
                  </a:txBody>
                  <a:tcPr marT="91425" marB="91425" marR="91425" marL="91425"/>
                </a:tc>
              </a:tr>
              <a:tr h="2372725">
                <a:tc>
                  <a:txBody>
                    <a:bodyPr/>
                    <a:lstStyle/>
                    <a:p>
                      <a:pPr indent="0" lvl="0" marL="0" marR="0" rtl="0" algn="ctr">
                        <a:lnSpc>
                          <a:spcPct val="100000"/>
                        </a:lnSpc>
                        <a:spcBef>
                          <a:spcPts val="0"/>
                        </a:spcBef>
                        <a:spcAft>
                          <a:spcPts val="0"/>
                        </a:spcAft>
                        <a:buClr>
                          <a:srgbClr val="000000"/>
                        </a:buClr>
                        <a:buSzPts val="1200"/>
                        <a:buFont typeface="Arial"/>
                        <a:buNone/>
                      </a:pPr>
                      <a:r>
                        <a:t/>
                      </a:r>
                      <a:endParaRPr b="1" sz="2500" u="none" cap="none" strike="noStrike"/>
                    </a:p>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El sistema permitirá al usuario administrador, hacer gestión de todo el catálogo de productos, guardará los cambios y actualizará la información cambiada</a:t>
                      </a:r>
                      <a:endParaRPr sz="2500" u="none" cap="none" strike="noStrike"/>
                    </a:p>
                  </a:txBody>
                  <a:tcPr marT="91425" marB="91425" marR="91425" marL="91425"/>
                </a:tc>
              </a:tr>
              <a:tr h="1599775">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Requerimiento no funcional:</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s-CO" sz="2500" u="none" cap="none" strike="noStrike">
                          <a:solidFill>
                            <a:srgbClr val="000000"/>
                          </a:solidFill>
                        </a:rPr>
                        <a:t>RNF01: </a:t>
                      </a:r>
                      <a:r>
                        <a:rPr lang="es-CO" sz="2500" u="none" cap="none" strike="noStrike">
                          <a:solidFill>
                            <a:srgbClr val="000000"/>
                          </a:solidFill>
                        </a:rPr>
                        <a:t> Importación de productos.</a:t>
                      </a:r>
                      <a:endParaRPr sz="2500" u="none" cap="none" strike="noStrike"/>
                    </a:p>
                  </a:txBody>
                  <a:tcPr marT="91425" marB="91425" marR="91425" marL="91425"/>
                </a:tc>
              </a:tr>
              <a:tr h="1196250">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Alta</a:t>
                      </a:r>
                      <a:endParaRPr sz="2500" u="none" cap="none" strike="noStrike"/>
                    </a:p>
                  </a:txBody>
                  <a:tcPr marT="91425" marB="91425" marR="91425" marL="91425"/>
                </a:tc>
              </a:tr>
            </a:tbl>
          </a:graphicData>
        </a:graphic>
      </p:graphicFrame>
      <p:graphicFrame>
        <p:nvGraphicFramePr>
          <p:cNvPr id="192" name="Google Shape;192;p22"/>
          <p:cNvGraphicFramePr/>
          <p:nvPr/>
        </p:nvGraphicFramePr>
        <p:xfrm>
          <a:off x="12801600" y="3416845"/>
          <a:ext cx="3000000" cy="3000000"/>
        </p:xfrm>
        <a:graphic>
          <a:graphicData uri="http://schemas.openxmlformats.org/drawingml/2006/table">
            <a:tbl>
              <a:tblPr>
                <a:noFill/>
                <a:tableStyleId>{5B12C408-B3CE-4CD9-8C64-F90361F8CB09}</a:tableStyleId>
              </a:tblPr>
              <a:tblGrid>
                <a:gridCol w="4541525"/>
                <a:gridCol w="4541525"/>
              </a:tblGrid>
              <a:tr h="1440775">
                <a:tc>
                  <a:txBody>
                    <a:bodyPr/>
                    <a:lstStyle/>
                    <a:p>
                      <a:pPr indent="0" lvl="0" marL="0" marR="0" rtl="0" algn="l">
                        <a:lnSpc>
                          <a:spcPct val="100000"/>
                        </a:lnSpc>
                        <a:spcBef>
                          <a:spcPts val="0"/>
                        </a:spcBef>
                        <a:spcAft>
                          <a:spcPts val="0"/>
                        </a:spcAft>
                        <a:buClr>
                          <a:srgbClr val="000000"/>
                        </a:buClr>
                        <a:buSzPts val="1200"/>
                        <a:buFont typeface="Arial"/>
                        <a:buNone/>
                      </a:pPr>
                      <a:r>
                        <a:rPr b="1" lang="es-CO" sz="2500" u="none" cap="none" strike="noStrike"/>
                        <a:t>Identificación del requerimiento</a:t>
                      </a:r>
                      <a:endParaRPr b="1" sz="2500" u="none" cap="none" strike="noStrike"/>
                    </a:p>
                  </a:txBody>
                  <a:tcPr marT="91425" marB="91425" marR="91425" marL="91425">
                    <a:solidFill>
                      <a:srgbClr val="B6D7A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RF09</a:t>
                      </a:r>
                      <a:endParaRPr b="1" sz="2500" u="none" cap="none" strike="noStrike"/>
                    </a:p>
                    <a:p>
                      <a:pPr indent="0" lvl="0" marL="0" marR="0" rtl="0" algn="l">
                        <a:lnSpc>
                          <a:spcPct val="100000"/>
                        </a:lnSpc>
                        <a:spcBef>
                          <a:spcPts val="0"/>
                        </a:spcBef>
                        <a:spcAft>
                          <a:spcPts val="0"/>
                        </a:spcAft>
                        <a:buClr>
                          <a:srgbClr val="000000"/>
                        </a:buClr>
                        <a:buSzPts val="1400"/>
                        <a:buFont typeface="Arial"/>
                        <a:buNone/>
                      </a:pPr>
                      <a:r>
                        <a:t/>
                      </a:r>
                      <a:endParaRPr b="1" sz="2500" u="none" cap="none" strike="noStrike"/>
                    </a:p>
                  </a:txBody>
                  <a:tcPr marT="91425" marB="91425" marR="91425" marL="91425">
                    <a:solidFill>
                      <a:srgbClr val="B6D7A8"/>
                    </a:solidFill>
                  </a:tcPr>
                </a:tc>
              </a:tr>
              <a:tr h="1440775">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Gestionar quejas y reclamos</a:t>
                      </a:r>
                      <a:endParaRPr sz="2500" u="none" cap="none" strike="noStrike"/>
                    </a:p>
                  </a:txBody>
                  <a:tcPr marT="91425" marB="91425" marR="91425" marL="91425"/>
                </a:tc>
              </a:tr>
              <a:tr h="1654500">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El usuario podrá ir al apartado de quejas y reclamos e indicar si presenta alguna anomalía con el sistema</a:t>
                      </a:r>
                      <a:endParaRPr sz="2500" u="none" cap="none" strike="noStrike"/>
                    </a:p>
                  </a:txBody>
                  <a:tcPr marT="91425" marB="91425" marR="91425" marL="91425"/>
                </a:tc>
              </a:tr>
              <a:tr h="1895200">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El sistema tendrá en cuenta la solicitud del usuario para poder mejorar el servicio</a:t>
                      </a:r>
                      <a:endParaRPr sz="2500" u="none" cap="none" strike="noStrike"/>
                    </a:p>
                  </a:txBody>
                  <a:tcPr marT="91425" marB="91425" marR="91425" marL="91425"/>
                </a:tc>
              </a:tr>
              <a:tr h="1440775">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Requerimiento no funcional:</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b="1" lang="es-CO" sz="2500" u="none" cap="none" strike="noStrike"/>
                        <a:t>RNF01: </a:t>
                      </a:r>
                      <a:r>
                        <a:rPr lang="es-CO" sz="2500" u="none" cap="none" strike="noStrike"/>
                        <a:t>Capacidad de </a:t>
                      </a:r>
                      <a:br>
                        <a:rPr lang="es-CO" sz="2500" u="none" cap="none" strike="noStrike"/>
                      </a:br>
                      <a:r>
                        <a:rPr lang="es-CO" sz="2500" u="none" cap="none" strike="noStrike"/>
                        <a:t>              almacenar las PQR en</a:t>
                      </a:r>
                      <a:br>
                        <a:rPr lang="es-CO" sz="2500" u="none" cap="none" strike="noStrike"/>
                      </a:br>
                      <a:r>
                        <a:rPr lang="es-CO" sz="2500" u="none" cap="none" strike="noStrike"/>
                        <a:t>              las bases de datos</a:t>
                      </a:r>
                      <a:endParaRPr sz="2500" u="none" cap="none" strike="noStrike"/>
                    </a:p>
                  </a:txBody>
                  <a:tcPr marT="91425" marB="91425" marR="91425" marL="91425"/>
                </a:tc>
              </a:tr>
              <a:tr h="1440775">
                <a:tc>
                  <a:txBody>
                    <a:bodyPr/>
                    <a:lstStyle/>
                    <a:p>
                      <a:pPr indent="0" lvl="0" marL="0" marR="0" rtl="0" algn="ctr">
                        <a:lnSpc>
                          <a:spcPct val="100000"/>
                        </a:lnSpc>
                        <a:spcBef>
                          <a:spcPts val="0"/>
                        </a:spcBef>
                        <a:spcAft>
                          <a:spcPts val="0"/>
                        </a:spcAft>
                        <a:buClr>
                          <a:srgbClr val="000000"/>
                        </a:buClr>
                        <a:buSzPts val="12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Baja</a:t>
                      </a:r>
                      <a:endParaRPr sz="2500" u="none" cap="none" strike="noStrike"/>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3"/>
          <p:cNvSpPr txBox="1"/>
          <p:nvPr/>
        </p:nvSpPr>
        <p:spPr>
          <a:xfrm>
            <a:off x="3495575" y="2146519"/>
            <a:ext cx="18389065" cy="1159932"/>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3.1 REQUERIMIENTOS FUNCIONALES</a:t>
            </a:r>
            <a:endParaRPr b="0" i="0" sz="6600" u="none" cap="none" strike="noStrike">
              <a:solidFill>
                <a:srgbClr val="FF6D00"/>
              </a:solidFill>
              <a:latin typeface="Arial"/>
              <a:ea typeface="Arial"/>
              <a:cs typeface="Arial"/>
              <a:sym typeface="Arial"/>
            </a:endParaRPr>
          </a:p>
        </p:txBody>
      </p:sp>
      <p:sp>
        <p:nvSpPr>
          <p:cNvPr id="198" name="Google Shape;198;p23"/>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3. REQUERIMIENTOS ESPECIFICOS</a:t>
            </a:r>
            <a:endParaRPr b="1" i="0" sz="3600" u="none" cap="none" strike="noStrike">
              <a:solidFill>
                <a:srgbClr val="FB4C0F"/>
              </a:solidFill>
              <a:latin typeface="Arial"/>
              <a:ea typeface="Arial"/>
              <a:cs typeface="Arial"/>
              <a:sym typeface="Arial"/>
            </a:endParaRPr>
          </a:p>
        </p:txBody>
      </p:sp>
      <p:graphicFrame>
        <p:nvGraphicFramePr>
          <p:cNvPr id="199" name="Google Shape;199;p23"/>
          <p:cNvGraphicFramePr/>
          <p:nvPr/>
        </p:nvGraphicFramePr>
        <p:xfrm>
          <a:off x="4467000" y="4122310"/>
          <a:ext cx="3000000" cy="3000000"/>
        </p:xfrm>
        <a:graphic>
          <a:graphicData uri="http://schemas.openxmlformats.org/drawingml/2006/table">
            <a:tbl>
              <a:tblPr>
                <a:noFill/>
                <a:tableStyleId>{5B12C408-B3CE-4CD9-8C64-F90361F8CB09}</a:tableStyleId>
              </a:tblPr>
              <a:tblGrid>
                <a:gridCol w="7725000"/>
                <a:gridCol w="7725000"/>
              </a:tblGrid>
              <a:tr h="1400575">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Identificación del requerimiento</a:t>
                      </a:r>
                      <a:endParaRPr b="1" sz="2500" u="none" cap="none" strike="noStrike"/>
                    </a:p>
                  </a:txBody>
                  <a:tcPr marT="91425" marB="91425" marR="91425" marL="91425">
                    <a:solidFill>
                      <a:srgbClr val="B6D7A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RF10</a:t>
                      </a:r>
                      <a:endParaRPr b="1" sz="2500" u="none" cap="none" strike="noStrike"/>
                    </a:p>
                  </a:txBody>
                  <a:tcPr marT="91425" marB="91425" marR="91425" marL="91425">
                    <a:solidFill>
                      <a:srgbClr val="B6D7A8"/>
                    </a:solidFill>
                  </a:tcPr>
                </a:tc>
              </a:tr>
              <a:tr h="1459675">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CO" sz="2500" u="none" cap="none" strike="noStrike">
                          <a:solidFill>
                            <a:srgbClr val="202124"/>
                          </a:solidFill>
                        </a:rPr>
                        <a:t>Cerrar sesión </a:t>
                      </a:r>
                      <a:endParaRPr sz="2500" u="none" cap="none" strike="noStrike"/>
                    </a:p>
                  </a:txBody>
                  <a:tcPr marT="91425" marB="91425" marR="91425" marL="91425"/>
                </a:tc>
              </a:tr>
              <a:tr h="1459675">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CO" sz="2500" u="none" cap="none" strike="noStrike"/>
                        <a:t>Cuando el usuario termine su proceso en el sistema se le permitirá cerrar su cuenta.  </a:t>
                      </a:r>
                      <a:endParaRPr sz="2500" u="none" cap="none" strike="noStrike"/>
                    </a:p>
                  </a:txBody>
                  <a:tcPr marT="91425" marB="91425" marR="91425" marL="91425"/>
                </a:tc>
              </a:tr>
              <a:tr h="1588700">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CO" sz="2500" u="none" cap="none" strike="noStrike"/>
                        <a:t>El sistema permitirá que cuando el usuario cierre sesión, se guarde y finalice el proceso desarrollado dentro del sistema en su cuenta.</a:t>
                      </a:r>
                      <a:endParaRPr sz="2500" u="none" cap="none" strike="noStrike"/>
                    </a:p>
                  </a:txBody>
                  <a:tcPr marT="91425" marB="91425" marR="91425" marL="91425"/>
                </a:tc>
              </a:tr>
              <a:tr h="1588700">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Requerimiento no funcional:</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s-CO" sz="2500" u="none" cap="none" strike="noStrike"/>
                        <a:t>RNF01:</a:t>
                      </a:r>
                      <a:r>
                        <a:rPr lang="es-CO" sz="2500" u="none" cap="none" strike="noStrike"/>
                        <a:t>Eficacia al momento de cerrar sesión para</a:t>
                      </a:r>
                      <a:endParaRPr sz="2500" u="none" cap="none" strike="noStrike"/>
                    </a:p>
                    <a:p>
                      <a:pPr indent="0" lvl="0" marL="0" marR="0" rtl="0" algn="l">
                        <a:lnSpc>
                          <a:spcPct val="100000"/>
                        </a:lnSpc>
                        <a:spcBef>
                          <a:spcPts val="0"/>
                        </a:spcBef>
                        <a:spcAft>
                          <a:spcPts val="0"/>
                        </a:spcAft>
                        <a:buClr>
                          <a:srgbClr val="000000"/>
                        </a:buClr>
                        <a:buSzPts val="1200"/>
                        <a:buFont typeface="Arial"/>
                        <a:buNone/>
                      </a:pPr>
                      <a:r>
                        <a:rPr lang="es-CO" sz="2500" u="none" cap="none" strike="noStrike"/>
                        <a:t>             seguridad de la información.</a:t>
                      </a:r>
                      <a:endParaRPr sz="2500" u="none" cap="none" strike="noStrike"/>
                    </a:p>
                    <a:p>
                      <a:pPr indent="0" lvl="0" marL="0" marR="0" rtl="0" algn="l">
                        <a:lnSpc>
                          <a:spcPct val="100000"/>
                        </a:lnSpc>
                        <a:spcBef>
                          <a:spcPts val="0"/>
                        </a:spcBef>
                        <a:spcAft>
                          <a:spcPts val="0"/>
                        </a:spcAft>
                        <a:buClr>
                          <a:srgbClr val="000000"/>
                        </a:buClr>
                        <a:buSzPts val="1200"/>
                        <a:buFont typeface="Arial"/>
                        <a:buNone/>
                      </a:pPr>
                      <a:r>
                        <a:rPr b="1" lang="es-CO" sz="2500" u="none" cap="none" strike="noStrike"/>
                        <a:t>RNF02: </a:t>
                      </a:r>
                      <a:r>
                        <a:rPr lang="es-CO" sz="2500" u="none" cap="none" strike="noStrike"/>
                        <a:t>Problemas con el sistema al cerrar sesión.</a:t>
                      </a:r>
                      <a:endParaRPr sz="2500" u="none" cap="none" strike="noStrike"/>
                    </a:p>
                  </a:txBody>
                  <a:tcPr marT="91425" marB="91425" marR="91425" marL="91425"/>
                </a:tc>
              </a:tr>
              <a:tr h="1459675">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2500" u="none" cap="none" strike="noStrike"/>
                        <a:t>Alta</a:t>
                      </a:r>
                      <a:endParaRPr sz="2500" u="none" cap="none" strike="noStrike"/>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9"/>
          <p:cNvSpPr txBox="1"/>
          <p:nvPr/>
        </p:nvSpPr>
        <p:spPr>
          <a:xfrm>
            <a:off x="3495575" y="2146519"/>
            <a:ext cx="18389065" cy="1159932"/>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3.1 REQUERIMIENTOS NO FUNCIONALES</a:t>
            </a:r>
            <a:endParaRPr b="0" i="0" sz="6600" u="none" cap="none" strike="noStrike">
              <a:solidFill>
                <a:srgbClr val="FF6D00"/>
              </a:solidFill>
              <a:latin typeface="Arial"/>
              <a:ea typeface="Arial"/>
              <a:cs typeface="Arial"/>
              <a:sym typeface="Arial"/>
            </a:endParaRPr>
          </a:p>
        </p:txBody>
      </p:sp>
      <p:sp>
        <p:nvSpPr>
          <p:cNvPr id="205" name="Google Shape;205;p29"/>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3. REQUERIMIENTOS ESPECIFICOS</a:t>
            </a:r>
            <a:endParaRPr b="1" i="0" sz="3600" u="none" cap="none" strike="noStrike">
              <a:solidFill>
                <a:srgbClr val="FB4C0F"/>
              </a:solidFill>
              <a:latin typeface="Arial"/>
              <a:ea typeface="Arial"/>
              <a:cs typeface="Arial"/>
              <a:sym typeface="Arial"/>
            </a:endParaRPr>
          </a:p>
        </p:txBody>
      </p:sp>
      <p:graphicFrame>
        <p:nvGraphicFramePr>
          <p:cNvPr id="206" name="Google Shape;206;p29"/>
          <p:cNvGraphicFramePr/>
          <p:nvPr/>
        </p:nvGraphicFramePr>
        <p:xfrm>
          <a:off x="4109850" y="3656653"/>
          <a:ext cx="3000000" cy="3000000"/>
        </p:xfrm>
        <a:graphic>
          <a:graphicData uri="http://schemas.openxmlformats.org/drawingml/2006/table">
            <a:tbl>
              <a:tblPr>
                <a:noFill/>
                <a:tableStyleId>{5B12C408-B3CE-4CD9-8C64-F90361F8CB09}</a:tableStyleId>
              </a:tblPr>
              <a:tblGrid>
                <a:gridCol w="4103100"/>
                <a:gridCol w="4103100"/>
              </a:tblGrid>
              <a:tr h="1511450">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Identificación del requerimiento</a:t>
                      </a:r>
                      <a:endParaRPr b="1" sz="2500" u="none" cap="none" strike="noStrike"/>
                    </a:p>
                  </a:txBody>
                  <a:tcPr marT="91425" marB="91425" marR="91425" marL="91425">
                    <a:solidFill>
                      <a:srgbClr val="6D9EE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RNF01</a:t>
                      </a:r>
                      <a:endParaRPr b="1" sz="2500" u="none" cap="none" strike="noStrike"/>
                    </a:p>
                  </a:txBody>
                  <a:tcPr marT="91425" marB="91425" marR="91425" marL="91425">
                    <a:solidFill>
                      <a:srgbClr val="6D9EEB"/>
                    </a:solidFill>
                  </a:tcPr>
                </a:tc>
              </a:tr>
              <a:tr h="863925">
                <a:tc>
                  <a:txBody>
                    <a:bodyPr/>
                    <a:lstStyle/>
                    <a:p>
                      <a:pPr indent="0" lvl="0" marL="0" marR="0" rtl="0" algn="ctr">
                        <a:lnSpc>
                          <a:spcPct val="100000"/>
                        </a:lnSpc>
                        <a:spcBef>
                          <a:spcPts val="0"/>
                        </a:spcBef>
                        <a:spcAft>
                          <a:spcPts val="0"/>
                        </a:spcAft>
                        <a:buClr>
                          <a:srgbClr val="000000"/>
                        </a:buClr>
                        <a:buSzPts val="10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Interfaz del sistema</a:t>
                      </a:r>
                      <a:endParaRPr sz="2500" u="none" cap="none" strike="noStrike"/>
                    </a:p>
                  </a:txBody>
                  <a:tcPr marT="91425" marB="91425" marR="91425" marL="91425"/>
                </a:tc>
              </a:tr>
              <a:tr h="2342775">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br>
                        <a:rPr lang="es-CO" sz="2500" u="none" cap="none" strike="noStrike"/>
                      </a:br>
                      <a:r>
                        <a:rPr lang="es-CO" sz="2500" u="none" cap="none" strike="noStrike"/>
                        <a:t>El sistema cuenta con una buena</a:t>
                      </a:r>
                      <a:endParaRPr sz="2500" u="none" cap="none" strike="noStrike"/>
                    </a:p>
                    <a:p>
                      <a:pPr indent="0" lvl="0" marL="0" marR="0" rtl="0" algn="l">
                        <a:lnSpc>
                          <a:spcPct val="100000"/>
                        </a:lnSpc>
                        <a:spcBef>
                          <a:spcPts val="0"/>
                        </a:spcBef>
                        <a:spcAft>
                          <a:spcPts val="0"/>
                        </a:spcAft>
                        <a:buClr>
                          <a:srgbClr val="000000"/>
                        </a:buClr>
                        <a:buSzPts val="1000"/>
                        <a:buFont typeface="Arial"/>
                        <a:buNone/>
                      </a:pPr>
                      <a:r>
                        <a:rPr lang="es-CO" sz="2500" u="none" cap="none" strike="noStrike"/>
                        <a:t>interfaz de usuario que sea</a:t>
                      </a:r>
                      <a:endParaRPr sz="2500" u="none" cap="none" strike="noStrike"/>
                    </a:p>
                    <a:p>
                      <a:pPr indent="0" lvl="0" marL="0" marR="0" rtl="0" algn="l">
                        <a:lnSpc>
                          <a:spcPct val="100000"/>
                        </a:lnSpc>
                        <a:spcBef>
                          <a:spcPts val="0"/>
                        </a:spcBef>
                        <a:spcAft>
                          <a:spcPts val="0"/>
                        </a:spcAft>
                        <a:buClr>
                          <a:srgbClr val="000000"/>
                        </a:buClr>
                        <a:buSzPts val="1000"/>
                        <a:buFont typeface="Arial"/>
                        <a:buNone/>
                      </a:pPr>
                      <a:r>
                        <a:rPr lang="es-CO" sz="2500" u="none" cap="none" strike="noStrike"/>
                        <a:t>agradable</a:t>
                      </a:r>
                      <a:endParaRPr sz="2500" u="none" cap="none" strike="noStrike"/>
                    </a:p>
                  </a:txBody>
                  <a:tcPr marT="91425" marB="91425" marR="91425" marL="91425"/>
                </a:tc>
              </a:tr>
              <a:tr h="2342775">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br>
                        <a:rPr lang="es-CO" sz="2500" u="none" cap="none" strike="noStrike"/>
                      </a:br>
                      <a:r>
                        <a:rPr lang="es-CO" sz="2500" u="none" cap="none" strike="noStrike"/>
                        <a:t>El sistema deberá contar con una interfaz 100% funcional en la</a:t>
                      </a:r>
                      <a:endParaRPr sz="2500" u="none" cap="none" strike="noStrike"/>
                    </a:p>
                    <a:p>
                      <a:pPr indent="0" lvl="0" marL="0" marR="0" rtl="0" algn="l">
                        <a:lnSpc>
                          <a:spcPct val="100000"/>
                        </a:lnSpc>
                        <a:spcBef>
                          <a:spcPts val="0"/>
                        </a:spcBef>
                        <a:spcAft>
                          <a:spcPts val="0"/>
                        </a:spcAft>
                        <a:buClr>
                          <a:srgbClr val="000000"/>
                        </a:buClr>
                        <a:buSzPts val="1000"/>
                        <a:buFont typeface="Arial"/>
                        <a:buNone/>
                      </a:pPr>
                      <a:r>
                        <a:rPr lang="es-CO" sz="2500" u="none" cap="none" strike="noStrike"/>
                        <a:t>interacción con el usuario.</a:t>
                      </a:r>
                      <a:endParaRPr sz="2500" u="none" cap="none" strike="noStrike"/>
                    </a:p>
                  </a:txBody>
                  <a:tcPr marT="91425" marB="91425" marR="91425" marL="91425"/>
                </a:tc>
              </a:tr>
              <a:tr h="1856925">
                <a:tc>
                  <a:txBody>
                    <a:bodyPr/>
                    <a:lstStyle/>
                    <a:p>
                      <a:pPr indent="0" lvl="0" marL="0" marR="0" rtl="0" algn="ctr">
                        <a:lnSpc>
                          <a:spcPct val="100000"/>
                        </a:lnSpc>
                        <a:spcBef>
                          <a:spcPts val="0"/>
                        </a:spcBef>
                        <a:spcAft>
                          <a:spcPts val="0"/>
                        </a:spcAft>
                        <a:buClr>
                          <a:srgbClr val="000000"/>
                        </a:buClr>
                        <a:buSzPts val="10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Alta</a:t>
                      </a:r>
                      <a:endParaRPr sz="2500" u="none" cap="none" strike="noStrike"/>
                    </a:p>
                  </a:txBody>
                  <a:tcPr marT="91425" marB="91425" marR="91425" marL="91425"/>
                </a:tc>
              </a:tr>
            </a:tbl>
          </a:graphicData>
        </a:graphic>
      </p:graphicFrame>
      <p:graphicFrame>
        <p:nvGraphicFramePr>
          <p:cNvPr id="207" name="Google Shape;207;p29"/>
          <p:cNvGraphicFramePr/>
          <p:nvPr/>
        </p:nvGraphicFramePr>
        <p:xfrm>
          <a:off x="13067350" y="3751340"/>
          <a:ext cx="3000000" cy="3000000"/>
        </p:xfrm>
        <a:graphic>
          <a:graphicData uri="http://schemas.openxmlformats.org/drawingml/2006/table">
            <a:tbl>
              <a:tblPr>
                <a:noFill/>
                <a:tableStyleId>{5B12C408-B3CE-4CD9-8C64-F90361F8CB09}</a:tableStyleId>
              </a:tblPr>
              <a:tblGrid>
                <a:gridCol w="4537875"/>
                <a:gridCol w="4537875"/>
              </a:tblGrid>
              <a:tr h="1466975">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Identificación del requerimiento</a:t>
                      </a:r>
                      <a:endParaRPr b="1" sz="2500" u="none" cap="none" strike="noStrike"/>
                    </a:p>
                  </a:txBody>
                  <a:tcPr marT="91425" marB="91425" marR="91425" marL="91425">
                    <a:solidFill>
                      <a:srgbClr val="6D9EE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RNF02</a:t>
                      </a:r>
                      <a:endParaRPr b="1" sz="2500" u="none" cap="none" strike="noStrike"/>
                    </a:p>
                  </a:txBody>
                  <a:tcPr marT="91425" marB="91425" marR="91425" marL="91425">
                    <a:solidFill>
                      <a:srgbClr val="6D9EEB"/>
                    </a:solidFill>
                  </a:tcPr>
                </a:tc>
              </a:tr>
              <a:tr h="1147500">
                <a:tc>
                  <a:txBody>
                    <a:bodyPr/>
                    <a:lstStyle/>
                    <a:p>
                      <a:pPr indent="0" lvl="0" marL="0" marR="0" rtl="0" algn="ctr">
                        <a:lnSpc>
                          <a:spcPct val="100000"/>
                        </a:lnSpc>
                        <a:spcBef>
                          <a:spcPts val="0"/>
                        </a:spcBef>
                        <a:spcAft>
                          <a:spcPts val="0"/>
                        </a:spcAft>
                        <a:buClr>
                          <a:srgbClr val="000000"/>
                        </a:buClr>
                        <a:buSzPts val="10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Adaptabilidad </a:t>
                      </a:r>
                      <a:endParaRPr sz="2500" u="none" cap="none" strike="noStrike"/>
                    </a:p>
                  </a:txBody>
                  <a:tcPr marT="91425" marB="91425" marR="91425" marL="91425"/>
                </a:tc>
              </a:tr>
              <a:tr h="1730725">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El sistema corresponde</a:t>
                      </a:r>
                      <a:endParaRPr sz="2500" u="none" cap="none" strike="noStrike"/>
                    </a:p>
                    <a:p>
                      <a:pPr indent="0" lvl="0" marL="0" marR="0" rtl="0" algn="l">
                        <a:lnSpc>
                          <a:spcPct val="100000"/>
                        </a:lnSpc>
                        <a:spcBef>
                          <a:spcPts val="0"/>
                        </a:spcBef>
                        <a:spcAft>
                          <a:spcPts val="0"/>
                        </a:spcAft>
                        <a:buClr>
                          <a:srgbClr val="000000"/>
                        </a:buClr>
                        <a:buSzPts val="1000"/>
                        <a:buFont typeface="Arial"/>
                        <a:buNone/>
                      </a:pPr>
                      <a:r>
                        <a:rPr lang="es-CO" sz="2500" u="none" cap="none" strike="noStrike"/>
                        <a:t>adecuadamente a lo que el</a:t>
                      </a:r>
                      <a:endParaRPr sz="2500" u="none" cap="none" strike="noStrike"/>
                    </a:p>
                    <a:p>
                      <a:pPr indent="0" lvl="0" marL="0" marR="0" rtl="0" algn="l">
                        <a:lnSpc>
                          <a:spcPct val="100000"/>
                        </a:lnSpc>
                        <a:spcBef>
                          <a:spcPts val="0"/>
                        </a:spcBef>
                        <a:spcAft>
                          <a:spcPts val="0"/>
                        </a:spcAft>
                        <a:buClr>
                          <a:srgbClr val="000000"/>
                        </a:buClr>
                        <a:buSzPts val="1000"/>
                        <a:buFont typeface="Arial"/>
                        <a:buNone/>
                      </a:pPr>
                      <a:r>
                        <a:rPr lang="es-CO" sz="2500" u="none" cap="none" strike="noStrike"/>
                        <a:t>usuario adquiera.</a:t>
                      </a:r>
                      <a:endParaRPr sz="2500" u="none" cap="none" strike="noStrike"/>
                    </a:p>
                  </a:txBody>
                  <a:tcPr marT="91425" marB="91425" marR="91425" marL="91425"/>
                </a:tc>
              </a:tr>
              <a:tr h="2940550">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La interfaz deberá ser adaptable los diferentes dispositivos en los que se permita su acceso implementando un sistema responsive </a:t>
                      </a:r>
                      <a:endParaRPr sz="2500" u="none" cap="none" strike="noStrike"/>
                    </a:p>
                  </a:txBody>
                  <a:tcPr marT="91425" marB="91425" marR="91425" marL="91425"/>
                </a:tc>
              </a:tr>
              <a:tr h="1442725">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br>
                        <a:rPr lang="es-CO" sz="2500" u="none" cap="none" strike="noStrike"/>
                      </a:br>
                      <a:r>
                        <a:rPr lang="es-CO" sz="2500" u="none" cap="none" strike="noStrike"/>
                        <a:t>Alta</a:t>
                      </a:r>
                      <a:endParaRPr sz="2500" u="none" cap="none" strike="noStrike"/>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30"/>
          <p:cNvSpPr txBox="1"/>
          <p:nvPr/>
        </p:nvSpPr>
        <p:spPr>
          <a:xfrm>
            <a:off x="3495575" y="2146519"/>
            <a:ext cx="18389065" cy="1159932"/>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3.1 REQUERIMIENTOS NO FUNCIONALES</a:t>
            </a:r>
            <a:endParaRPr b="0" i="0" sz="6600" u="none" cap="none" strike="noStrike">
              <a:solidFill>
                <a:srgbClr val="FF6D00"/>
              </a:solidFill>
              <a:latin typeface="Arial"/>
              <a:ea typeface="Arial"/>
              <a:cs typeface="Arial"/>
              <a:sym typeface="Arial"/>
            </a:endParaRPr>
          </a:p>
        </p:txBody>
      </p:sp>
      <p:sp>
        <p:nvSpPr>
          <p:cNvPr id="213" name="Google Shape;213;p30"/>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3. REQUERIMIENTOS ESPECIFICOS</a:t>
            </a:r>
            <a:endParaRPr b="1" i="0" sz="3600" u="none" cap="none" strike="noStrike">
              <a:solidFill>
                <a:srgbClr val="FB4C0F"/>
              </a:solidFill>
              <a:latin typeface="Arial"/>
              <a:ea typeface="Arial"/>
              <a:cs typeface="Arial"/>
              <a:sym typeface="Arial"/>
            </a:endParaRPr>
          </a:p>
        </p:txBody>
      </p:sp>
      <p:graphicFrame>
        <p:nvGraphicFramePr>
          <p:cNvPr id="214" name="Google Shape;214;p30"/>
          <p:cNvGraphicFramePr/>
          <p:nvPr/>
        </p:nvGraphicFramePr>
        <p:xfrm>
          <a:off x="4430475" y="4301115"/>
          <a:ext cx="3000000" cy="3000000"/>
        </p:xfrm>
        <a:graphic>
          <a:graphicData uri="http://schemas.openxmlformats.org/drawingml/2006/table">
            <a:tbl>
              <a:tblPr>
                <a:noFill/>
                <a:tableStyleId>{5B12C408-B3CE-4CD9-8C64-F90361F8CB09}</a:tableStyleId>
              </a:tblPr>
              <a:tblGrid>
                <a:gridCol w="3734550"/>
                <a:gridCol w="3734550"/>
              </a:tblGrid>
              <a:tr h="1106325">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Identificación del requerimiento</a:t>
                      </a:r>
                      <a:endParaRPr b="1" sz="2500" u="none" cap="none" strike="noStrike"/>
                    </a:p>
                  </a:txBody>
                  <a:tcPr marT="91425" marB="91425" marR="91425" marL="91425">
                    <a:solidFill>
                      <a:srgbClr val="6D9EE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RNF03</a:t>
                      </a:r>
                      <a:endParaRPr b="1" sz="2500" u="none" cap="none" strike="noStrike"/>
                    </a:p>
                  </a:txBody>
                  <a:tcPr marT="91425" marB="91425" marR="91425" marL="91425">
                    <a:solidFill>
                      <a:srgbClr val="6D9EEB"/>
                    </a:solidFill>
                  </a:tcPr>
                </a:tc>
              </a:tr>
              <a:tr h="862150">
                <a:tc>
                  <a:txBody>
                    <a:bodyPr/>
                    <a:lstStyle/>
                    <a:p>
                      <a:pPr indent="0" lvl="0" marL="0" marR="0" rtl="0" algn="l">
                        <a:lnSpc>
                          <a:spcPct val="100000"/>
                        </a:lnSpc>
                        <a:spcBef>
                          <a:spcPts val="0"/>
                        </a:spcBef>
                        <a:spcAft>
                          <a:spcPts val="0"/>
                        </a:spcAft>
                        <a:buClr>
                          <a:srgbClr val="000000"/>
                        </a:buClr>
                        <a:buSzPts val="10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Seguridad de la información</a:t>
                      </a:r>
                      <a:endParaRPr sz="2500" u="none" cap="none" strike="noStrike"/>
                    </a:p>
                  </a:txBody>
                  <a:tcPr marT="91425" marB="91425" marR="91425" marL="91425"/>
                </a:tc>
              </a:tr>
              <a:tr h="2600425">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br>
                        <a:rPr lang="es-CO" sz="2500" u="none" cap="none" strike="noStrike"/>
                      </a:br>
                      <a:r>
                        <a:rPr lang="es-CO" sz="2500" u="none" cap="none" strike="noStrike"/>
                        <a:t>El sistema debe proteger la</a:t>
                      </a:r>
                      <a:endParaRPr sz="2500" u="none" cap="none" strike="noStrike"/>
                    </a:p>
                    <a:p>
                      <a:pPr indent="0" lvl="0" marL="0" marR="0" rtl="0" algn="l">
                        <a:lnSpc>
                          <a:spcPct val="100000"/>
                        </a:lnSpc>
                        <a:spcBef>
                          <a:spcPts val="0"/>
                        </a:spcBef>
                        <a:spcAft>
                          <a:spcPts val="0"/>
                        </a:spcAft>
                        <a:buClr>
                          <a:srgbClr val="000000"/>
                        </a:buClr>
                        <a:buSzPts val="1100"/>
                        <a:buFont typeface="Arial"/>
                        <a:buNone/>
                      </a:pPr>
                      <a:r>
                        <a:rPr lang="es-CO" sz="2500" u="none" cap="none" strike="noStrike"/>
                        <a:t>información de los usuarios y las compras registradas.</a:t>
                      </a:r>
                      <a:endParaRPr sz="2500" u="none" cap="none" strike="noStrike"/>
                    </a:p>
                    <a:p>
                      <a:pPr indent="0" lvl="0" marL="0" marR="0" rtl="0" algn="l">
                        <a:lnSpc>
                          <a:spcPct val="100000"/>
                        </a:lnSpc>
                        <a:spcBef>
                          <a:spcPts val="0"/>
                        </a:spcBef>
                        <a:spcAft>
                          <a:spcPts val="0"/>
                        </a:spcAft>
                        <a:buClr>
                          <a:srgbClr val="000000"/>
                        </a:buClr>
                        <a:buSzPts val="1400"/>
                        <a:buFont typeface="Arial"/>
                        <a:buNone/>
                      </a:pPr>
                      <a:r>
                        <a:t/>
                      </a:r>
                      <a:endParaRPr sz="2500" u="none" cap="none" strike="noStrike"/>
                    </a:p>
                  </a:txBody>
                  <a:tcPr marT="91425" marB="91425" marR="91425" marL="91425"/>
                </a:tc>
              </a:tr>
              <a:tr h="2948100">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br>
                        <a:rPr lang="es-CO" sz="2500" u="none" cap="none" strike="noStrike"/>
                      </a:br>
                      <a:r>
                        <a:rPr lang="es-CO" sz="2500" u="none" cap="none" strike="noStrike"/>
                        <a:t>El sistema cuenta con estándares de seguridad en la información manejada, que genere confianza en los usuarios del aplicativo.</a:t>
                      </a:r>
                      <a:endParaRPr sz="2500" u="none" cap="none" strike="noStrike"/>
                    </a:p>
                    <a:p>
                      <a:pPr indent="0" lvl="0" marL="0" marR="0" rtl="0" algn="l">
                        <a:lnSpc>
                          <a:spcPct val="100000"/>
                        </a:lnSpc>
                        <a:spcBef>
                          <a:spcPts val="0"/>
                        </a:spcBef>
                        <a:spcAft>
                          <a:spcPts val="0"/>
                        </a:spcAft>
                        <a:buClr>
                          <a:srgbClr val="000000"/>
                        </a:buClr>
                        <a:buSzPts val="1400"/>
                        <a:buFont typeface="Arial"/>
                        <a:buNone/>
                      </a:pPr>
                      <a:r>
                        <a:t/>
                      </a:r>
                      <a:endParaRPr sz="2500" u="none" cap="none" strike="noStrike"/>
                    </a:p>
                  </a:txBody>
                  <a:tcPr marT="91425" marB="91425" marR="91425" marL="91425"/>
                </a:tc>
              </a:tr>
              <a:tr h="862150">
                <a:tc>
                  <a:txBody>
                    <a:bodyPr/>
                    <a:lstStyle/>
                    <a:p>
                      <a:pPr indent="0" lvl="0" marL="0" marR="0" rtl="0" algn="l">
                        <a:lnSpc>
                          <a:spcPct val="100000"/>
                        </a:lnSpc>
                        <a:spcBef>
                          <a:spcPts val="0"/>
                        </a:spcBef>
                        <a:spcAft>
                          <a:spcPts val="0"/>
                        </a:spcAft>
                        <a:buClr>
                          <a:srgbClr val="000000"/>
                        </a:buClr>
                        <a:buSzPts val="10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Alta</a:t>
                      </a:r>
                      <a:endParaRPr sz="2500" u="none" cap="none" strike="noStrike"/>
                    </a:p>
                  </a:txBody>
                  <a:tcPr marT="91425" marB="91425" marR="91425" marL="91425"/>
                </a:tc>
              </a:tr>
            </a:tbl>
          </a:graphicData>
        </a:graphic>
      </p:graphicFrame>
      <p:graphicFrame>
        <p:nvGraphicFramePr>
          <p:cNvPr id="215" name="Google Shape;215;p30"/>
          <p:cNvGraphicFramePr/>
          <p:nvPr/>
        </p:nvGraphicFramePr>
        <p:xfrm>
          <a:off x="12801575" y="4301115"/>
          <a:ext cx="3000000" cy="3000000"/>
        </p:xfrm>
        <a:graphic>
          <a:graphicData uri="http://schemas.openxmlformats.org/drawingml/2006/table">
            <a:tbl>
              <a:tblPr>
                <a:noFill/>
                <a:tableStyleId>{5B12C408-B3CE-4CD9-8C64-F90361F8CB09}</a:tableStyleId>
              </a:tblPr>
              <a:tblGrid>
                <a:gridCol w="4371050"/>
                <a:gridCol w="4371050"/>
              </a:tblGrid>
              <a:tr h="1494225">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Identificación del requerimiento</a:t>
                      </a:r>
                      <a:endParaRPr b="1" sz="2500" u="none" cap="none" strike="noStrike"/>
                    </a:p>
                  </a:txBody>
                  <a:tcPr marT="91425" marB="91425" marR="91425" marL="91425">
                    <a:solidFill>
                      <a:srgbClr val="6D9EE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RNF04</a:t>
                      </a:r>
                      <a:endParaRPr b="1" sz="2500" u="none" cap="none" strike="noStrike"/>
                    </a:p>
                  </a:txBody>
                  <a:tcPr marT="91425" marB="91425" marR="91425" marL="91425">
                    <a:solidFill>
                      <a:srgbClr val="6D9EEB"/>
                    </a:solidFill>
                  </a:tcPr>
                </a:tc>
              </a:tr>
              <a:tr h="842375">
                <a:tc>
                  <a:txBody>
                    <a:bodyPr/>
                    <a:lstStyle/>
                    <a:p>
                      <a:pPr indent="0" lvl="0" marL="0" marR="0" rtl="0" algn="ctr">
                        <a:lnSpc>
                          <a:spcPct val="100000"/>
                        </a:lnSpc>
                        <a:spcBef>
                          <a:spcPts val="0"/>
                        </a:spcBef>
                        <a:spcAft>
                          <a:spcPts val="0"/>
                        </a:spcAft>
                        <a:buClr>
                          <a:srgbClr val="000000"/>
                        </a:buClr>
                        <a:buSzPts val="10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Eficiencia</a:t>
                      </a:r>
                      <a:endParaRPr sz="2500" u="none" cap="none" strike="noStrike"/>
                    </a:p>
                  </a:txBody>
                  <a:tcPr marT="91425" marB="91425" marR="91425" marL="91425"/>
                </a:tc>
              </a:tr>
              <a:tr h="2568875">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2500" u="none" cap="none" strike="noStrike"/>
                    </a:p>
                    <a:p>
                      <a:pPr indent="0" lvl="0" marL="0" marR="0" rtl="0" algn="l">
                        <a:lnSpc>
                          <a:spcPct val="100000"/>
                        </a:lnSpc>
                        <a:spcBef>
                          <a:spcPts val="0"/>
                        </a:spcBef>
                        <a:spcAft>
                          <a:spcPts val="0"/>
                        </a:spcAft>
                        <a:buClr>
                          <a:srgbClr val="000000"/>
                        </a:buClr>
                        <a:buSzPts val="1100"/>
                        <a:buFont typeface="Arial"/>
                        <a:buNone/>
                      </a:pPr>
                      <a:r>
                        <a:rPr lang="es-CO" sz="2500" u="none" cap="none" strike="noStrike"/>
                        <a:t>La eficiencia del sistema de</a:t>
                      </a:r>
                      <a:endParaRPr sz="2500" u="none" cap="none" strike="noStrike"/>
                    </a:p>
                    <a:p>
                      <a:pPr indent="0" lvl="0" marL="0" marR="0" rtl="0" algn="l">
                        <a:lnSpc>
                          <a:spcPct val="100000"/>
                        </a:lnSpc>
                        <a:spcBef>
                          <a:spcPts val="0"/>
                        </a:spcBef>
                        <a:spcAft>
                          <a:spcPts val="0"/>
                        </a:spcAft>
                        <a:buClr>
                          <a:srgbClr val="000000"/>
                        </a:buClr>
                        <a:buSzPts val="1100"/>
                        <a:buFont typeface="Arial"/>
                        <a:buNone/>
                      </a:pPr>
                      <a:r>
                        <a:rPr lang="es-CO" sz="2500" u="none" cap="none" strike="noStrike"/>
                        <a:t>información deberá ser</a:t>
                      </a:r>
                      <a:endParaRPr sz="2500" u="none" cap="none" strike="noStrike"/>
                    </a:p>
                    <a:p>
                      <a:pPr indent="0" lvl="0" marL="0" marR="0" rtl="0" algn="l">
                        <a:lnSpc>
                          <a:spcPct val="100000"/>
                        </a:lnSpc>
                        <a:spcBef>
                          <a:spcPts val="0"/>
                        </a:spcBef>
                        <a:spcAft>
                          <a:spcPts val="0"/>
                        </a:spcAft>
                        <a:buClr>
                          <a:srgbClr val="000000"/>
                        </a:buClr>
                        <a:buSzPts val="1100"/>
                        <a:buFont typeface="Arial"/>
                        <a:buNone/>
                      </a:pPr>
                      <a:r>
                        <a:rPr lang="es-CO" sz="2500" u="none" cap="none" strike="noStrike"/>
                        <a:t>considerablemente buena</a:t>
                      </a:r>
                      <a:endParaRPr sz="2500" u="none" cap="none" strike="noStrike"/>
                    </a:p>
                    <a:p>
                      <a:pPr indent="0" lvl="0" marL="0" marR="0" rtl="0" algn="l">
                        <a:lnSpc>
                          <a:spcPct val="100000"/>
                        </a:lnSpc>
                        <a:spcBef>
                          <a:spcPts val="0"/>
                        </a:spcBef>
                        <a:spcAft>
                          <a:spcPts val="0"/>
                        </a:spcAft>
                        <a:buClr>
                          <a:srgbClr val="000000"/>
                        </a:buClr>
                        <a:buSzPts val="1000"/>
                        <a:buFont typeface="Arial"/>
                        <a:buNone/>
                      </a:pPr>
                      <a:r>
                        <a:t/>
                      </a:r>
                      <a:endParaRPr sz="2500" u="none" cap="none" strike="noStrike"/>
                    </a:p>
                  </a:txBody>
                  <a:tcPr marT="91425" marB="91425" marR="91425" marL="91425"/>
                </a:tc>
              </a:tr>
              <a:tr h="3216450">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br>
                        <a:rPr b="1" lang="es-CO" sz="2500" u="none" cap="none" strike="noStrike"/>
                      </a:b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2500" u="none" cap="none" strike="noStrike"/>
                    </a:p>
                    <a:p>
                      <a:pPr indent="0" lvl="0" marL="0" marR="0" rtl="0" algn="l">
                        <a:lnSpc>
                          <a:spcPct val="100000"/>
                        </a:lnSpc>
                        <a:spcBef>
                          <a:spcPts val="0"/>
                        </a:spcBef>
                        <a:spcAft>
                          <a:spcPts val="0"/>
                        </a:spcAft>
                        <a:buClr>
                          <a:srgbClr val="000000"/>
                        </a:buClr>
                        <a:buSzPts val="1100"/>
                        <a:buFont typeface="Arial"/>
                        <a:buNone/>
                      </a:pPr>
                      <a:r>
                        <a:rPr lang="es-CO" sz="2500" u="none" cap="none" strike="noStrike"/>
                        <a:t>El sistema deberá contar con un resultado óptimo de rendimiento y eficiencia en el momento de la interacción con el usuario</a:t>
                      </a:r>
                      <a:endParaRPr sz="2500" u="none" cap="none" strike="noStrike"/>
                    </a:p>
                    <a:p>
                      <a:pPr indent="0" lvl="0" marL="0" marR="0" rtl="0" algn="l">
                        <a:lnSpc>
                          <a:spcPct val="100000"/>
                        </a:lnSpc>
                        <a:spcBef>
                          <a:spcPts val="0"/>
                        </a:spcBef>
                        <a:spcAft>
                          <a:spcPts val="0"/>
                        </a:spcAft>
                        <a:buClr>
                          <a:srgbClr val="000000"/>
                        </a:buClr>
                        <a:buSzPts val="1000"/>
                        <a:buFont typeface="Arial"/>
                        <a:buNone/>
                      </a:pPr>
                      <a:r>
                        <a:t/>
                      </a:r>
                      <a:endParaRPr sz="2500" u="none" cap="none" strike="noStrike"/>
                    </a:p>
                  </a:txBody>
                  <a:tcPr marT="91425" marB="91425" marR="91425" marL="91425"/>
                </a:tc>
              </a:tr>
              <a:tr h="817700">
                <a:tc>
                  <a:txBody>
                    <a:bodyPr/>
                    <a:lstStyle/>
                    <a:p>
                      <a:pPr indent="0" lvl="0" marL="0" marR="0" rtl="0" algn="ctr">
                        <a:lnSpc>
                          <a:spcPct val="100000"/>
                        </a:lnSpc>
                        <a:spcBef>
                          <a:spcPts val="0"/>
                        </a:spcBef>
                        <a:spcAft>
                          <a:spcPts val="0"/>
                        </a:spcAft>
                        <a:buClr>
                          <a:srgbClr val="000000"/>
                        </a:buClr>
                        <a:buSzPts val="10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Alta</a:t>
                      </a:r>
                      <a:endParaRPr sz="2500" u="none" cap="none" strike="noStrike"/>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31"/>
          <p:cNvSpPr txBox="1"/>
          <p:nvPr/>
        </p:nvSpPr>
        <p:spPr>
          <a:xfrm>
            <a:off x="3495575" y="2146519"/>
            <a:ext cx="18389065" cy="1159932"/>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3.1 REQUERIMIENTOS NO FUNCIONALES</a:t>
            </a:r>
            <a:endParaRPr b="0" i="0" sz="6600" u="none" cap="none" strike="noStrike">
              <a:solidFill>
                <a:srgbClr val="FF6D00"/>
              </a:solidFill>
              <a:latin typeface="Arial"/>
              <a:ea typeface="Arial"/>
              <a:cs typeface="Arial"/>
              <a:sym typeface="Arial"/>
            </a:endParaRPr>
          </a:p>
        </p:txBody>
      </p:sp>
      <p:sp>
        <p:nvSpPr>
          <p:cNvPr id="221" name="Google Shape;221;p31"/>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3. REQUERIMIENTOS ESPECIFICOS</a:t>
            </a:r>
            <a:endParaRPr b="1" i="0" sz="3600" u="none" cap="none" strike="noStrike">
              <a:solidFill>
                <a:srgbClr val="FB4C0F"/>
              </a:solidFill>
              <a:latin typeface="Arial"/>
              <a:ea typeface="Arial"/>
              <a:cs typeface="Arial"/>
              <a:sym typeface="Arial"/>
            </a:endParaRPr>
          </a:p>
        </p:txBody>
      </p:sp>
      <p:graphicFrame>
        <p:nvGraphicFramePr>
          <p:cNvPr id="222" name="Google Shape;222;p31"/>
          <p:cNvGraphicFramePr/>
          <p:nvPr/>
        </p:nvGraphicFramePr>
        <p:xfrm>
          <a:off x="4075138" y="4333140"/>
          <a:ext cx="3000000" cy="3000000"/>
        </p:xfrm>
        <a:graphic>
          <a:graphicData uri="http://schemas.openxmlformats.org/drawingml/2006/table">
            <a:tbl>
              <a:tblPr>
                <a:noFill/>
                <a:tableStyleId>{5B12C408-B3CE-4CD9-8C64-F90361F8CB09}</a:tableStyleId>
              </a:tblPr>
              <a:tblGrid>
                <a:gridCol w="4058425"/>
                <a:gridCol w="4058425"/>
              </a:tblGrid>
              <a:tr h="1076900">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Identificación del requerimiento</a:t>
                      </a:r>
                      <a:endParaRPr b="1" sz="2500" u="none" cap="none" strike="noStrike"/>
                    </a:p>
                  </a:txBody>
                  <a:tcPr marT="91425" marB="91425" marR="91425" marL="91425">
                    <a:solidFill>
                      <a:srgbClr val="6D9EE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RNF05</a:t>
                      </a:r>
                      <a:endParaRPr b="1" sz="2500" u="none" cap="none" strike="noStrike"/>
                    </a:p>
                  </a:txBody>
                  <a:tcPr marT="91425" marB="91425" marR="91425" marL="91425">
                    <a:solidFill>
                      <a:srgbClr val="6D9EEB"/>
                    </a:solidFill>
                  </a:tcPr>
                </a:tc>
              </a:tr>
              <a:tr h="708175">
                <a:tc>
                  <a:txBody>
                    <a:bodyPr/>
                    <a:lstStyle/>
                    <a:p>
                      <a:pPr indent="0" lvl="0" marL="0" marR="0" rtl="0" algn="ctr">
                        <a:lnSpc>
                          <a:spcPct val="100000"/>
                        </a:lnSpc>
                        <a:spcBef>
                          <a:spcPts val="0"/>
                        </a:spcBef>
                        <a:spcAft>
                          <a:spcPts val="0"/>
                        </a:spcAft>
                        <a:buClr>
                          <a:srgbClr val="000000"/>
                        </a:buClr>
                        <a:buSzPts val="10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Disponibilidad</a:t>
                      </a:r>
                      <a:endParaRPr sz="2500" u="none" cap="none" strike="noStrike"/>
                    </a:p>
                  </a:txBody>
                  <a:tcPr marT="91425" marB="91425" marR="91425" marL="91425"/>
                </a:tc>
              </a:tr>
              <a:tr h="2136025">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CO" sz="2500" u="none" cap="none" strike="noStrike"/>
                        <a:t>El sistema deberá ser funcional a cualquier hora del día y en cualquier momento (exceptuando los momentos de mantenimiento)</a:t>
                      </a:r>
                      <a:endParaRPr sz="2500" u="none" cap="none" strike="noStrike"/>
                    </a:p>
                    <a:p>
                      <a:pPr indent="0" lvl="0" marL="0" marR="0" rtl="0" algn="l">
                        <a:lnSpc>
                          <a:spcPct val="100000"/>
                        </a:lnSpc>
                        <a:spcBef>
                          <a:spcPts val="0"/>
                        </a:spcBef>
                        <a:spcAft>
                          <a:spcPts val="0"/>
                        </a:spcAft>
                        <a:buClr>
                          <a:srgbClr val="000000"/>
                        </a:buClr>
                        <a:buSzPts val="1000"/>
                        <a:buFont typeface="Arial"/>
                        <a:buNone/>
                      </a:pPr>
                      <a:r>
                        <a:t/>
                      </a:r>
                      <a:endParaRPr sz="2500" u="none" cap="none" strike="noStrike"/>
                    </a:p>
                  </a:txBody>
                  <a:tcPr marT="91425" marB="91425" marR="91425" marL="91425"/>
                </a:tc>
              </a:tr>
              <a:tr h="2421600">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CO" sz="2500" u="none" cap="none" strike="noStrike"/>
                        <a:t>El sistema de información debe ser perfectamente accesible, utilizable y funcional en cada momento en el que este sea requerido por parte de los usuarios</a:t>
                      </a:r>
                      <a:endParaRPr sz="2500" u="none" cap="none" strike="noStrike"/>
                    </a:p>
                    <a:p>
                      <a:pPr indent="0" lvl="0" marL="0" marR="0" rtl="0" algn="l">
                        <a:lnSpc>
                          <a:spcPct val="100000"/>
                        </a:lnSpc>
                        <a:spcBef>
                          <a:spcPts val="0"/>
                        </a:spcBef>
                        <a:spcAft>
                          <a:spcPts val="0"/>
                        </a:spcAft>
                        <a:buClr>
                          <a:srgbClr val="000000"/>
                        </a:buClr>
                        <a:buSzPts val="1000"/>
                        <a:buFont typeface="Arial"/>
                        <a:buNone/>
                      </a:pPr>
                      <a:r>
                        <a:t/>
                      </a:r>
                      <a:endParaRPr sz="2500" u="none" cap="none" strike="noStrike"/>
                    </a:p>
                  </a:txBody>
                  <a:tcPr marT="91425" marB="91425" marR="91425" marL="91425"/>
                </a:tc>
              </a:tr>
              <a:tr h="708175">
                <a:tc>
                  <a:txBody>
                    <a:bodyPr/>
                    <a:lstStyle/>
                    <a:p>
                      <a:pPr indent="0" lvl="0" marL="0" marR="0" rtl="0" algn="ctr">
                        <a:lnSpc>
                          <a:spcPct val="100000"/>
                        </a:lnSpc>
                        <a:spcBef>
                          <a:spcPts val="0"/>
                        </a:spcBef>
                        <a:spcAft>
                          <a:spcPts val="0"/>
                        </a:spcAft>
                        <a:buClr>
                          <a:srgbClr val="000000"/>
                        </a:buClr>
                        <a:buSzPts val="10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Alta</a:t>
                      </a:r>
                      <a:endParaRPr sz="2500" u="none" cap="none" strike="noStrike"/>
                    </a:p>
                  </a:txBody>
                  <a:tcPr marT="91425" marB="91425" marR="91425" marL="91425"/>
                </a:tc>
              </a:tr>
            </a:tbl>
          </a:graphicData>
        </a:graphic>
      </p:graphicFrame>
      <p:graphicFrame>
        <p:nvGraphicFramePr>
          <p:cNvPr id="223" name="Google Shape;223;p31"/>
          <p:cNvGraphicFramePr/>
          <p:nvPr/>
        </p:nvGraphicFramePr>
        <p:xfrm>
          <a:off x="13052188" y="4333140"/>
          <a:ext cx="3000000" cy="3000000"/>
        </p:xfrm>
        <a:graphic>
          <a:graphicData uri="http://schemas.openxmlformats.org/drawingml/2006/table">
            <a:tbl>
              <a:tblPr>
                <a:noFill/>
                <a:tableStyleId>{5B12C408-B3CE-4CD9-8C64-F90361F8CB09}</a:tableStyleId>
              </a:tblPr>
              <a:tblGrid>
                <a:gridCol w="4416225"/>
                <a:gridCol w="4416225"/>
              </a:tblGrid>
              <a:tr h="1436775">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Identificación del requerimiento</a:t>
                      </a:r>
                      <a:endParaRPr b="1" sz="2500" u="none" cap="none" strike="noStrike"/>
                    </a:p>
                  </a:txBody>
                  <a:tcPr marT="91425" marB="91425" marR="91425" marL="91425">
                    <a:solidFill>
                      <a:srgbClr val="6D9EE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RNF06</a:t>
                      </a:r>
                      <a:endParaRPr b="1" sz="2500" u="none" cap="none" strike="noStrike"/>
                    </a:p>
                  </a:txBody>
                  <a:tcPr marT="91425" marB="91425" marR="91425" marL="91425">
                    <a:solidFill>
                      <a:srgbClr val="6D9EEB"/>
                    </a:solidFill>
                  </a:tcPr>
                </a:tc>
              </a:tr>
              <a:tr h="749200">
                <a:tc>
                  <a:txBody>
                    <a:bodyPr/>
                    <a:lstStyle/>
                    <a:p>
                      <a:pPr indent="0" lvl="0" marL="0" marR="0" rtl="0" algn="ctr">
                        <a:lnSpc>
                          <a:spcPct val="100000"/>
                        </a:lnSpc>
                        <a:spcBef>
                          <a:spcPts val="0"/>
                        </a:spcBef>
                        <a:spcAft>
                          <a:spcPts val="0"/>
                        </a:spcAft>
                        <a:buClr>
                          <a:srgbClr val="000000"/>
                        </a:buClr>
                        <a:buSzPts val="10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Verificación de usuario</a:t>
                      </a:r>
                      <a:endParaRPr sz="2500" u="none" cap="none" strike="noStrike"/>
                    </a:p>
                  </a:txBody>
                  <a:tcPr marT="91425" marB="91425" marR="91425" marL="91425"/>
                </a:tc>
              </a:tr>
              <a:tr h="2298000">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2500" u="none" cap="none" strike="noStrike"/>
                    </a:p>
                    <a:p>
                      <a:pPr indent="0" lvl="0" marL="0" marR="0" rtl="0" algn="l">
                        <a:lnSpc>
                          <a:spcPct val="100000"/>
                        </a:lnSpc>
                        <a:spcBef>
                          <a:spcPts val="0"/>
                        </a:spcBef>
                        <a:spcAft>
                          <a:spcPts val="0"/>
                        </a:spcAft>
                        <a:buClr>
                          <a:srgbClr val="000000"/>
                        </a:buClr>
                        <a:buSzPts val="1000"/>
                        <a:buFont typeface="Arial"/>
                        <a:buNone/>
                      </a:pPr>
                      <a:r>
                        <a:rPr lang="es-CO" sz="2500" u="none" cap="none" strike="noStrike"/>
                        <a:t>El usuario recibirá un correo por vía Emai, donde tendrá que verificar su cuenta</a:t>
                      </a:r>
                      <a:endParaRPr sz="2500" u="none" cap="none" strike="noStrike"/>
                    </a:p>
                  </a:txBody>
                  <a:tcPr marT="91425" marB="91425" marR="91425" marL="91425"/>
                </a:tc>
              </a:tr>
              <a:tr h="2946750">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El sistema se comunicara con el usuario por vía Email, donde este le pedirá verificar su cuenta.</a:t>
                      </a:r>
                      <a:endParaRPr sz="2500" u="none" cap="none" strike="noStrike"/>
                    </a:p>
                  </a:txBody>
                  <a:tcPr marT="91425" marB="91425" marR="91425" marL="91425"/>
                </a:tc>
              </a:tr>
              <a:tr h="749200">
                <a:tc>
                  <a:txBody>
                    <a:bodyPr/>
                    <a:lstStyle/>
                    <a:p>
                      <a:pPr indent="0" lvl="0" marL="0" marR="0" rtl="0" algn="ctr">
                        <a:lnSpc>
                          <a:spcPct val="100000"/>
                        </a:lnSpc>
                        <a:spcBef>
                          <a:spcPts val="0"/>
                        </a:spcBef>
                        <a:spcAft>
                          <a:spcPts val="0"/>
                        </a:spcAft>
                        <a:buClr>
                          <a:srgbClr val="000000"/>
                        </a:buClr>
                        <a:buSzPts val="10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Alta</a:t>
                      </a:r>
                      <a:endParaRPr sz="2500" u="none" cap="none" strike="noStrike"/>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32"/>
          <p:cNvSpPr txBox="1"/>
          <p:nvPr/>
        </p:nvSpPr>
        <p:spPr>
          <a:xfrm>
            <a:off x="3495575" y="2146519"/>
            <a:ext cx="18389065" cy="1159932"/>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3.1 REQUERIMIENTOS NO FUNCIONALES</a:t>
            </a:r>
            <a:endParaRPr b="0" i="0" sz="6600" u="none" cap="none" strike="noStrike">
              <a:solidFill>
                <a:srgbClr val="FF6D00"/>
              </a:solidFill>
              <a:latin typeface="Arial"/>
              <a:ea typeface="Arial"/>
              <a:cs typeface="Arial"/>
              <a:sym typeface="Arial"/>
            </a:endParaRPr>
          </a:p>
        </p:txBody>
      </p:sp>
      <p:sp>
        <p:nvSpPr>
          <p:cNvPr id="229" name="Google Shape;229;p32"/>
          <p:cNvSpPr txBox="1"/>
          <p:nvPr/>
        </p:nvSpPr>
        <p:spPr>
          <a:xfrm>
            <a:off x="4430482" y="632408"/>
            <a:ext cx="8371117" cy="698267"/>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3. REQUERIMIENTOS ESPECIFICOS</a:t>
            </a:r>
            <a:endParaRPr b="1" i="0" sz="3600" u="none" cap="none" strike="noStrike">
              <a:solidFill>
                <a:srgbClr val="FB4C0F"/>
              </a:solidFill>
              <a:latin typeface="Arial"/>
              <a:ea typeface="Arial"/>
              <a:cs typeface="Arial"/>
              <a:sym typeface="Arial"/>
            </a:endParaRPr>
          </a:p>
        </p:txBody>
      </p:sp>
      <p:graphicFrame>
        <p:nvGraphicFramePr>
          <p:cNvPr id="230" name="Google Shape;230;p32"/>
          <p:cNvGraphicFramePr/>
          <p:nvPr/>
        </p:nvGraphicFramePr>
        <p:xfrm>
          <a:off x="3761963" y="3880740"/>
          <a:ext cx="3000000" cy="3000000"/>
        </p:xfrm>
        <a:graphic>
          <a:graphicData uri="http://schemas.openxmlformats.org/drawingml/2006/table">
            <a:tbl>
              <a:tblPr>
                <a:noFill/>
                <a:tableStyleId>{5B12C408-B3CE-4CD9-8C64-F90361F8CB09}</a:tableStyleId>
              </a:tblPr>
              <a:tblGrid>
                <a:gridCol w="4689875"/>
                <a:gridCol w="4689875"/>
              </a:tblGrid>
              <a:tr h="1640400">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Identificación del requerimiento</a:t>
                      </a:r>
                      <a:endParaRPr b="1" sz="2500" u="none" cap="none" strike="noStrike"/>
                    </a:p>
                  </a:txBody>
                  <a:tcPr marT="91425" marB="91425" marR="91425" marL="91425">
                    <a:solidFill>
                      <a:srgbClr val="6D9EE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RNF07</a:t>
                      </a:r>
                      <a:endParaRPr b="1" sz="2500" u="none" cap="none" strike="noStrike"/>
                    </a:p>
                  </a:txBody>
                  <a:tcPr marT="91425" marB="91425" marR="91425" marL="91425">
                    <a:solidFill>
                      <a:srgbClr val="6D9EEB"/>
                    </a:solidFill>
                  </a:tcPr>
                </a:tc>
              </a:tr>
              <a:tr h="914625">
                <a:tc>
                  <a:txBody>
                    <a:bodyPr/>
                    <a:lstStyle/>
                    <a:p>
                      <a:pPr indent="0" lvl="0" marL="0" marR="0" rtl="0" algn="l">
                        <a:lnSpc>
                          <a:spcPct val="100000"/>
                        </a:lnSpc>
                        <a:spcBef>
                          <a:spcPts val="0"/>
                        </a:spcBef>
                        <a:spcAft>
                          <a:spcPts val="0"/>
                        </a:spcAft>
                        <a:buClr>
                          <a:srgbClr val="000000"/>
                        </a:buClr>
                        <a:buSzPts val="10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Usabilidad</a:t>
                      </a:r>
                      <a:endParaRPr sz="2500" u="none" cap="none" strike="noStrike"/>
                    </a:p>
                  </a:txBody>
                  <a:tcPr marT="91425" marB="91425" marR="91425" marL="91425"/>
                </a:tc>
              </a:tr>
              <a:tr h="2480450">
                <a:tc>
                  <a:txBody>
                    <a:bodyPr/>
                    <a:lstStyle/>
                    <a:p>
                      <a:pPr indent="0" lvl="0" marL="0" marR="0" rtl="0" algn="l">
                        <a:lnSpc>
                          <a:spcPct val="100000"/>
                        </a:lnSpc>
                        <a:spcBef>
                          <a:spcPts val="0"/>
                        </a:spcBef>
                        <a:spcAft>
                          <a:spcPts val="0"/>
                        </a:spcAft>
                        <a:buClr>
                          <a:srgbClr val="000000"/>
                        </a:buClr>
                        <a:buSzPts val="1000"/>
                        <a:buFont typeface="Arial"/>
                        <a:buNone/>
                      </a:pP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El sistema tendrá un instructivo para orientar al usuario de forma clara y precisa del manejo del sistema de información</a:t>
                      </a:r>
                      <a:endParaRPr sz="2500" u="none" cap="none" strike="noStrike"/>
                    </a:p>
                  </a:txBody>
                  <a:tcPr marT="91425" marB="91425" marR="91425" marL="91425"/>
                </a:tc>
              </a:tr>
              <a:tr h="3281175">
                <a:tc>
                  <a:txBody>
                    <a:bodyPr/>
                    <a:lstStyle/>
                    <a:p>
                      <a:pPr indent="0" lvl="0" marL="0" marR="0" rtl="0" algn="l">
                        <a:lnSpc>
                          <a:spcPct val="100000"/>
                        </a:lnSpc>
                        <a:spcBef>
                          <a:spcPts val="0"/>
                        </a:spcBef>
                        <a:spcAft>
                          <a:spcPts val="0"/>
                        </a:spcAft>
                        <a:buClr>
                          <a:srgbClr val="000000"/>
                        </a:buClr>
                        <a:buSzPts val="1000"/>
                        <a:buFont typeface="Arial"/>
                        <a:buNone/>
                      </a:pP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CO" sz="2500" u="none" cap="none" strike="noStrike">
                          <a:solidFill>
                            <a:srgbClr val="000000"/>
                          </a:solidFill>
                        </a:rPr>
                        <a:t>El sistema será muy sencillo de manejar teniendo un diseño organizado que sea informativo y útil para el usuario</a:t>
                      </a:r>
                      <a:endParaRPr sz="2500" u="none" cap="none" strike="noStrike"/>
                    </a:p>
                  </a:txBody>
                  <a:tcPr marT="91425" marB="91425" marR="91425" marL="91425"/>
                </a:tc>
              </a:tr>
              <a:tr h="937350">
                <a:tc>
                  <a:txBody>
                    <a:bodyPr/>
                    <a:lstStyle/>
                    <a:p>
                      <a:pPr indent="0" lvl="0" marL="0" marR="0" rtl="0" algn="l">
                        <a:lnSpc>
                          <a:spcPct val="100000"/>
                        </a:lnSpc>
                        <a:spcBef>
                          <a:spcPts val="0"/>
                        </a:spcBef>
                        <a:spcAft>
                          <a:spcPts val="0"/>
                        </a:spcAft>
                        <a:buClr>
                          <a:srgbClr val="000000"/>
                        </a:buClr>
                        <a:buSzPts val="10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Alta</a:t>
                      </a:r>
                      <a:endParaRPr sz="2500" u="none" cap="none" strike="noStrike"/>
                    </a:p>
                  </a:txBody>
                  <a:tcPr marT="91425" marB="91425" marR="91425" marL="91425"/>
                </a:tc>
              </a:tr>
            </a:tbl>
          </a:graphicData>
        </a:graphic>
      </p:graphicFrame>
      <p:graphicFrame>
        <p:nvGraphicFramePr>
          <p:cNvPr id="231" name="Google Shape;231;p32"/>
          <p:cNvGraphicFramePr/>
          <p:nvPr/>
        </p:nvGraphicFramePr>
        <p:xfrm>
          <a:off x="13850238" y="4019365"/>
          <a:ext cx="3000000" cy="3000000"/>
        </p:xfrm>
        <a:graphic>
          <a:graphicData uri="http://schemas.openxmlformats.org/drawingml/2006/table">
            <a:tbl>
              <a:tblPr>
                <a:noFill/>
                <a:tableStyleId>{5B12C408-B3CE-4CD9-8C64-F90361F8CB09}</a:tableStyleId>
              </a:tblPr>
              <a:tblGrid>
                <a:gridCol w="4093500"/>
                <a:gridCol w="4093500"/>
              </a:tblGrid>
              <a:tr h="1640400">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Identificación del requerimiento</a:t>
                      </a:r>
                      <a:endParaRPr b="1" sz="2500" u="none" cap="none" strike="noStrike"/>
                    </a:p>
                  </a:txBody>
                  <a:tcPr marT="91425" marB="91425" marR="91425" marL="91425">
                    <a:solidFill>
                      <a:srgbClr val="6D9EE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RNF08</a:t>
                      </a:r>
                      <a:endParaRPr b="1" sz="2500" u="none" cap="none" strike="noStrike"/>
                    </a:p>
                  </a:txBody>
                  <a:tcPr marT="91425" marB="91425" marR="91425" marL="91425">
                    <a:solidFill>
                      <a:srgbClr val="6D9EEB"/>
                    </a:solidFill>
                  </a:tcPr>
                </a:tc>
              </a:tr>
              <a:tr h="855375">
                <a:tc>
                  <a:txBody>
                    <a:bodyPr/>
                    <a:lstStyle/>
                    <a:p>
                      <a:pPr indent="0" lvl="0" marL="0" marR="0" rtl="0" algn="ctr">
                        <a:lnSpc>
                          <a:spcPct val="100000"/>
                        </a:lnSpc>
                        <a:spcBef>
                          <a:spcPts val="0"/>
                        </a:spcBef>
                        <a:spcAft>
                          <a:spcPts val="0"/>
                        </a:spcAft>
                        <a:buClr>
                          <a:srgbClr val="000000"/>
                        </a:buClr>
                        <a:buSzPts val="10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Compatibilidad</a:t>
                      </a:r>
                      <a:endParaRPr sz="2500" u="none" cap="none" strike="noStrike"/>
                    </a:p>
                  </a:txBody>
                  <a:tcPr marT="91425" marB="91425" marR="91425" marL="91425"/>
                </a:tc>
              </a:tr>
              <a:tr h="2623650">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t/>
                      </a:r>
                      <a:endParaRPr sz="2500" u="none" cap="none" strike="noStrike"/>
                    </a:p>
                    <a:p>
                      <a:pPr indent="0" lvl="0" marL="0" marR="0" rtl="0" algn="l">
                        <a:lnSpc>
                          <a:spcPct val="100000"/>
                        </a:lnSpc>
                        <a:spcBef>
                          <a:spcPts val="0"/>
                        </a:spcBef>
                        <a:spcAft>
                          <a:spcPts val="0"/>
                        </a:spcAft>
                        <a:buClr>
                          <a:srgbClr val="000000"/>
                        </a:buClr>
                        <a:buSzPts val="1000"/>
                        <a:buFont typeface="Arial"/>
                        <a:buNone/>
                      </a:pPr>
                      <a:r>
                        <a:rPr lang="es-CO" sz="2500" u="none" cap="none" strike="noStrike"/>
                        <a:t>El sistema deberá ser compatible con los diferentes navegadores o sistemas operativos</a:t>
                      </a:r>
                      <a:endParaRPr sz="2500" u="none" cap="none" strike="noStrike"/>
                    </a:p>
                  </a:txBody>
                  <a:tcPr marT="91425" marB="91425" marR="91425" marL="91425"/>
                </a:tc>
              </a:tr>
              <a:tr h="3121975">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El sistema deberá correr sin problema alguno en los diferentes navegadores en los que se ejecute y en cada uno de los sistemas operativos que se estipulan </a:t>
                      </a:r>
                      <a:endParaRPr sz="2500" u="none" cap="none" strike="noStrike"/>
                    </a:p>
                  </a:txBody>
                  <a:tcPr marT="91425" marB="91425" marR="91425" marL="91425"/>
                </a:tc>
              </a:tr>
              <a:tr h="1012600">
                <a:tc>
                  <a:txBody>
                    <a:bodyPr/>
                    <a:lstStyle/>
                    <a:p>
                      <a:pPr indent="0" lvl="0" marL="0" marR="0" rtl="0" algn="ctr">
                        <a:lnSpc>
                          <a:spcPct val="100000"/>
                        </a:lnSpc>
                        <a:spcBef>
                          <a:spcPts val="0"/>
                        </a:spcBef>
                        <a:spcAft>
                          <a:spcPts val="0"/>
                        </a:spcAft>
                        <a:buClr>
                          <a:srgbClr val="000000"/>
                        </a:buClr>
                        <a:buSzPts val="10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Alta</a:t>
                      </a:r>
                      <a:endParaRPr sz="2500" u="none" cap="none" strike="noStrike"/>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 name="Shape 36"/>
        <p:cNvGrpSpPr/>
        <p:nvPr/>
      </p:nvGrpSpPr>
      <p:grpSpPr>
        <a:xfrm>
          <a:off x="0" y="0"/>
          <a:ext cx="0" cy="0"/>
          <a:chOff x="0" y="0"/>
          <a:chExt cx="0" cy="0"/>
        </a:xfrm>
      </p:grpSpPr>
      <p:sp>
        <p:nvSpPr>
          <p:cNvPr id="37" name="Google Shape;37;p3"/>
          <p:cNvSpPr txBox="1"/>
          <p:nvPr/>
        </p:nvSpPr>
        <p:spPr>
          <a:xfrm>
            <a:off x="4782535" y="6593279"/>
            <a:ext cx="15452400" cy="2216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13800"/>
              <a:buFont typeface="Arial"/>
              <a:buNone/>
            </a:pPr>
            <a:r>
              <a:rPr b="0" i="0" lang="es-CO" sz="13800" u="none" cap="none" strike="noStrike">
                <a:solidFill>
                  <a:srgbClr val="FF6D00"/>
                </a:solidFill>
                <a:latin typeface="Arial"/>
                <a:ea typeface="Arial"/>
                <a:cs typeface="Arial"/>
                <a:sym typeface="Arial"/>
              </a:rPr>
              <a:t>1.INTRODUCCIÓN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g11d5f2ce17b_6_335"/>
          <p:cNvSpPr txBox="1"/>
          <p:nvPr/>
        </p:nvSpPr>
        <p:spPr>
          <a:xfrm>
            <a:off x="3495575" y="2146519"/>
            <a:ext cx="18389100" cy="1160100"/>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3.1 REQUERIMIENTOS NO FUNCIONALES</a:t>
            </a:r>
            <a:endParaRPr b="0" i="0" sz="6600" u="none" cap="none" strike="noStrike">
              <a:solidFill>
                <a:srgbClr val="FF6D00"/>
              </a:solidFill>
              <a:latin typeface="Arial"/>
              <a:ea typeface="Arial"/>
              <a:cs typeface="Arial"/>
              <a:sym typeface="Arial"/>
            </a:endParaRPr>
          </a:p>
        </p:txBody>
      </p:sp>
      <p:sp>
        <p:nvSpPr>
          <p:cNvPr id="237" name="Google Shape;237;g11d5f2ce17b_6_335"/>
          <p:cNvSpPr txBox="1"/>
          <p:nvPr/>
        </p:nvSpPr>
        <p:spPr>
          <a:xfrm>
            <a:off x="4430482" y="632408"/>
            <a:ext cx="8371200" cy="6984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3. REQUERIMIENTOS ESPECIFICOS</a:t>
            </a:r>
            <a:endParaRPr b="1" i="0" sz="3600" u="none" cap="none" strike="noStrike">
              <a:solidFill>
                <a:srgbClr val="FB4C0F"/>
              </a:solidFill>
              <a:latin typeface="Arial"/>
              <a:ea typeface="Arial"/>
              <a:cs typeface="Arial"/>
              <a:sym typeface="Arial"/>
            </a:endParaRPr>
          </a:p>
        </p:txBody>
      </p:sp>
      <p:graphicFrame>
        <p:nvGraphicFramePr>
          <p:cNvPr id="238" name="Google Shape;238;g11d5f2ce17b_6_335"/>
          <p:cNvGraphicFramePr/>
          <p:nvPr/>
        </p:nvGraphicFramePr>
        <p:xfrm>
          <a:off x="4664963" y="4122340"/>
          <a:ext cx="3000000" cy="3000000"/>
        </p:xfrm>
        <a:graphic>
          <a:graphicData uri="http://schemas.openxmlformats.org/drawingml/2006/table">
            <a:tbl>
              <a:tblPr>
                <a:noFill/>
                <a:tableStyleId>{5B12C408-B3CE-4CD9-8C64-F90361F8CB09}</a:tableStyleId>
              </a:tblPr>
              <a:tblGrid>
                <a:gridCol w="3763525"/>
                <a:gridCol w="3763525"/>
              </a:tblGrid>
              <a:tr h="1485525">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Identificación del requerimiento</a:t>
                      </a:r>
                      <a:endParaRPr b="1" sz="2500" u="none" cap="none" strike="noStrike"/>
                    </a:p>
                  </a:txBody>
                  <a:tcPr marT="91425" marB="91425" marR="91425" marL="91425">
                    <a:solidFill>
                      <a:srgbClr val="6D9EE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RNF09</a:t>
                      </a:r>
                      <a:endParaRPr b="1" sz="2500" u="none" cap="none" strike="noStrike"/>
                    </a:p>
                  </a:txBody>
                  <a:tcPr marT="91425" marB="91425" marR="91425" marL="91425">
                    <a:solidFill>
                      <a:srgbClr val="6D9EEB"/>
                    </a:solidFill>
                  </a:tcPr>
                </a:tc>
              </a:tr>
              <a:tr h="828250">
                <a:tc>
                  <a:txBody>
                    <a:bodyPr/>
                    <a:lstStyle/>
                    <a:p>
                      <a:pPr indent="0" lvl="0" marL="0" marR="0" rtl="0" algn="l">
                        <a:lnSpc>
                          <a:spcPct val="100000"/>
                        </a:lnSpc>
                        <a:spcBef>
                          <a:spcPts val="0"/>
                        </a:spcBef>
                        <a:spcAft>
                          <a:spcPts val="0"/>
                        </a:spcAft>
                        <a:buClr>
                          <a:srgbClr val="000000"/>
                        </a:buClr>
                        <a:buSzPts val="10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Rendimiento</a:t>
                      </a:r>
                      <a:endParaRPr sz="2500" u="none" cap="none" strike="noStrike"/>
                    </a:p>
                  </a:txBody>
                  <a:tcPr marT="91425" marB="91425" marR="91425" marL="91425"/>
                </a:tc>
              </a:tr>
              <a:tr h="2246200">
                <a:tc>
                  <a:txBody>
                    <a:bodyPr/>
                    <a:lstStyle/>
                    <a:p>
                      <a:pPr indent="0" lvl="0" marL="0" marR="0" rtl="0" algn="l">
                        <a:lnSpc>
                          <a:spcPct val="100000"/>
                        </a:lnSpc>
                        <a:spcBef>
                          <a:spcPts val="0"/>
                        </a:spcBef>
                        <a:spcAft>
                          <a:spcPts val="0"/>
                        </a:spcAft>
                        <a:buClr>
                          <a:srgbClr val="000000"/>
                        </a:buClr>
                        <a:buSzPts val="1000"/>
                        <a:buFont typeface="Arial"/>
                        <a:buNone/>
                      </a:pP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CO" sz="2500" u="none" cap="none" strike="noStrike"/>
                        <a:t>El sistema de informacion debera cumplir con todas las funcionalidades.</a:t>
                      </a:r>
                      <a:endParaRPr sz="2500" u="none" cap="none" strike="noStrike"/>
                    </a:p>
                  </a:txBody>
                  <a:tcPr marT="91425" marB="91425" marR="91425" marL="91425"/>
                </a:tc>
              </a:tr>
              <a:tr h="2971225">
                <a:tc>
                  <a:txBody>
                    <a:bodyPr/>
                    <a:lstStyle/>
                    <a:p>
                      <a:pPr indent="0" lvl="0" marL="0" marR="0" rtl="0" algn="l">
                        <a:lnSpc>
                          <a:spcPct val="100000"/>
                        </a:lnSpc>
                        <a:spcBef>
                          <a:spcPts val="0"/>
                        </a:spcBef>
                        <a:spcAft>
                          <a:spcPts val="0"/>
                        </a:spcAft>
                        <a:buClr>
                          <a:srgbClr val="000000"/>
                        </a:buClr>
                        <a:buSzPts val="1000"/>
                        <a:buFont typeface="Arial"/>
                        <a:buNone/>
                      </a:pP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s-CO" sz="2500" u="none" cap="none" strike="noStrike"/>
                        <a:t>El sistema debe responder a todas las interacciones que haga el usuario con el, cumpliendo con todos los requerimientos.</a:t>
                      </a:r>
                      <a:endParaRPr sz="2500" u="none" cap="none" strike="noStrike"/>
                    </a:p>
                  </a:txBody>
                  <a:tcPr marT="91425" marB="91425" marR="91425" marL="91425"/>
                </a:tc>
              </a:tr>
              <a:tr h="828250">
                <a:tc>
                  <a:txBody>
                    <a:bodyPr/>
                    <a:lstStyle/>
                    <a:p>
                      <a:pPr indent="0" lvl="0" marL="0" marR="0" rtl="0" algn="l">
                        <a:lnSpc>
                          <a:spcPct val="100000"/>
                        </a:lnSpc>
                        <a:spcBef>
                          <a:spcPts val="0"/>
                        </a:spcBef>
                        <a:spcAft>
                          <a:spcPts val="0"/>
                        </a:spcAft>
                        <a:buClr>
                          <a:srgbClr val="000000"/>
                        </a:buClr>
                        <a:buSzPts val="10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Alta</a:t>
                      </a:r>
                      <a:endParaRPr sz="2500" u="none" cap="none" strike="noStrike"/>
                    </a:p>
                  </a:txBody>
                  <a:tcPr marT="91425" marB="91425" marR="91425" marL="91425"/>
                </a:tc>
              </a:tr>
            </a:tbl>
          </a:graphicData>
        </a:graphic>
      </p:graphicFrame>
      <p:graphicFrame>
        <p:nvGraphicFramePr>
          <p:cNvPr id="239" name="Google Shape;239;g11d5f2ce17b_6_335"/>
          <p:cNvGraphicFramePr/>
          <p:nvPr/>
        </p:nvGraphicFramePr>
        <p:xfrm>
          <a:off x="13592538" y="4122340"/>
          <a:ext cx="3000000" cy="3000000"/>
        </p:xfrm>
        <a:graphic>
          <a:graphicData uri="http://schemas.openxmlformats.org/drawingml/2006/table">
            <a:tbl>
              <a:tblPr>
                <a:noFill/>
                <a:tableStyleId>{5B12C408-B3CE-4CD9-8C64-F90361F8CB09}</a:tableStyleId>
              </a:tblPr>
              <a:tblGrid>
                <a:gridCol w="4255575"/>
                <a:gridCol w="4255575"/>
              </a:tblGrid>
              <a:tr h="1581700">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Identificación del requerimiento</a:t>
                      </a:r>
                      <a:endParaRPr b="1" sz="2500" u="none" cap="none" strike="noStrike"/>
                    </a:p>
                  </a:txBody>
                  <a:tcPr marT="91425" marB="91425" marR="91425" marL="91425">
                    <a:solidFill>
                      <a:srgbClr val="6D9EE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CO" sz="2500" u="none" cap="none" strike="noStrike"/>
                        <a:t>RNF10</a:t>
                      </a:r>
                      <a:endParaRPr b="1" sz="2500" u="none" cap="none" strike="noStrike"/>
                    </a:p>
                  </a:txBody>
                  <a:tcPr marT="91425" marB="91425" marR="91425" marL="91425">
                    <a:solidFill>
                      <a:srgbClr val="6D9EEB"/>
                    </a:solidFill>
                  </a:tcPr>
                </a:tc>
              </a:tr>
              <a:tr h="824775">
                <a:tc>
                  <a:txBody>
                    <a:bodyPr/>
                    <a:lstStyle/>
                    <a:p>
                      <a:pPr indent="0" lvl="0" marL="0" marR="0" rtl="0" algn="ctr">
                        <a:lnSpc>
                          <a:spcPct val="100000"/>
                        </a:lnSpc>
                        <a:spcBef>
                          <a:spcPts val="0"/>
                        </a:spcBef>
                        <a:spcAft>
                          <a:spcPts val="0"/>
                        </a:spcAft>
                        <a:buClr>
                          <a:srgbClr val="000000"/>
                        </a:buClr>
                        <a:buSzPts val="1000"/>
                        <a:buFont typeface="Arial"/>
                        <a:buNone/>
                      </a:pPr>
                      <a:r>
                        <a:rPr b="1" lang="es-CO" sz="2500" u="none" cap="none" strike="noStrike"/>
                        <a:t>Nombre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Mantenimiento</a:t>
                      </a:r>
                      <a:endParaRPr sz="2500" u="none" cap="none" strike="noStrike"/>
                    </a:p>
                  </a:txBody>
                  <a:tcPr marT="91425" marB="91425" marR="91425" marL="91425"/>
                </a:tc>
              </a:tr>
              <a:tr h="2529775">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Características:</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El sistema deberá poder ser modificado en caso de algún error </a:t>
                      </a:r>
                      <a:endParaRPr sz="2500" u="none" cap="none" strike="noStrike"/>
                    </a:p>
                  </a:txBody>
                  <a:tcPr marT="91425" marB="91425" marR="91425" marL="91425"/>
                </a:tc>
              </a:tr>
              <a:tr h="3010250">
                <a:tc>
                  <a:txBody>
                    <a:bodyPr/>
                    <a:lstStyle/>
                    <a:p>
                      <a:pPr indent="0" lvl="0" marL="0" marR="0" rtl="0" algn="ctr">
                        <a:lnSpc>
                          <a:spcPct val="100000"/>
                        </a:lnSpc>
                        <a:spcBef>
                          <a:spcPts val="0"/>
                        </a:spcBef>
                        <a:spcAft>
                          <a:spcPts val="0"/>
                        </a:spcAft>
                        <a:buClr>
                          <a:srgbClr val="000000"/>
                        </a:buClr>
                        <a:buSzPts val="1000"/>
                        <a:buFont typeface="Arial"/>
                        <a:buNone/>
                      </a:pPr>
                      <a:br>
                        <a:rPr b="1" lang="es-CO" sz="2500" u="none" cap="none" strike="noStrike"/>
                      </a:br>
                      <a:br>
                        <a:rPr b="1" lang="es-CO" sz="2500" u="none" cap="none" strike="noStrike"/>
                      </a:br>
                      <a:r>
                        <a:rPr b="1" lang="es-CO" sz="2500" u="none" cap="none" strike="noStrike"/>
                        <a:t>Descripción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El sistema deberá poder ser modificado manualmente en caso de identificar algún error a el momento de interactuar con el sistema de información</a:t>
                      </a:r>
                      <a:endParaRPr sz="2500" u="none" cap="none" strike="noStrike"/>
                    </a:p>
                  </a:txBody>
                  <a:tcPr marT="91425" marB="91425" marR="91425" marL="91425"/>
                </a:tc>
              </a:tr>
              <a:tr h="976375">
                <a:tc>
                  <a:txBody>
                    <a:bodyPr/>
                    <a:lstStyle/>
                    <a:p>
                      <a:pPr indent="0" lvl="0" marL="0" marR="0" rtl="0" algn="ctr">
                        <a:lnSpc>
                          <a:spcPct val="100000"/>
                        </a:lnSpc>
                        <a:spcBef>
                          <a:spcPts val="0"/>
                        </a:spcBef>
                        <a:spcAft>
                          <a:spcPts val="0"/>
                        </a:spcAft>
                        <a:buClr>
                          <a:srgbClr val="000000"/>
                        </a:buClr>
                        <a:buSzPts val="1000"/>
                        <a:buFont typeface="Arial"/>
                        <a:buNone/>
                      </a:pPr>
                      <a:r>
                        <a:rPr b="1" lang="es-CO" sz="2500" u="none" cap="none" strike="noStrike"/>
                        <a:t>Prioridad del requerimiento:</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s-CO" sz="2500" u="none" cap="none" strike="noStrike"/>
                        <a:t>Alta</a:t>
                      </a:r>
                      <a:endParaRPr sz="2500" u="none" cap="none" strike="noStrike"/>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 name="Shape 41"/>
        <p:cNvGrpSpPr/>
        <p:nvPr/>
      </p:nvGrpSpPr>
      <p:grpSpPr>
        <a:xfrm>
          <a:off x="0" y="0"/>
          <a:ext cx="0" cy="0"/>
          <a:chOff x="0" y="0"/>
          <a:chExt cx="0" cy="0"/>
        </a:xfrm>
      </p:grpSpPr>
      <p:sp>
        <p:nvSpPr>
          <p:cNvPr id="42" name="Google Shape;42;p4"/>
          <p:cNvSpPr txBox="1"/>
          <p:nvPr/>
        </p:nvSpPr>
        <p:spPr>
          <a:xfrm>
            <a:off x="4753709" y="4862778"/>
            <a:ext cx="154524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1.1 </a:t>
            </a:r>
            <a:r>
              <a:rPr lang="es-CO" sz="6600">
                <a:solidFill>
                  <a:srgbClr val="FF6D00"/>
                </a:solidFill>
              </a:rPr>
              <a:t>PROPÓSITO</a:t>
            </a:r>
            <a:endParaRPr/>
          </a:p>
        </p:txBody>
      </p:sp>
      <p:sp>
        <p:nvSpPr>
          <p:cNvPr id="43" name="Google Shape;43;p4"/>
          <p:cNvSpPr txBox="1"/>
          <p:nvPr/>
        </p:nvSpPr>
        <p:spPr>
          <a:xfrm>
            <a:off x="3116579" y="6519785"/>
            <a:ext cx="18150900" cy="3930900"/>
          </a:xfrm>
          <a:prstGeom prst="rect">
            <a:avLst/>
          </a:prstGeom>
          <a:noFill/>
          <a:ln>
            <a:noFill/>
          </a:ln>
        </p:spPr>
        <p:txBody>
          <a:bodyPr anchorCtr="0" anchor="ctr" bIns="71425" lIns="71425" spcFirstLastPara="1" rIns="71425" wrap="square" tIns="71425">
            <a:spAutoFit/>
          </a:bodyPr>
          <a:lstStyle/>
          <a:p>
            <a:pPr indent="0" lvl="0" marL="0" marR="0" rtl="0" algn="just">
              <a:lnSpc>
                <a:spcPct val="100000"/>
              </a:lnSpc>
              <a:spcBef>
                <a:spcPts val="0"/>
              </a:spcBef>
              <a:spcAft>
                <a:spcPts val="0"/>
              </a:spcAft>
              <a:buClr>
                <a:schemeClr val="dk1"/>
              </a:buClr>
              <a:buSzPts val="4100"/>
              <a:buFont typeface="Arial"/>
              <a:buNone/>
            </a:pPr>
            <a:r>
              <a:rPr b="0" i="0" lang="es-CO" sz="4100" u="none" cap="none" strike="noStrike">
                <a:solidFill>
                  <a:schemeClr val="dk1"/>
                </a:solidFill>
                <a:latin typeface="Arial"/>
                <a:ea typeface="Arial"/>
                <a:cs typeface="Arial"/>
                <a:sym typeface="Arial"/>
              </a:rPr>
              <a:t>Crear un </a:t>
            </a:r>
            <a:r>
              <a:rPr lang="es-CO" sz="4100">
                <a:solidFill>
                  <a:schemeClr val="dk1"/>
                </a:solidFill>
              </a:rPr>
              <a:t>sistema de </a:t>
            </a:r>
            <a:r>
              <a:rPr lang="es-CO" sz="4100">
                <a:solidFill>
                  <a:schemeClr val="dk1"/>
                </a:solidFill>
              </a:rPr>
              <a:t>información</a:t>
            </a:r>
            <a:r>
              <a:rPr lang="es-CO" sz="4100">
                <a:solidFill>
                  <a:schemeClr val="dk1"/>
                </a:solidFill>
              </a:rPr>
              <a:t> orientado a la web mediante el cual se </a:t>
            </a:r>
            <a:r>
              <a:rPr lang="es-CO" sz="4100">
                <a:solidFill>
                  <a:schemeClr val="dk1"/>
                </a:solidFill>
              </a:rPr>
              <a:t>facilitará</a:t>
            </a:r>
            <a:r>
              <a:rPr lang="es-CO" sz="4100">
                <a:solidFill>
                  <a:schemeClr val="dk1"/>
                </a:solidFill>
              </a:rPr>
              <a:t> el proceso de agendamiento de citas y gestión de productos </a:t>
            </a:r>
            <a:r>
              <a:rPr lang="es-CO" sz="4100">
                <a:solidFill>
                  <a:schemeClr val="dk1"/>
                </a:solidFill>
              </a:rPr>
              <a:t>pertenecientes</a:t>
            </a:r>
            <a:r>
              <a:rPr lang="es-CO" sz="4100">
                <a:solidFill>
                  <a:schemeClr val="dk1"/>
                </a:solidFill>
              </a:rPr>
              <a:t> la microempresa Llantas Moreno López implementando un apartado de inventariado para que los administradores tengan control sobre los productos con los que cuentan actualmente.  </a:t>
            </a:r>
            <a:endParaRPr sz="4100">
              <a:solidFill>
                <a:schemeClr val="dk1"/>
              </a:solidFill>
            </a:endParaRPr>
          </a:p>
          <a:p>
            <a:pPr indent="0" lvl="0" marL="0" marR="0" rtl="0" algn="just">
              <a:lnSpc>
                <a:spcPct val="100000"/>
              </a:lnSpc>
              <a:spcBef>
                <a:spcPts val="0"/>
              </a:spcBef>
              <a:spcAft>
                <a:spcPts val="0"/>
              </a:spcAft>
              <a:buClr>
                <a:schemeClr val="dk1"/>
              </a:buClr>
              <a:buSzPts val="4100"/>
              <a:buFont typeface="Arial"/>
              <a:buNone/>
            </a:pPr>
            <a:r>
              <a:t/>
            </a:r>
            <a:endParaRPr sz="4100">
              <a:solidFill>
                <a:schemeClr val="dk1"/>
              </a:solidFill>
            </a:endParaRPr>
          </a:p>
        </p:txBody>
      </p:sp>
      <p:sp>
        <p:nvSpPr>
          <p:cNvPr id="44" name="Google Shape;44;p4"/>
          <p:cNvSpPr txBox="1"/>
          <p:nvPr/>
        </p:nvSpPr>
        <p:spPr>
          <a:xfrm>
            <a:off x="3116553" y="632400"/>
            <a:ext cx="5391900" cy="6984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1. INTRODUCCIÓN</a:t>
            </a:r>
            <a:endParaRPr b="1" i="0" sz="3600" u="none" cap="none" strike="noStrike">
              <a:solidFill>
                <a:srgbClr val="FB4C0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 name="Shape 48"/>
        <p:cNvGrpSpPr/>
        <p:nvPr/>
      </p:nvGrpSpPr>
      <p:grpSpPr>
        <a:xfrm>
          <a:off x="0" y="0"/>
          <a:ext cx="0" cy="0"/>
          <a:chOff x="0" y="0"/>
          <a:chExt cx="0" cy="0"/>
        </a:xfrm>
      </p:grpSpPr>
      <p:sp>
        <p:nvSpPr>
          <p:cNvPr id="49" name="Google Shape;49;g11d5f2ce17b_5_19"/>
          <p:cNvSpPr txBox="1"/>
          <p:nvPr/>
        </p:nvSpPr>
        <p:spPr>
          <a:xfrm>
            <a:off x="4264284" y="3797553"/>
            <a:ext cx="154524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1.</a:t>
            </a:r>
            <a:r>
              <a:rPr lang="es-CO" sz="6600">
                <a:solidFill>
                  <a:srgbClr val="FF6D00"/>
                </a:solidFill>
              </a:rPr>
              <a:t>2</a:t>
            </a:r>
            <a:r>
              <a:rPr b="0" i="0" lang="es-CO" sz="6600" u="none" cap="none" strike="noStrike">
                <a:solidFill>
                  <a:srgbClr val="FF6D00"/>
                </a:solidFill>
                <a:latin typeface="Arial"/>
                <a:ea typeface="Arial"/>
                <a:cs typeface="Arial"/>
                <a:sym typeface="Arial"/>
              </a:rPr>
              <a:t> </a:t>
            </a:r>
            <a:r>
              <a:rPr lang="es-CO" sz="6600">
                <a:solidFill>
                  <a:srgbClr val="FF6D00"/>
                </a:solidFill>
              </a:rPr>
              <a:t>ALCANCE</a:t>
            </a:r>
            <a:endParaRPr/>
          </a:p>
        </p:txBody>
      </p:sp>
      <p:sp>
        <p:nvSpPr>
          <p:cNvPr id="50" name="Google Shape;50;g11d5f2ce17b_5_19"/>
          <p:cNvSpPr txBox="1"/>
          <p:nvPr/>
        </p:nvSpPr>
        <p:spPr>
          <a:xfrm>
            <a:off x="2771100" y="5281825"/>
            <a:ext cx="19454700" cy="7717200"/>
          </a:xfrm>
          <a:prstGeom prst="rect">
            <a:avLst/>
          </a:prstGeom>
          <a:noFill/>
          <a:ln>
            <a:noFill/>
          </a:ln>
        </p:spPr>
        <p:txBody>
          <a:bodyPr anchorCtr="0" anchor="ctr" bIns="71425" lIns="71425" spcFirstLastPara="1" rIns="71425" wrap="square" tIns="71425">
            <a:spAutoFit/>
          </a:bodyPr>
          <a:lstStyle/>
          <a:p>
            <a:pPr indent="0" lvl="0" marL="0" marR="0" rtl="0" algn="just">
              <a:lnSpc>
                <a:spcPct val="100000"/>
              </a:lnSpc>
              <a:spcBef>
                <a:spcPts val="0"/>
              </a:spcBef>
              <a:spcAft>
                <a:spcPts val="0"/>
              </a:spcAft>
              <a:buClr>
                <a:schemeClr val="dk1"/>
              </a:buClr>
              <a:buSzPts val="1100"/>
              <a:buFont typeface="Arial"/>
              <a:buNone/>
            </a:pPr>
            <a:r>
              <a:rPr lang="es-CO" sz="4100">
                <a:solidFill>
                  <a:schemeClr val="dk1"/>
                </a:solidFill>
              </a:rPr>
              <a:t>El proyecto implementará un sistema de información orientado a la web para la microempresa Llantas Moreno López, con un tiempo límite de 12 meses.</a:t>
            </a:r>
            <a:endParaRPr sz="41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41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rPr lang="es-CO" sz="4100">
                <a:solidFill>
                  <a:schemeClr val="dk1"/>
                </a:solidFill>
              </a:rPr>
              <a:t>El sistema de información busca ayudar a las áreas de ventas, servicio técnico y administración.</a:t>
            </a:r>
            <a:endParaRPr sz="41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41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rPr lang="es-CO" sz="4100">
                <a:solidFill>
                  <a:schemeClr val="dk1"/>
                </a:solidFill>
              </a:rPr>
              <a:t>Las funciones principales del sistema de información será generar una comunicación directa entre las partes implicadas facilitando los procesos de la microempresa (Como el agendamiento de citas, venta de articulos y gestión de la información).   </a:t>
            </a:r>
            <a:endParaRPr sz="4100">
              <a:solidFill>
                <a:schemeClr val="dk1"/>
              </a:solidFill>
            </a:endParaRPr>
          </a:p>
          <a:p>
            <a:pPr indent="0" lvl="0" marL="0" marR="0" rtl="0" algn="just">
              <a:lnSpc>
                <a:spcPct val="100000"/>
              </a:lnSpc>
              <a:spcBef>
                <a:spcPts val="0"/>
              </a:spcBef>
              <a:spcAft>
                <a:spcPts val="0"/>
              </a:spcAft>
              <a:buClr>
                <a:schemeClr val="dk1"/>
              </a:buClr>
              <a:buSzPts val="4100"/>
              <a:buFont typeface="Arial"/>
              <a:buNone/>
            </a:pPr>
            <a:r>
              <a:rPr lang="es-CO" sz="4100">
                <a:solidFill>
                  <a:schemeClr val="dk1"/>
                </a:solidFill>
              </a:rPr>
              <a:t> </a:t>
            </a:r>
            <a:endParaRPr sz="4100">
              <a:solidFill>
                <a:schemeClr val="dk1"/>
              </a:solidFill>
            </a:endParaRPr>
          </a:p>
          <a:p>
            <a:pPr indent="0" lvl="0" marL="0" marR="0" rtl="0" algn="just">
              <a:lnSpc>
                <a:spcPct val="100000"/>
              </a:lnSpc>
              <a:spcBef>
                <a:spcPts val="0"/>
              </a:spcBef>
              <a:spcAft>
                <a:spcPts val="0"/>
              </a:spcAft>
              <a:buClr>
                <a:schemeClr val="dk1"/>
              </a:buClr>
              <a:buSzPts val="4100"/>
              <a:buFont typeface="Arial"/>
              <a:buNone/>
            </a:pPr>
            <a:r>
              <a:t/>
            </a:r>
            <a:endParaRPr sz="4100">
              <a:solidFill>
                <a:schemeClr val="dk1"/>
              </a:solidFill>
            </a:endParaRPr>
          </a:p>
        </p:txBody>
      </p:sp>
      <p:sp>
        <p:nvSpPr>
          <p:cNvPr id="51" name="Google Shape;51;g11d5f2ce17b_5_19"/>
          <p:cNvSpPr txBox="1"/>
          <p:nvPr/>
        </p:nvSpPr>
        <p:spPr>
          <a:xfrm>
            <a:off x="3116553" y="632400"/>
            <a:ext cx="5391900" cy="6984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1. INTRODUCCIÓN</a:t>
            </a:r>
            <a:endParaRPr b="1" i="0" sz="3600" u="none" cap="none" strike="noStrike">
              <a:solidFill>
                <a:srgbClr val="FB4C0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5"/>
          <p:cNvSpPr txBox="1"/>
          <p:nvPr/>
        </p:nvSpPr>
        <p:spPr>
          <a:xfrm>
            <a:off x="4465834" y="2753239"/>
            <a:ext cx="154524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1.</a:t>
            </a:r>
            <a:r>
              <a:rPr lang="es-CO" sz="6600">
                <a:solidFill>
                  <a:srgbClr val="FF6D00"/>
                </a:solidFill>
              </a:rPr>
              <a:t>3</a:t>
            </a:r>
            <a:r>
              <a:rPr b="0" i="0" lang="es-CO" sz="6600" u="none" cap="none" strike="noStrike">
                <a:solidFill>
                  <a:srgbClr val="FF6D00"/>
                </a:solidFill>
                <a:latin typeface="Arial"/>
                <a:ea typeface="Arial"/>
                <a:cs typeface="Arial"/>
                <a:sym typeface="Arial"/>
              </a:rPr>
              <a:t> ÁMBITO DEL SISTEMA </a:t>
            </a:r>
            <a:endParaRPr/>
          </a:p>
        </p:txBody>
      </p:sp>
      <p:sp>
        <p:nvSpPr>
          <p:cNvPr id="57" name="Google Shape;57;p5"/>
          <p:cNvSpPr txBox="1"/>
          <p:nvPr/>
        </p:nvSpPr>
        <p:spPr>
          <a:xfrm>
            <a:off x="2198101" y="4523097"/>
            <a:ext cx="20250300" cy="8456100"/>
          </a:xfrm>
          <a:prstGeom prst="rect">
            <a:avLst/>
          </a:prstGeom>
          <a:noFill/>
          <a:ln>
            <a:noFill/>
          </a:ln>
        </p:spPr>
        <p:txBody>
          <a:bodyPr anchorCtr="0" anchor="ctr" bIns="71425" lIns="71425" spcFirstLastPara="1" rIns="71425" wrap="square" tIns="71425">
            <a:spAutoFit/>
          </a:bodyPr>
          <a:lstStyle/>
          <a:p>
            <a:pPr indent="0" lvl="0" marL="0" marR="0" rtl="0" algn="just">
              <a:lnSpc>
                <a:spcPct val="100000"/>
              </a:lnSpc>
              <a:spcBef>
                <a:spcPts val="0"/>
              </a:spcBef>
              <a:spcAft>
                <a:spcPts val="0"/>
              </a:spcAft>
              <a:buClr>
                <a:schemeClr val="dk1"/>
              </a:buClr>
              <a:buSzPts val="3900"/>
              <a:buFont typeface="Arial"/>
              <a:buNone/>
            </a:pPr>
            <a:r>
              <a:rPr lang="es-CO" sz="3600">
                <a:solidFill>
                  <a:schemeClr val="dk1"/>
                </a:solidFill>
              </a:rPr>
              <a:t>El área en el cual se desempeña el sistema de información es en la gestión de inventario de la microempresa Llantas Moreno López, aparte de esto ofrece un proceso de agendamiento de citas. </a:t>
            </a:r>
            <a:endParaRPr sz="3600">
              <a:solidFill>
                <a:schemeClr val="dk1"/>
              </a:solidFill>
            </a:endParaRPr>
          </a:p>
          <a:p>
            <a:pPr indent="0" lvl="0" marL="0" marR="0" rtl="0" algn="just">
              <a:lnSpc>
                <a:spcPct val="100000"/>
              </a:lnSpc>
              <a:spcBef>
                <a:spcPts val="0"/>
              </a:spcBef>
              <a:spcAft>
                <a:spcPts val="0"/>
              </a:spcAft>
              <a:buClr>
                <a:schemeClr val="dk1"/>
              </a:buClr>
              <a:buSzPts val="3900"/>
              <a:buFont typeface="Arial"/>
              <a:buNone/>
            </a:pPr>
            <a:r>
              <a:t/>
            </a:r>
            <a:endParaRPr sz="3600">
              <a:solidFill>
                <a:schemeClr val="dk1"/>
              </a:solidFill>
            </a:endParaRPr>
          </a:p>
          <a:p>
            <a:pPr indent="0" lvl="0" marL="0" marR="0" rtl="0" algn="just">
              <a:lnSpc>
                <a:spcPct val="100000"/>
              </a:lnSpc>
              <a:spcBef>
                <a:spcPts val="0"/>
              </a:spcBef>
              <a:spcAft>
                <a:spcPts val="0"/>
              </a:spcAft>
              <a:buClr>
                <a:schemeClr val="dk1"/>
              </a:buClr>
              <a:buSzPts val="3900"/>
              <a:buFont typeface="Arial"/>
              <a:buNone/>
            </a:pPr>
            <a:r>
              <a:rPr lang="es-CO" sz="3600">
                <a:solidFill>
                  <a:schemeClr val="dk1"/>
                </a:solidFill>
              </a:rPr>
              <a:t>Algunas de las funciones principales del sistema de información desde la perspectiva del administrador </a:t>
            </a:r>
            <a:r>
              <a:rPr lang="es-CO" sz="3600">
                <a:solidFill>
                  <a:schemeClr val="dk1"/>
                </a:solidFill>
              </a:rPr>
              <a:t>son</a:t>
            </a:r>
            <a:r>
              <a:rPr lang="es-CO" sz="3600">
                <a:solidFill>
                  <a:schemeClr val="dk1"/>
                </a:solidFill>
              </a:rPr>
              <a:t>: </a:t>
            </a:r>
            <a:endParaRPr sz="3600">
              <a:solidFill>
                <a:schemeClr val="dk1"/>
              </a:solidFill>
            </a:endParaRPr>
          </a:p>
          <a:p>
            <a:pPr indent="-457200" lvl="0" marL="457200" marR="0" rtl="0" algn="just">
              <a:lnSpc>
                <a:spcPct val="100000"/>
              </a:lnSpc>
              <a:spcBef>
                <a:spcPts val="0"/>
              </a:spcBef>
              <a:spcAft>
                <a:spcPts val="0"/>
              </a:spcAft>
              <a:buClr>
                <a:schemeClr val="dk1"/>
              </a:buClr>
              <a:buSzPts val="3600"/>
              <a:buChar char="-"/>
            </a:pPr>
            <a:r>
              <a:rPr lang="es-CO" sz="3600">
                <a:solidFill>
                  <a:schemeClr val="dk1"/>
                </a:solidFill>
              </a:rPr>
              <a:t>Publicar productos</a:t>
            </a:r>
            <a:endParaRPr sz="3600">
              <a:solidFill>
                <a:schemeClr val="dk1"/>
              </a:solidFill>
            </a:endParaRPr>
          </a:p>
          <a:p>
            <a:pPr indent="-457200" lvl="0" marL="457200" rtl="0" algn="just">
              <a:spcBef>
                <a:spcPts val="0"/>
              </a:spcBef>
              <a:spcAft>
                <a:spcPts val="0"/>
              </a:spcAft>
              <a:buClr>
                <a:schemeClr val="dk1"/>
              </a:buClr>
              <a:buSzPts val="3600"/>
              <a:buChar char="-"/>
            </a:pPr>
            <a:r>
              <a:rPr lang="es-CO" sz="3600">
                <a:solidFill>
                  <a:schemeClr val="dk1"/>
                </a:solidFill>
              </a:rPr>
              <a:t>Iniciar sesión</a:t>
            </a:r>
            <a:endParaRPr sz="3600">
              <a:solidFill>
                <a:schemeClr val="dk1"/>
              </a:solidFill>
            </a:endParaRPr>
          </a:p>
          <a:p>
            <a:pPr indent="-457200" lvl="0" marL="457200" marR="0" rtl="0" algn="just">
              <a:lnSpc>
                <a:spcPct val="100000"/>
              </a:lnSpc>
              <a:spcBef>
                <a:spcPts val="0"/>
              </a:spcBef>
              <a:spcAft>
                <a:spcPts val="0"/>
              </a:spcAft>
              <a:buClr>
                <a:schemeClr val="dk1"/>
              </a:buClr>
              <a:buSzPts val="3600"/>
              <a:buChar char="-"/>
            </a:pPr>
            <a:r>
              <a:rPr lang="es-CO" sz="3600">
                <a:solidFill>
                  <a:schemeClr val="dk1"/>
                </a:solidFill>
              </a:rPr>
              <a:t>Actualizar catálogo</a:t>
            </a:r>
            <a:endParaRPr sz="3600">
              <a:solidFill>
                <a:schemeClr val="dk1"/>
              </a:solidFill>
            </a:endParaRPr>
          </a:p>
          <a:p>
            <a:pPr indent="-457200" lvl="0" marL="457200" marR="0" rtl="0" algn="just">
              <a:lnSpc>
                <a:spcPct val="100000"/>
              </a:lnSpc>
              <a:spcBef>
                <a:spcPts val="0"/>
              </a:spcBef>
              <a:spcAft>
                <a:spcPts val="0"/>
              </a:spcAft>
              <a:buClr>
                <a:schemeClr val="dk1"/>
              </a:buClr>
              <a:buSzPts val="3600"/>
              <a:buChar char="-"/>
            </a:pPr>
            <a:r>
              <a:rPr lang="es-CO" sz="3600">
                <a:solidFill>
                  <a:schemeClr val="dk1"/>
                </a:solidFill>
              </a:rPr>
              <a:t>Gestionar usuarios e inventario </a:t>
            </a:r>
            <a:endParaRPr sz="3600">
              <a:solidFill>
                <a:schemeClr val="dk1"/>
              </a:solidFill>
            </a:endParaRPr>
          </a:p>
          <a:p>
            <a:pPr indent="0" lvl="0" marL="0" marR="0" rtl="0" algn="just">
              <a:lnSpc>
                <a:spcPct val="100000"/>
              </a:lnSpc>
              <a:spcBef>
                <a:spcPts val="0"/>
              </a:spcBef>
              <a:spcAft>
                <a:spcPts val="0"/>
              </a:spcAft>
              <a:buNone/>
            </a:pPr>
            <a:r>
              <a:t/>
            </a:r>
            <a:endParaRPr sz="3600">
              <a:solidFill>
                <a:schemeClr val="dk1"/>
              </a:solidFill>
            </a:endParaRPr>
          </a:p>
          <a:p>
            <a:pPr indent="0" lvl="0" marL="0" marR="0" rtl="0" algn="just">
              <a:lnSpc>
                <a:spcPct val="100000"/>
              </a:lnSpc>
              <a:spcBef>
                <a:spcPts val="0"/>
              </a:spcBef>
              <a:spcAft>
                <a:spcPts val="0"/>
              </a:spcAft>
              <a:buNone/>
            </a:pPr>
            <a:r>
              <a:rPr lang="es-CO" sz="3600">
                <a:solidFill>
                  <a:schemeClr val="dk1"/>
                </a:solidFill>
              </a:rPr>
              <a:t>Por otro lado, desde el perfil de usuario </a:t>
            </a:r>
            <a:r>
              <a:rPr lang="es-CO" sz="3600">
                <a:solidFill>
                  <a:schemeClr val="dk1"/>
                </a:solidFill>
              </a:rPr>
              <a:t>serían</a:t>
            </a:r>
            <a:r>
              <a:rPr lang="es-CO" sz="3600">
                <a:solidFill>
                  <a:schemeClr val="dk1"/>
                </a:solidFill>
              </a:rPr>
              <a:t>: </a:t>
            </a:r>
            <a:endParaRPr sz="3600">
              <a:solidFill>
                <a:schemeClr val="dk1"/>
              </a:solidFill>
            </a:endParaRPr>
          </a:p>
          <a:p>
            <a:pPr indent="-457200" lvl="0" marL="457200" marR="0" rtl="0" algn="just">
              <a:lnSpc>
                <a:spcPct val="100000"/>
              </a:lnSpc>
              <a:spcBef>
                <a:spcPts val="0"/>
              </a:spcBef>
              <a:spcAft>
                <a:spcPts val="0"/>
              </a:spcAft>
              <a:buClr>
                <a:schemeClr val="dk1"/>
              </a:buClr>
              <a:buSzPts val="3600"/>
              <a:buChar char="-"/>
            </a:pPr>
            <a:r>
              <a:rPr lang="es-CO" sz="3600">
                <a:solidFill>
                  <a:schemeClr val="dk1"/>
                </a:solidFill>
              </a:rPr>
              <a:t>Iniciar sesión</a:t>
            </a:r>
            <a:endParaRPr sz="3600">
              <a:solidFill>
                <a:schemeClr val="dk1"/>
              </a:solidFill>
            </a:endParaRPr>
          </a:p>
          <a:p>
            <a:pPr indent="-457200" lvl="0" marL="457200" marR="0" rtl="0" algn="just">
              <a:lnSpc>
                <a:spcPct val="100000"/>
              </a:lnSpc>
              <a:spcBef>
                <a:spcPts val="0"/>
              </a:spcBef>
              <a:spcAft>
                <a:spcPts val="0"/>
              </a:spcAft>
              <a:buClr>
                <a:schemeClr val="dk1"/>
              </a:buClr>
              <a:buSzPts val="3600"/>
              <a:buChar char="-"/>
            </a:pPr>
            <a:r>
              <a:rPr lang="es-CO" sz="3600">
                <a:solidFill>
                  <a:schemeClr val="dk1"/>
                </a:solidFill>
              </a:rPr>
              <a:t>Agendar citas</a:t>
            </a:r>
            <a:endParaRPr sz="3600">
              <a:solidFill>
                <a:schemeClr val="dk1"/>
              </a:solidFill>
            </a:endParaRPr>
          </a:p>
          <a:p>
            <a:pPr indent="-457200" lvl="0" marL="457200" marR="0" rtl="0" algn="just">
              <a:lnSpc>
                <a:spcPct val="100000"/>
              </a:lnSpc>
              <a:spcBef>
                <a:spcPts val="0"/>
              </a:spcBef>
              <a:spcAft>
                <a:spcPts val="0"/>
              </a:spcAft>
              <a:buClr>
                <a:schemeClr val="dk1"/>
              </a:buClr>
              <a:buSzPts val="3600"/>
              <a:buChar char="-"/>
            </a:pPr>
            <a:r>
              <a:rPr lang="es-CO" sz="3600">
                <a:solidFill>
                  <a:schemeClr val="dk1"/>
                </a:solidFill>
              </a:rPr>
              <a:t>Gestionar sus datos</a:t>
            </a:r>
            <a:endParaRPr sz="3600">
              <a:solidFill>
                <a:schemeClr val="dk1"/>
              </a:solidFill>
            </a:endParaRPr>
          </a:p>
          <a:p>
            <a:pPr indent="-457200" lvl="0" marL="457200" marR="0" rtl="0" algn="just">
              <a:lnSpc>
                <a:spcPct val="100000"/>
              </a:lnSpc>
              <a:spcBef>
                <a:spcPts val="0"/>
              </a:spcBef>
              <a:spcAft>
                <a:spcPts val="0"/>
              </a:spcAft>
              <a:buClr>
                <a:schemeClr val="dk1"/>
              </a:buClr>
              <a:buSzPts val="3600"/>
              <a:buChar char="-"/>
            </a:pPr>
            <a:r>
              <a:rPr lang="es-CO" sz="3600">
                <a:solidFill>
                  <a:schemeClr val="dk1"/>
                </a:solidFill>
              </a:rPr>
              <a:t>Apartar productos</a:t>
            </a:r>
            <a:endParaRPr sz="3600">
              <a:solidFill>
                <a:schemeClr val="dk1"/>
              </a:solidFill>
            </a:endParaRPr>
          </a:p>
        </p:txBody>
      </p:sp>
      <p:sp>
        <p:nvSpPr>
          <p:cNvPr id="58" name="Google Shape;58;p5"/>
          <p:cNvSpPr txBox="1"/>
          <p:nvPr/>
        </p:nvSpPr>
        <p:spPr>
          <a:xfrm>
            <a:off x="3569927" y="632400"/>
            <a:ext cx="4938600" cy="6984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1. INTRODUCCIÓN</a:t>
            </a:r>
            <a:endParaRPr b="1" i="0" sz="3600" u="none" cap="none" strike="noStrike">
              <a:solidFill>
                <a:srgbClr val="FB4C0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6"/>
          <p:cNvSpPr txBox="1"/>
          <p:nvPr/>
        </p:nvSpPr>
        <p:spPr>
          <a:xfrm>
            <a:off x="4465810" y="1330799"/>
            <a:ext cx="15452400" cy="172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000"/>
              <a:buFont typeface="Helvetica Neue"/>
              <a:buNone/>
            </a:pPr>
            <a:r>
              <a:t/>
            </a:r>
            <a:endParaRPr b="1" i="0" sz="4000" u="none" cap="none" strike="noStrike">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1.</a:t>
            </a:r>
            <a:r>
              <a:rPr lang="es-CO" sz="6600">
                <a:solidFill>
                  <a:srgbClr val="FF6D00"/>
                </a:solidFill>
              </a:rPr>
              <a:t>4</a:t>
            </a:r>
            <a:r>
              <a:rPr b="0" i="0" lang="es-CO" sz="6600" u="none" cap="none" strike="noStrike">
                <a:solidFill>
                  <a:srgbClr val="FF6D00"/>
                </a:solidFill>
                <a:latin typeface="Arial"/>
                <a:ea typeface="Arial"/>
                <a:cs typeface="Arial"/>
                <a:sym typeface="Arial"/>
              </a:rPr>
              <a:t> PERSONAL INVOLUCRADO  </a:t>
            </a:r>
            <a:endParaRPr/>
          </a:p>
        </p:txBody>
      </p:sp>
      <p:sp>
        <p:nvSpPr>
          <p:cNvPr id="64" name="Google Shape;64;p6"/>
          <p:cNvSpPr txBox="1"/>
          <p:nvPr/>
        </p:nvSpPr>
        <p:spPr>
          <a:xfrm>
            <a:off x="3742676" y="632400"/>
            <a:ext cx="4765800" cy="6984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1. INTRODUCCIÓN</a:t>
            </a:r>
            <a:endParaRPr b="1" i="0" sz="3600" u="none" cap="none" strike="noStrike">
              <a:solidFill>
                <a:srgbClr val="FB4C0F"/>
              </a:solidFill>
              <a:latin typeface="Arial"/>
              <a:ea typeface="Arial"/>
              <a:cs typeface="Arial"/>
              <a:sym typeface="Arial"/>
            </a:endParaRPr>
          </a:p>
        </p:txBody>
      </p:sp>
      <p:graphicFrame>
        <p:nvGraphicFramePr>
          <p:cNvPr id="65" name="Google Shape;65;p6"/>
          <p:cNvGraphicFramePr/>
          <p:nvPr/>
        </p:nvGraphicFramePr>
        <p:xfrm>
          <a:off x="4465800" y="3599515"/>
          <a:ext cx="3000000" cy="3000000"/>
        </p:xfrm>
        <a:graphic>
          <a:graphicData uri="http://schemas.openxmlformats.org/drawingml/2006/table">
            <a:tbl>
              <a:tblPr bandRow="1" firstRow="1">
                <a:gradFill>
                  <a:gsLst>
                    <a:gs pos="0">
                      <a:srgbClr val="FF0600"/>
                    </a:gs>
                    <a:gs pos="100000">
                      <a:srgbClr val="FF716D"/>
                    </a:gs>
                  </a:gsLst>
                  <a:lin ang="16200000" scaled="0"/>
                </a:gradFill>
                <a:tableStyleId>{A8CB7634-FD82-467D-B30C-302B43B3EB3D}</a:tableStyleId>
              </a:tblPr>
              <a:tblGrid>
                <a:gridCol w="4735225"/>
                <a:gridCol w="11520775"/>
              </a:tblGrid>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Nombre</a:t>
                      </a:r>
                      <a:endParaRPr/>
                    </a:p>
                  </a:txBody>
                  <a:tcPr marT="45725" marB="45725" marR="91450" marL="91450">
                    <a:lnR cap="flat" cmpd="sng" w="38100">
                      <a:solidFill>
                        <a:schemeClr val="dk1"/>
                      </a:solidFill>
                      <a:prstDash val="solid"/>
                      <a:round/>
                      <a:headEnd len="sm" w="sm" type="none"/>
                      <a:tailEnd len="sm" w="sm" type="none"/>
                    </a:lnR>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b="0" lang="es-CO" sz="2800">
                          <a:solidFill>
                            <a:schemeClr val="dk1"/>
                          </a:solidFill>
                          <a:latin typeface="Arial"/>
                          <a:ea typeface="Arial"/>
                          <a:cs typeface="Arial"/>
                          <a:sym typeface="Arial"/>
                        </a:rPr>
                        <a:t>Victor Manuel Moreno Vargas </a:t>
                      </a:r>
                      <a:endParaRPr/>
                    </a:p>
                  </a:txBody>
                  <a:tcPr marT="45725" marB="45725" marR="91450" marL="91450">
                    <a:lnL cap="flat" cmpd="sng" w="38100">
                      <a:solidFill>
                        <a:schemeClr val="dk1"/>
                      </a:solidFill>
                      <a:prstDash val="solid"/>
                      <a:round/>
                      <a:headEnd len="sm" w="sm" type="none"/>
                      <a:tailEnd len="sm" w="sm" type="none"/>
                    </a:lnL>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Rol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b="0" lang="es-CO" sz="2800" u="none" cap="none" strike="noStrike">
                          <a:solidFill>
                            <a:schemeClr val="dk1"/>
                          </a:solidFill>
                          <a:latin typeface="Arial"/>
                          <a:ea typeface="Arial"/>
                          <a:cs typeface="Arial"/>
                          <a:sym typeface="Arial"/>
                        </a:rPr>
                        <a:t>Líder de equipo de trabajo </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Categoría Profesional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Aprendiz - </a:t>
                      </a:r>
                      <a:r>
                        <a:rPr lang="es-CO" sz="2800">
                          <a:solidFill>
                            <a:schemeClr val="dk1"/>
                          </a:solidFill>
                          <a:latin typeface="Arial"/>
                          <a:ea typeface="Arial"/>
                          <a:cs typeface="Arial"/>
                          <a:sym typeface="Arial"/>
                        </a:rPr>
                        <a:t>Tecnólogo</a:t>
                      </a:r>
                      <a:r>
                        <a:rPr lang="es-CO" sz="2800">
                          <a:solidFill>
                            <a:schemeClr val="dk1"/>
                          </a:solidFill>
                          <a:latin typeface="Arial"/>
                          <a:ea typeface="Arial"/>
                          <a:cs typeface="Arial"/>
                          <a:sym typeface="Arial"/>
                        </a:rPr>
                        <a:t> en análisis y desarrollo de sistemas de información </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Funciones</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D</a:t>
                      </a:r>
                      <a:r>
                        <a:rPr b="0" lang="es-CO" sz="2800" u="none" cap="none" strike="noStrike">
                          <a:solidFill>
                            <a:schemeClr val="dk1"/>
                          </a:solidFill>
                          <a:latin typeface="Arial"/>
                          <a:ea typeface="Arial"/>
                          <a:cs typeface="Arial"/>
                          <a:sym typeface="Arial"/>
                        </a:rPr>
                        <a:t>esarrollar  y codificar el sistema de in</a:t>
                      </a:r>
                      <a:r>
                        <a:rPr lang="es-CO" sz="2800">
                          <a:solidFill>
                            <a:schemeClr val="dk1"/>
                          </a:solidFill>
                          <a:latin typeface="Arial"/>
                          <a:ea typeface="Arial"/>
                          <a:cs typeface="Arial"/>
                          <a:sym typeface="Arial"/>
                        </a:rPr>
                        <a:t>formación </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Información de Contacto</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vmmoreno22</a:t>
                      </a:r>
                      <a:r>
                        <a:rPr b="0" lang="es-CO" sz="2800" u="none" cap="none" strike="noStrike">
                          <a:solidFill>
                            <a:schemeClr val="dk1"/>
                          </a:solidFill>
                          <a:latin typeface="Arial"/>
                          <a:ea typeface="Arial"/>
                          <a:cs typeface="Arial"/>
                          <a:sym typeface="Arial"/>
                        </a:rPr>
                        <a:t>@misena.edu.co</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solidFill>
                      <a:srgbClr val="F3C07D"/>
                    </a:solidFill>
                  </a:tcPr>
                </a:tc>
              </a:tr>
            </a:tbl>
          </a:graphicData>
        </a:graphic>
      </p:graphicFrame>
      <p:graphicFrame>
        <p:nvGraphicFramePr>
          <p:cNvPr id="66" name="Google Shape;66;p6"/>
          <p:cNvGraphicFramePr/>
          <p:nvPr/>
        </p:nvGraphicFramePr>
        <p:xfrm>
          <a:off x="4465800" y="9994314"/>
          <a:ext cx="3000000" cy="3000000"/>
        </p:xfrm>
        <a:graphic>
          <a:graphicData uri="http://schemas.openxmlformats.org/drawingml/2006/table">
            <a:tbl>
              <a:tblPr bandRow="1" firstRow="1">
                <a:noFill/>
                <a:tableStyleId>{A8CB7634-FD82-467D-B30C-302B43B3EB3D}</a:tableStyleId>
              </a:tblPr>
              <a:tblGrid>
                <a:gridCol w="4735225"/>
                <a:gridCol w="11520775"/>
              </a:tblGrid>
              <a:tr h="518175">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Nombre</a:t>
                      </a:r>
                      <a:endParaRPr/>
                    </a:p>
                  </a:txBody>
                  <a:tcPr marT="45725" marB="45725" marR="91450" marL="91450">
                    <a:lnR cap="flat" cmpd="sng" w="38100">
                      <a:solidFill>
                        <a:schemeClr val="dk1"/>
                      </a:solidFill>
                      <a:prstDash val="solid"/>
                      <a:round/>
                      <a:headEnd len="sm" w="sm" type="none"/>
                      <a:tailEnd len="sm" w="sm" type="none"/>
                    </a:lnR>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b="0" lang="es-CO" sz="2800">
                          <a:solidFill>
                            <a:schemeClr val="dk1"/>
                          </a:solidFill>
                          <a:latin typeface="Arial"/>
                          <a:ea typeface="Arial"/>
                          <a:cs typeface="Arial"/>
                          <a:sym typeface="Arial"/>
                        </a:rPr>
                        <a:t>Nicole Estefania Diaz Mateus</a:t>
                      </a:r>
                      <a:endParaRPr/>
                    </a:p>
                  </a:txBody>
                  <a:tcPr marT="45725" marB="45725" marR="91450" marL="91450">
                    <a:lnL cap="flat" cmpd="sng" w="38100">
                      <a:solidFill>
                        <a:schemeClr val="dk1"/>
                      </a:solidFill>
                      <a:prstDash val="solid"/>
                      <a:round/>
                      <a:headEnd len="sm" w="sm" type="none"/>
                      <a:tailEnd len="sm" w="sm" type="none"/>
                    </a:lnL>
                    <a:lnB cap="flat" cmpd="sng" w="38100">
                      <a:solidFill>
                        <a:schemeClr val="dk1"/>
                      </a:solidFill>
                      <a:prstDash val="solid"/>
                      <a:round/>
                      <a:headEnd len="sm" w="sm" type="none"/>
                      <a:tailEnd len="sm" w="sm" type="none"/>
                    </a:lnB>
                    <a:solidFill>
                      <a:srgbClr val="F3C07D"/>
                    </a:solidFill>
                  </a:tcPr>
                </a:tc>
              </a:tr>
              <a:tr h="518175">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Rol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b="0" lang="es-CO" sz="2800" u="none" cap="none" strike="noStrike">
                          <a:solidFill>
                            <a:schemeClr val="dk1"/>
                          </a:solidFill>
                          <a:latin typeface="Arial"/>
                          <a:ea typeface="Arial"/>
                          <a:cs typeface="Arial"/>
                          <a:sym typeface="Arial"/>
                        </a:rPr>
                        <a:t>Administrador de bases de datos</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944875">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Categoría Profesional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Aprendiz - Tecnologo en analisis y desarrollo de sistemas de informacion</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518175">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Funciones</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rtl="0" algn="l">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Desarrollar  y codificar el sistema de información </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518175">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Información de Contacto</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nediaz65@</a:t>
                      </a:r>
                      <a:r>
                        <a:rPr b="0" lang="es-CO" sz="2800" u="none" cap="none" strike="noStrike">
                          <a:solidFill>
                            <a:schemeClr val="dk1"/>
                          </a:solidFill>
                          <a:latin typeface="Arial"/>
                          <a:ea typeface="Arial"/>
                          <a:cs typeface="Arial"/>
                          <a:sym typeface="Arial"/>
                        </a:rPr>
                        <a:t>misena.edu.co</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solidFill>
                      <a:srgbClr val="F3C07D"/>
                    </a:solidFill>
                  </a:tcPr>
                </a:tc>
              </a:tr>
            </a:tbl>
          </a:graphicData>
        </a:graphic>
      </p:graphicFrame>
      <p:graphicFrame>
        <p:nvGraphicFramePr>
          <p:cNvPr id="67" name="Google Shape;67;p6"/>
          <p:cNvGraphicFramePr/>
          <p:nvPr/>
        </p:nvGraphicFramePr>
        <p:xfrm>
          <a:off x="4465800" y="6796915"/>
          <a:ext cx="3000000" cy="3000000"/>
        </p:xfrm>
        <a:graphic>
          <a:graphicData uri="http://schemas.openxmlformats.org/drawingml/2006/table">
            <a:tbl>
              <a:tblPr bandRow="1" firstRow="1">
                <a:gradFill>
                  <a:gsLst>
                    <a:gs pos="0">
                      <a:srgbClr val="FF0600"/>
                    </a:gs>
                    <a:gs pos="100000">
                      <a:srgbClr val="FF716D"/>
                    </a:gs>
                  </a:gsLst>
                  <a:lin ang="16200038" scaled="0"/>
                </a:gradFill>
                <a:tableStyleId>{A8CB7634-FD82-467D-B30C-302B43B3EB3D}</a:tableStyleId>
              </a:tblPr>
              <a:tblGrid>
                <a:gridCol w="4735225"/>
                <a:gridCol w="11520775"/>
              </a:tblGrid>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Nombre</a:t>
                      </a:r>
                      <a:endParaRPr/>
                    </a:p>
                  </a:txBody>
                  <a:tcPr marT="45725" marB="45725" marR="91450" marL="91450">
                    <a:lnR cap="flat" cmpd="sng" w="38100">
                      <a:solidFill>
                        <a:schemeClr val="dk1"/>
                      </a:solidFill>
                      <a:prstDash val="solid"/>
                      <a:round/>
                      <a:headEnd len="sm" w="sm" type="none"/>
                      <a:tailEnd len="sm" w="sm" type="none"/>
                    </a:lnR>
                    <a:lnB cap="flat" cmpd="sng" w="38100">
                      <a:solidFill>
                        <a:schemeClr val="dk1"/>
                      </a:solidFill>
                      <a:prstDash val="solid"/>
                      <a:round/>
                      <a:headEnd len="sm" w="sm" type="none"/>
                      <a:tailEnd len="sm" w="sm" type="none"/>
                    </a:lnB>
                    <a:solidFill>
                      <a:srgbClr val="FF6D00"/>
                    </a:solidFill>
                  </a:tcPr>
                </a:tc>
                <a:tc>
                  <a:txBody>
                    <a:bodyPr/>
                    <a:lstStyle/>
                    <a:p>
                      <a:pPr indent="0" lvl="0" marL="0" rtl="0" algn="l">
                        <a:spcBef>
                          <a:spcPts val="0"/>
                        </a:spcBef>
                        <a:spcAft>
                          <a:spcPts val="0"/>
                        </a:spcAft>
                        <a:buClr>
                          <a:schemeClr val="dk1"/>
                        </a:buClr>
                        <a:buSzPts val="2800"/>
                        <a:buFont typeface="Arial"/>
                        <a:buNone/>
                      </a:pPr>
                      <a:r>
                        <a:rPr b="0" lang="es-CO" sz="2800">
                          <a:solidFill>
                            <a:schemeClr val="dk1"/>
                          </a:solidFill>
                          <a:latin typeface="Arial"/>
                          <a:ea typeface="Arial"/>
                          <a:cs typeface="Arial"/>
                          <a:sym typeface="Arial"/>
                        </a:rPr>
                        <a:t>Andrés Santiago Flores Ruiz </a:t>
                      </a:r>
                      <a:endParaRPr/>
                    </a:p>
                  </a:txBody>
                  <a:tcPr marT="45725" marB="45725" marR="91450" marL="91450">
                    <a:lnL cap="flat" cmpd="sng" w="38100">
                      <a:solidFill>
                        <a:schemeClr val="dk1"/>
                      </a:solidFill>
                      <a:prstDash val="solid"/>
                      <a:round/>
                      <a:headEnd len="sm" w="sm" type="none"/>
                      <a:tailEnd len="sm" w="sm" type="none"/>
                    </a:lnL>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Rol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rtl="0" algn="l">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A</a:t>
                      </a:r>
                      <a:r>
                        <a:rPr lang="es-CO" sz="2800">
                          <a:solidFill>
                            <a:schemeClr val="dk1"/>
                          </a:solidFill>
                          <a:latin typeface="Arial"/>
                          <a:ea typeface="Arial"/>
                          <a:cs typeface="Arial"/>
                          <a:sym typeface="Arial"/>
                        </a:rPr>
                        <a:t>nalista y desarrollador</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Categoría Profesional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Aprendiz - Tecnólogo en análisis y desarrollo de sistemas de información </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Funciones</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rtl="0" algn="l">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Desarrollar  y codificar el sistema de información </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Información de Contacto</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solidFill>
                      <a:srgbClr val="FF6D00"/>
                    </a:solidFill>
                  </a:tcPr>
                </a:tc>
                <a:tc>
                  <a:txBody>
                    <a:bodyPr/>
                    <a:lstStyle/>
                    <a:p>
                      <a:pPr indent="0" lvl="0" marL="0" rtl="0" algn="l">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A</a:t>
                      </a:r>
                      <a:r>
                        <a:rPr lang="es-CO" sz="2800">
                          <a:solidFill>
                            <a:schemeClr val="dk1"/>
                          </a:solidFill>
                          <a:latin typeface="Arial"/>
                          <a:ea typeface="Arial"/>
                          <a:cs typeface="Arial"/>
                          <a:sym typeface="Arial"/>
                        </a:rPr>
                        <a:t>sflores57@misena.edu.co</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solidFill>
                      <a:srgbClr val="F3C07D"/>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g11d5f2ce17b_0_0"/>
          <p:cNvSpPr txBox="1"/>
          <p:nvPr/>
        </p:nvSpPr>
        <p:spPr>
          <a:xfrm>
            <a:off x="4465835" y="1777999"/>
            <a:ext cx="15452400" cy="172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000"/>
              <a:buFont typeface="Helvetica Neue"/>
              <a:buNone/>
            </a:pPr>
            <a:r>
              <a:t/>
            </a:r>
            <a:endParaRPr b="1" i="0" sz="4000" u="none" cap="none" strike="noStrike">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1.</a:t>
            </a:r>
            <a:r>
              <a:rPr lang="es-CO" sz="6600">
                <a:solidFill>
                  <a:srgbClr val="FF6D00"/>
                </a:solidFill>
              </a:rPr>
              <a:t>4</a:t>
            </a:r>
            <a:r>
              <a:rPr b="0" i="0" lang="es-CO" sz="6600" u="none" cap="none" strike="noStrike">
                <a:solidFill>
                  <a:srgbClr val="FF6D00"/>
                </a:solidFill>
                <a:latin typeface="Arial"/>
                <a:ea typeface="Arial"/>
                <a:cs typeface="Arial"/>
                <a:sym typeface="Arial"/>
              </a:rPr>
              <a:t> PERSONAL INVOLUCRADO  </a:t>
            </a:r>
            <a:endParaRPr/>
          </a:p>
        </p:txBody>
      </p:sp>
      <p:sp>
        <p:nvSpPr>
          <p:cNvPr id="73" name="Google Shape;73;g11d5f2ce17b_0_0"/>
          <p:cNvSpPr txBox="1"/>
          <p:nvPr/>
        </p:nvSpPr>
        <p:spPr>
          <a:xfrm>
            <a:off x="3742676" y="632400"/>
            <a:ext cx="4765800" cy="6984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1. INTRODUCCIÓN</a:t>
            </a:r>
            <a:endParaRPr b="1" i="0" sz="3600" u="none" cap="none" strike="noStrike">
              <a:solidFill>
                <a:srgbClr val="FB4C0F"/>
              </a:solidFill>
              <a:latin typeface="Arial"/>
              <a:ea typeface="Arial"/>
              <a:cs typeface="Arial"/>
              <a:sym typeface="Arial"/>
            </a:endParaRPr>
          </a:p>
        </p:txBody>
      </p:sp>
      <p:graphicFrame>
        <p:nvGraphicFramePr>
          <p:cNvPr id="74" name="Google Shape;74;g11d5f2ce17b_0_0"/>
          <p:cNvGraphicFramePr/>
          <p:nvPr/>
        </p:nvGraphicFramePr>
        <p:xfrm>
          <a:off x="4639800" y="3948740"/>
          <a:ext cx="3000000" cy="3000000"/>
        </p:xfrm>
        <a:graphic>
          <a:graphicData uri="http://schemas.openxmlformats.org/drawingml/2006/table">
            <a:tbl>
              <a:tblPr bandRow="1" firstRow="1">
                <a:gradFill>
                  <a:gsLst>
                    <a:gs pos="0">
                      <a:srgbClr val="FF0600"/>
                    </a:gs>
                    <a:gs pos="100000">
                      <a:srgbClr val="FF716D"/>
                    </a:gs>
                  </a:gsLst>
                  <a:lin ang="16200038" scaled="0"/>
                </a:gradFill>
                <a:tableStyleId>{A8CB7634-FD82-467D-B30C-302B43B3EB3D}</a:tableStyleId>
              </a:tblPr>
              <a:tblGrid>
                <a:gridCol w="4735225"/>
                <a:gridCol w="11520775"/>
              </a:tblGrid>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Nombre</a:t>
                      </a:r>
                      <a:endParaRPr/>
                    </a:p>
                  </a:txBody>
                  <a:tcPr marT="45725" marB="45725" marR="91450" marL="91450">
                    <a:lnR cap="flat" cmpd="sng" w="38100">
                      <a:solidFill>
                        <a:schemeClr val="dk1"/>
                      </a:solidFill>
                      <a:prstDash val="solid"/>
                      <a:round/>
                      <a:headEnd len="sm" w="sm" type="none"/>
                      <a:tailEnd len="sm" w="sm" type="none"/>
                    </a:lnR>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b="0" lang="es-CO" sz="2800">
                          <a:solidFill>
                            <a:schemeClr val="dk1"/>
                          </a:solidFill>
                          <a:latin typeface="Arial"/>
                          <a:ea typeface="Arial"/>
                          <a:cs typeface="Arial"/>
                          <a:sym typeface="Arial"/>
                        </a:rPr>
                        <a:t>Alex Daniel Tapiero Cruz</a:t>
                      </a:r>
                      <a:endParaRPr/>
                    </a:p>
                  </a:txBody>
                  <a:tcPr marT="45725" marB="45725" marR="91450" marL="91450">
                    <a:lnL cap="flat" cmpd="sng" w="38100">
                      <a:solidFill>
                        <a:schemeClr val="dk1"/>
                      </a:solidFill>
                      <a:prstDash val="solid"/>
                      <a:round/>
                      <a:headEnd len="sm" w="sm" type="none"/>
                      <a:tailEnd len="sm" w="sm" type="none"/>
                    </a:lnL>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Rol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programador</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Categoría Profesional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Aprendiz - Tecnólogo en análisis y desarrollo de sistemas de información </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Funciones</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D</a:t>
                      </a:r>
                      <a:r>
                        <a:rPr b="0" lang="es-CO" sz="2800" u="none" cap="none" strike="noStrike">
                          <a:solidFill>
                            <a:schemeClr val="dk1"/>
                          </a:solidFill>
                          <a:latin typeface="Arial"/>
                          <a:ea typeface="Arial"/>
                          <a:cs typeface="Arial"/>
                          <a:sym typeface="Arial"/>
                        </a:rPr>
                        <a:t>esarrollar  y codificar el sistema de in</a:t>
                      </a:r>
                      <a:r>
                        <a:rPr lang="es-CO" sz="2800">
                          <a:solidFill>
                            <a:schemeClr val="dk1"/>
                          </a:solidFill>
                          <a:latin typeface="Arial"/>
                          <a:ea typeface="Arial"/>
                          <a:cs typeface="Arial"/>
                          <a:sym typeface="Arial"/>
                        </a:rPr>
                        <a:t>formación </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Información de Contacto</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adtapiero5@miena.edu.co</a:t>
                      </a:r>
                      <a:r>
                        <a:rPr b="0" lang="es-CO" sz="2800" u="none" cap="none" strike="noStrike">
                          <a:solidFill>
                            <a:schemeClr val="dk1"/>
                          </a:solidFill>
                          <a:latin typeface="Arial"/>
                          <a:ea typeface="Arial"/>
                          <a:cs typeface="Arial"/>
                          <a:sym typeface="Arial"/>
                        </a:rPr>
                        <a:t>@misena.edu.co</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solidFill>
                      <a:srgbClr val="F3C07D"/>
                    </a:solidFill>
                  </a:tcPr>
                </a:tc>
              </a:tr>
            </a:tbl>
          </a:graphicData>
        </a:graphic>
      </p:graphicFrame>
      <p:graphicFrame>
        <p:nvGraphicFramePr>
          <p:cNvPr id="75" name="Google Shape;75;g11d5f2ce17b_0_0"/>
          <p:cNvGraphicFramePr/>
          <p:nvPr/>
        </p:nvGraphicFramePr>
        <p:xfrm>
          <a:off x="4639800" y="7413239"/>
          <a:ext cx="3000000" cy="3000000"/>
        </p:xfrm>
        <a:graphic>
          <a:graphicData uri="http://schemas.openxmlformats.org/drawingml/2006/table">
            <a:tbl>
              <a:tblPr bandRow="1" firstRow="1">
                <a:noFill/>
                <a:tableStyleId>{A8CB7634-FD82-467D-B30C-302B43B3EB3D}</a:tableStyleId>
              </a:tblPr>
              <a:tblGrid>
                <a:gridCol w="4735225"/>
                <a:gridCol w="11520775"/>
              </a:tblGrid>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Nombre</a:t>
                      </a:r>
                      <a:endParaRPr/>
                    </a:p>
                  </a:txBody>
                  <a:tcPr marT="45725" marB="45725" marR="91450" marL="91450">
                    <a:lnR cap="flat" cmpd="sng" w="38100">
                      <a:solidFill>
                        <a:schemeClr val="dk1"/>
                      </a:solidFill>
                      <a:prstDash val="solid"/>
                      <a:round/>
                      <a:headEnd len="sm" w="sm" type="none"/>
                      <a:tailEnd len="sm" w="sm" type="none"/>
                    </a:lnR>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b="0" lang="es-CO" sz="2800">
                          <a:solidFill>
                            <a:schemeClr val="dk1"/>
                          </a:solidFill>
                          <a:latin typeface="Arial"/>
                          <a:ea typeface="Arial"/>
                          <a:cs typeface="Arial"/>
                          <a:sym typeface="Arial"/>
                        </a:rPr>
                        <a:t>Juan Esteban Garcia Florez</a:t>
                      </a:r>
                      <a:endParaRPr/>
                    </a:p>
                  </a:txBody>
                  <a:tcPr marT="45725" marB="45725" marR="91450" marL="91450">
                    <a:lnL cap="flat" cmpd="sng" w="38100">
                      <a:solidFill>
                        <a:schemeClr val="dk1"/>
                      </a:solidFill>
                      <a:prstDash val="solid"/>
                      <a:round/>
                      <a:headEnd len="sm" w="sm" type="none"/>
                      <a:tailEnd len="sm" w="sm" type="none"/>
                    </a:lnL>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Rol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Diseñador</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Categoría Profesional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Aprendiz - Tecnologo en analisis y desarrollo de sistemas de informacion</a:t>
                      </a:r>
                      <a:endParaRPr sz="2800">
                        <a:solidFill>
                          <a:schemeClr val="dk1"/>
                        </a:solidFill>
                        <a:latin typeface="Arial"/>
                        <a:ea typeface="Arial"/>
                        <a:cs typeface="Arial"/>
                        <a:sym typeface="Arial"/>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Funciones</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rtl="0" algn="l">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Desarrollar  y codificar el sistema de información </a:t>
                      </a:r>
                      <a:endParaRPr sz="2800">
                        <a:solidFill>
                          <a:schemeClr val="dk1"/>
                        </a:solidFill>
                        <a:latin typeface="Arial"/>
                        <a:ea typeface="Arial"/>
                        <a:cs typeface="Arial"/>
                        <a:sym typeface="Arial"/>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Información de Contacto</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jegarcia941</a:t>
                      </a:r>
                      <a:r>
                        <a:rPr b="0" lang="es-CO" sz="2800" u="none" cap="none" strike="noStrike">
                          <a:solidFill>
                            <a:schemeClr val="dk1"/>
                          </a:solidFill>
                          <a:latin typeface="Arial"/>
                          <a:ea typeface="Arial"/>
                          <a:cs typeface="Arial"/>
                          <a:sym typeface="Arial"/>
                        </a:rPr>
                        <a:t>@misena.edu.co</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solidFill>
                      <a:srgbClr val="F3C07D"/>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g11d5f2ce17b_0_7"/>
          <p:cNvSpPr txBox="1"/>
          <p:nvPr/>
        </p:nvSpPr>
        <p:spPr>
          <a:xfrm>
            <a:off x="4465835" y="1777999"/>
            <a:ext cx="15452400" cy="172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000"/>
              <a:buFont typeface="Helvetica Neue"/>
              <a:buNone/>
            </a:pPr>
            <a:r>
              <a:t/>
            </a:r>
            <a:endParaRPr b="1" i="0" sz="4000" u="none" cap="none" strike="noStrike">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6D00"/>
              </a:buClr>
              <a:buSzPts val="6600"/>
              <a:buFont typeface="Arial"/>
              <a:buNone/>
            </a:pPr>
            <a:r>
              <a:rPr b="0" i="0" lang="es-CO" sz="6600" u="none" cap="none" strike="noStrike">
                <a:solidFill>
                  <a:srgbClr val="FF6D00"/>
                </a:solidFill>
                <a:latin typeface="Arial"/>
                <a:ea typeface="Arial"/>
                <a:cs typeface="Arial"/>
                <a:sym typeface="Arial"/>
              </a:rPr>
              <a:t>1.</a:t>
            </a:r>
            <a:r>
              <a:rPr lang="es-CO" sz="6600">
                <a:solidFill>
                  <a:srgbClr val="FF6D00"/>
                </a:solidFill>
              </a:rPr>
              <a:t>4</a:t>
            </a:r>
            <a:r>
              <a:rPr b="0" i="0" lang="es-CO" sz="6600" u="none" cap="none" strike="noStrike">
                <a:solidFill>
                  <a:srgbClr val="FF6D00"/>
                </a:solidFill>
                <a:latin typeface="Arial"/>
                <a:ea typeface="Arial"/>
                <a:cs typeface="Arial"/>
                <a:sym typeface="Arial"/>
              </a:rPr>
              <a:t> PERSONAL INVOLUCRADO  </a:t>
            </a:r>
            <a:endParaRPr/>
          </a:p>
        </p:txBody>
      </p:sp>
      <p:sp>
        <p:nvSpPr>
          <p:cNvPr id="81" name="Google Shape;81;g11d5f2ce17b_0_7"/>
          <p:cNvSpPr txBox="1"/>
          <p:nvPr/>
        </p:nvSpPr>
        <p:spPr>
          <a:xfrm>
            <a:off x="3742676" y="632400"/>
            <a:ext cx="4765800" cy="698400"/>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FB4C0F"/>
              </a:buClr>
              <a:buSzPts val="3600"/>
              <a:buFont typeface="Arial"/>
              <a:buNone/>
            </a:pPr>
            <a:r>
              <a:rPr b="1" i="0" lang="es-CO" sz="3600" u="none" cap="none" strike="noStrike">
                <a:solidFill>
                  <a:srgbClr val="FB4C0F"/>
                </a:solidFill>
                <a:latin typeface="Arial"/>
                <a:ea typeface="Arial"/>
                <a:cs typeface="Arial"/>
                <a:sym typeface="Arial"/>
              </a:rPr>
              <a:t>1. INTRODUCCIÓN</a:t>
            </a:r>
            <a:endParaRPr b="1" i="0" sz="3600" u="none" cap="none" strike="noStrike">
              <a:solidFill>
                <a:srgbClr val="FB4C0F"/>
              </a:solidFill>
              <a:latin typeface="Arial"/>
              <a:ea typeface="Arial"/>
              <a:cs typeface="Arial"/>
              <a:sym typeface="Arial"/>
            </a:endParaRPr>
          </a:p>
        </p:txBody>
      </p:sp>
      <p:graphicFrame>
        <p:nvGraphicFramePr>
          <p:cNvPr id="82" name="Google Shape;82;g11d5f2ce17b_0_7"/>
          <p:cNvGraphicFramePr/>
          <p:nvPr/>
        </p:nvGraphicFramePr>
        <p:xfrm>
          <a:off x="4639800" y="3948740"/>
          <a:ext cx="3000000" cy="3000000"/>
        </p:xfrm>
        <a:graphic>
          <a:graphicData uri="http://schemas.openxmlformats.org/drawingml/2006/table">
            <a:tbl>
              <a:tblPr bandRow="1" firstRow="1">
                <a:gradFill>
                  <a:gsLst>
                    <a:gs pos="0">
                      <a:srgbClr val="FF0600"/>
                    </a:gs>
                    <a:gs pos="100000">
                      <a:srgbClr val="FF716D"/>
                    </a:gs>
                  </a:gsLst>
                  <a:lin ang="16200038" scaled="0"/>
                </a:gradFill>
                <a:tableStyleId>{A8CB7634-FD82-467D-B30C-302B43B3EB3D}</a:tableStyleId>
              </a:tblPr>
              <a:tblGrid>
                <a:gridCol w="4735225"/>
                <a:gridCol w="11520775"/>
              </a:tblGrid>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Nombre</a:t>
                      </a:r>
                      <a:endParaRPr/>
                    </a:p>
                  </a:txBody>
                  <a:tcPr marT="45725" marB="45725" marR="91450" marL="91450">
                    <a:lnR cap="flat" cmpd="sng" w="38100">
                      <a:solidFill>
                        <a:schemeClr val="dk1"/>
                      </a:solidFill>
                      <a:prstDash val="solid"/>
                      <a:round/>
                      <a:headEnd len="sm" w="sm" type="none"/>
                      <a:tailEnd len="sm" w="sm" type="none"/>
                    </a:lnR>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b="0" lang="es-CO" sz="2800">
                          <a:solidFill>
                            <a:schemeClr val="dk1"/>
                          </a:solidFill>
                          <a:latin typeface="Arial"/>
                          <a:ea typeface="Arial"/>
                          <a:cs typeface="Arial"/>
                          <a:sym typeface="Arial"/>
                        </a:rPr>
                        <a:t>Laura Sofia Cosme Velásquez</a:t>
                      </a:r>
                      <a:endParaRPr/>
                    </a:p>
                  </a:txBody>
                  <a:tcPr marT="45725" marB="45725" marR="91450" marL="91450">
                    <a:lnL cap="flat" cmpd="sng" w="38100">
                      <a:solidFill>
                        <a:schemeClr val="dk1"/>
                      </a:solidFill>
                      <a:prstDash val="solid"/>
                      <a:round/>
                      <a:headEnd len="sm" w="sm" type="none"/>
                      <a:tailEnd len="sm" w="sm" type="none"/>
                    </a:lnL>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Rol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Diseñadora</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Categoría Profesional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Aprendiz - Tecnólogo en análisis y desarrollo de sistemas de información </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Funciones</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rtl="0" algn="l">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Desarrollar  y codificar el sistema de información </a:t>
                      </a:r>
                      <a:endParaRPr sz="2800">
                        <a:solidFill>
                          <a:schemeClr val="dk1"/>
                        </a:solidFill>
                        <a:latin typeface="Arial"/>
                        <a:ea typeface="Arial"/>
                        <a:cs typeface="Arial"/>
                        <a:sym typeface="Arial"/>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3708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Información de Contacto</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lscosme@misena.edu.co</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solidFill>
                      <a:srgbClr val="F3C07D"/>
                    </a:solidFill>
                  </a:tcPr>
                </a:tc>
              </a:tr>
            </a:tbl>
          </a:graphicData>
        </a:graphic>
      </p:graphicFrame>
      <p:graphicFrame>
        <p:nvGraphicFramePr>
          <p:cNvPr id="83" name="Google Shape;83;g11d5f2ce17b_0_7"/>
          <p:cNvGraphicFramePr/>
          <p:nvPr/>
        </p:nvGraphicFramePr>
        <p:xfrm>
          <a:off x="4552800" y="7697539"/>
          <a:ext cx="3000000" cy="3000000"/>
        </p:xfrm>
        <a:graphic>
          <a:graphicData uri="http://schemas.openxmlformats.org/drawingml/2006/table">
            <a:tbl>
              <a:tblPr bandRow="1" firstRow="1">
                <a:noFill/>
                <a:tableStyleId>{A8CB7634-FD82-467D-B30C-302B43B3EB3D}</a:tableStyleId>
              </a:tblPr>
              <a:tblGrid>
                <a:gridCol w="4785900"/>
                <a:gridCol w="11644075"/>
              </a:tblGrid>
              <a:tr h="604550">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Nombre</a:t>
                      </a:r>
                      <a:endParaRPr/>
                    </a:p>
                  </a:txBody>
                  <a:tcPr marT="45725" marB="45725" marR="91450" marL="91450">
                    <a:lnR cap="flat" cmpd="sng" w="38100">
                      <a:solidFill>
                        <a:schemeClr val="dk1"/>
                      </a:solidFill>
                      <a:prstDash val="solid"/>
                      <a:round/>
                      <a:headEnd len="sm" w="sm" type="none"/>
                      <a:tailEnd len="sm" w="sm" type="none"/>
                    </a:lnR>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b="0" lang="es-CO" sz="2800">
                          <a:solidFill>
                            <a:schemeClr val="dk1"/>
                          </a:solidFill>
                          <a:latin typeface="Arial"/>
                          <a:ea typeface="Arial"/>
                          <a:cs typeface="Arial"/>
                          <a:sym typeface="Arial"/>
                        </a:rPr>
                        <a:t>Audin Steven Montiel Riaño</a:t>
                      </a:r>
                      <a:endParaRPr/>
                    </a:p>
                  </a:txBody>
                  <a:tcPr marT="45725" marB="45725" marR="91450" marL="91450">
                    <a:lnL cap="flat" cmpd="sng" w="38100">
                      <a:solidFill>
                        <a:schemeClr val="dk1"/>
                      </a:solidFill>
                      <a:prstDash val="solid"/>
                      <a:round/>
                      <a:headEnd len="sm" w="sm" type="none"/>
                      <a:tailEnd len="sm" w="sm" type="none"/>
                    </a:lnL>
                    <a:lnB cap="flat" cmpd="sng" w="38100">
                      <a:solidFill>
                        <a:schemeClr val="dk1"/>
                      </a:solidFill>
                      <a:prstDash val="solid"/>
                      <a:round/>
                      <a:headEnd len="sm" w="sm" type="none"/>
                      <a:tailEnd len="sm" w="sm" type="none"/>
                    </a:lnB>
                    <a:solidFill>
                      <a:srgbClr val="F3C07D"/>
                    </a:solidFill>
                  </a:tcPr>
                </a:tc>
              </a:tr>
              <a:tr h="518175">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Rol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Programador</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518175">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Categoría Profesional</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b="0" lang="es-CO" sz="2800" u="none" cap="none" strike="noStrike">
                          <a:solidFill>
                            <a:schemeClr val="dk1"/>
                          </a:solidFill>
                          <a:latin typeface="Arial"/>
                          <a:ea typeface="Arial"/>
                          <a:cs typeface="Arial"/>
                          <a:sym typeface="Arial"/>
                        </a:rPr>
                        <a:t>Estudiante en Técnico en Programación</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587575">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Funciones</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6D00"/>
                    </a:solidFill>
                  </a:tcPr>
                </a:tc>
                <a:tc>
                  <a:txBody>
                    <a:bodyPr/>
                    <a:lstStyle/>
                    <a:p>
                      <a:pPr indent="0" lvl="0" marL="0" rtl="0" algn="l">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Desarrollar y codificar el sistema de información </a:t>
                      </a:r>
                      <a:endParaRPr/>
                    </a:p>
                    <a:p>
                      <a:pPr indent="0" lvl="0" marL="0" marR="0" rtl="0" algn="l">
                        <a:lnSpc>
                          <a:spcPct val="100000"/>
                        </a:lnSpc>
                        <a:spcBef>
                          <a:spcPts val="0"/>
                        </a:spcBef>
                        <a:spcAft>
                          <a:spcPts val="0"/>
                        </a:spcAft>
                        <a:buClr>
                          <a:schemeClr val="dk1"/>
                        </a:buClr>
                        <a:buSzPts val="2800"/>
                        <a:buFont typeface="Arial"/>
                        <a:buNone/>
                      </a:pPr>
                      <a:r>
                        <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3C07D"/>
                    </a:solidFill>
                  </a:tcPr>
                </a:tc>
              </a:tr>
              <a:tr h="518175">
                <a:tc>
                  <a:txBody>
                    <a:bodyPr/>
                    <a:lstStyle/>
                    <a:p>
                      <a:pPr indent="0" lvl="0" marL="0" marR="0" rtl="0" algn="l">
                        <a:lnSpc>
                          <a:spcPct val="100000"/>
                        </a:lnSpc>
                        <a:spcBef>
                          <a:spcPts val="0"/>
                        </a:spcBef>
                        <a:spcAft>
                          <a:spcPts val="0"/>
                        </a:spcAft>
                        <a:buClr>
                          <a:schemeClr val="dk1"/>
                        </a:buClr>
                        <a:buSzPts val="2800"/>
                        <a:buFont typeface="Arial"/>
                        <a:buNone/>
                      </a:pPr>
                      <a:r>
                        <a:rPr b="1" lang="es-CO" sz="2800" u="none" cap="none" strike="noStrike">
                          <a:solidFill>
                            <a:schemeClr val="dk1"/>
                          </a:solidFill>
                          <a:latin typeface="Arial"/>
                          <a:ea typeface="Arial"/>
                          <a:cs typeface="Arial"/>
                          <a:sym typeface="Arial"/>
                        </a:rPr>
                        <a:t>Información de Contacto</a:t>
                      </a:r>
                      <a:endParaRPr/>
                    </a:p>
                  </a:txBody>
                  <a:tcPr marT="45725" marB="45725" marR="91450" marL="91450">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solidFill>
                      <a:srgbClr val="FF6D00"/>
                    </a:solidFill>
                  </a:tcPr>
                </a:tc>
                <a:tc>
                  <a:txBody>
                    <a:bodyPr/>
                    <a:lstStyle/>
                    <a:p>
                      <a:pPr indent="0" lvl="0" marL="0" marR="0" rtl="0" algn="l">
                        <a:lnSpc>
                          <a:spcPct val="100000"/>
                        </a:lnSpc>
                        <a:spcBef>
                          <a:spcPts val="0"/>
                        </a:spcBef>
                        <a:spcAft>
                          <a:spcPts val="0"/>
                        </a:spcAft>
                        <a:buClr>
                          <a:schemeClr val="dk1"/>
                        </a:buClr>
                        <a:buSzPts val="2800"/>
                        <a:buFont typeface="Arial"/>
                        <a:buNone/>
                      </a:pPr>
                      <a:r>
                        <a:rPr lang="es-CO" sz="2800">
                          <a:solidFill>
                            <a:schemeClr val="dk1"/>
                          </a:solidFill>
                          <a:latin typeface="Arial"/>
                          <a:ea typeface="Arial"/>
                          <a:cs typeface="Arial"/>
                          <a:sym typeface="Arial"/>
                        </a:rPr>
                        <a:t>asmontiel1</a:t>
                      </a:r>
                      <a:r>
                        <a:rPr b="0" lang="es-CO" sz="2800" u="none" cap="none" strike="noStrike">
                          <a:solidFill>
                            <a:schemeClr val="dk1"/>
                          </a:solidFill>
                          <a:latin typeface="Arial"/>
                          <a:ea typeface="Arial"/>
                          <a:cs typeface="Arial"/>
                          <a:sym typeface="Arial"/>
                        </a:rPr>
                        <a:t>@misena.edu.co</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solidFill>
                      <a:srgbClr val="F3C07D"/>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2021-08-06T02:28:42Z</dcterms:created>
  <dc:creator>Hernán Torres</dc:creator>
</cp:coreProperties>
</file>