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4"/>
  </p:sldMasterIdLst>
  <p:sldIdLst>
    <p:sldId id="256" r:id="rId5"/>
    <p:sldId id="257" r:id="rId6"/>
    <p:sldId id="263" r:id="rId7"/>
    <p:sldId id="264" r:id="rId8"/>
    <p:sldId id="261" r:id="rId9"/>
    <p:sldId id="262" r:id="rId10"/>
    <p:sldId id="265" r:id="rId11"/>
    <p:sldId id="259" r:id="rId12"/>
    <p:sldId id="260" r:id="rId13"/>
    <p:sldId id="266" r:id="rId14"/>
    <p:sldId id="267" r:id="rId15"/>
    <p:sldId id="268" r:id="rId16"/>
    <p:sldId id="269" r:id="rId17"/>
    <p:sldId id="270" r:id="rId18"/>
    <p:sldId id="271" r:id="rId19"/>
    <p:sldId id="281" r:id="rId20"/>
    <p:sldId id="272" r:id="rId21"/>
    <p:sldId id="273" r:id="rId22"/>
    <p:sldId id="274" r:id="rId23"/>
    <p:sldId id="275" r:id="rId24"/>
    <p:sldId id="276" r:id="rId25"/>
    <p:sldId id="277" r:id="rId26"/>
    <p:sldId id="278" r:id="rId27"/>
    <p:sldId id="279" r:id="rId28"/>
    <p:sldId id="280" r:id="rId29"/>
    <p:sldId id="283" r:id="rId30"/>
    <p:sldId id="284" r:id="rId31"/>
    <p:sldId id="285" r:id="rId32"/>
    <p:sldId id="286" r:id="rId33"/>
    <p:sldId id="332" r:id="rId34"/>
    <p:sldId id="333" r:id="rId35"/>
    <p:sldId id="287" r:id="rId36"/>
    <p:sldId id="289" r:id="rId37"/>
    <p:sldId id="288" r:id="rId38"/>
    <p:sldId id="290" r:id="rId39"/>
    <p:sldId id="294" r:id="rId40"/>
    <p:sldId id="292" r:id="rId41"/>
    <p:sldId id="304" r:id="rId42"/>
    <p:sldId id="302" r:id="rId43"/>
    <p:sldId id="303" r:id="rId44"/>
    <p:sldId id="295" r:id="rId45"/>
    <p:sldId id="296" r:id="rId46"/>
    <p:sldId id="298" r:id="rId47"/>
    <p:sldId id="297" r:id="rId48"/>
    <p:sldId id="299" r:id="rId49"/>
    <p:sldId id="300" r:id="rId50"/>
    <p:sldId id="301" r:id="rId51"/>
    <p:sldId id="305" r:id="rId52"/>
    <p:sldId id="306" r:id="rId53"/>
    <p:sldId id="307" r:id="rId54"/>
    <p:sldId id="308" r:id="rId55"/>
    <p:sldId id="309" r:id="rId56"/>
    <p:sldId id="310" r:id="rId57"/>
    <p:sldId id="311" r:id="rId58"/>
    <p:sldId id="313" r:id="rId59"/>
    <p:sldId id="312" r:id="rId60"/>
    <p:sldId id="314" r:id="rId61"/>
    <p:sldId id="315" r:id="rId62"/>
    <p:sldId id="316" r:id="rId63"/>
    <p:sldId id="317" r:id="rId64"/>
    <p:sldId id="318" r:id="rId65"/>
    <p:sldId id="319" r:id="rId66"/>
    <p:sldId id="325" r:id="rId67"/>
    <p:sldId id="324" r:id="rId68"/>
    <p:sldId id="321" r:id="rId69"/>
    <p:sldId id="326" r:id="rId70"/>
    <p:sldId id="327" r:id="rId71"/>
    <p:sldId id="328" r:id="rId72"/>
    <p:sldId id="329" r:id="rId73"/>
    <p:sldId id="330"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27C855-4378-4013-BB25-4A00EC5D5DFF}" v="2" dt="2025-02-26T00:50:54.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THIA KORINA VICTORIA NAMBO" userId="S::19121091@morelia.tecnm.mx::52d64160-c4ae-444c-8819-7432c1dab163" providerId="AD" clId="Web-{4327C855-4378-4013-BB25-4A00EC5D5DFF}"/>
    <pc:docChg chg="modSld">
      <pc:chgData name="CATHIA KORINA VICTORIA NAMBO" userId="S::19121091@morelia.tecnm.mx::52d64160-c4ae-444c-8819-7432c1dab163" providerId="AD" clId="Web-{4327C855-4378-4013-BB25-4A00EC5D5DFF}" dt="2025-02-26T00:50:54.024" v="2" actId="20577"/>
      <pc:docMkLst>
        <pc:docMk/>
      </pc:docMkLst>
      <pc:sldChg chg="modSp">
        <pc:chgData name="CATHIA KORINA VICTORIA NAMBO" userId="S::19121091@morelia.tecnm.mx::52d64160-c4ae-444c-8819-7432c1dab163" providerId="AD" clId="Web-{4327C855-4378-4013-BB25-4A00EC5D5DFF}" dt="2025-02-26T00:50:54.024" v="2" actId="20577"/>
        <pc:sldMkLst>
          <pc:docMk/>
          <pc:sldMk cId="926188711" sldId="288"/>
        </pc:sldMkLst>
        <pc:spChg chg="mod">
          <ac:chgData name="CATHIA KORINA VICTORIA NAMBO" userId="S::19121091@morelia.tecnm.mx::52d64160-c4ae-444c-8819-7432c1dab163" providerId="AD" clId="Web-{4327C855-4378-4013-BB25-4A00EC5D5DFF}" dt="2025-02-26T00:50:54.024" v="2" actId="20577"/>
          <ac:spMkLst>
            <pc:docMk/>
            <pc:sldMk cId="926188711" sldId="288"/>
            <ac:spMk id="3" creationId="{8BEDCF2B-D86C-43BB-9DE1-22C13E2DB3C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1462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129597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216910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979088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325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1097278" y="1845734"/>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t>2/25/2025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151591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48A87A34-81AB-432B-8DAE-1953F412C126}" type="datetimeFigureOut">
              <a:rPr lang="en-US" smtClean="0"/>
              <a:t>2/25/2025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233529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t>2/25/2025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544004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2/25/2025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033778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2/25/2025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a:p>
        </p:txBody>
      </p:sp>
    </p:spTree>
    <p:extLst>
      <p:ext uri="{BB962C8B-B14F-4D97-AF65-F5344CB8AC3E}">
        <p14:creationId xmlns:p14="http://schemas.microsoft.com/office/powerpoint/2010/main" val="3317741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t>2/25/2025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093159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2/25/2025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621723"/>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0051" y="793242"/>
            <a:ext cx="10058400" cy="2612898"/>
          </a:xfrm>
        </p:spPr>
        <p:txBody>
          <a:bodyPr/>
          <a:lstStyle/>
          <a:p>
            <a:r>
              <a:rPr lang="es-MX"/>
              <a:t>Lenguajes</a:t>
            </a:r>
            <a:r>
              <a:rPr lang="en-GB"/>
              <a:t> de </a:t>
            </a:r>
            <a:r>
              <a:rPr lang="es-MX"/>
              <a:t>Interfaz </a:t>
            </a:r>
          </a:p>
        </p:txBody>
      </p:sp>
      <p:sp>
        <p:nvSpPr>
          <p:cNvPr id="3" name="Subtítulo 2"/>
          <p:cNvSpPr>
            <a:spLocks noGrp="1"/>
          </p:cNvSpPr>
          <p:nvPr>
            <p:ph type="subTitle" idx="1"/>
          </p:nvPr>
        </p:nvSpPr>
        <p:spPr>
          <a:xfrm>
            <a:off x="1100051" y="3502358"/>
            <a:ext cx="10058400" cy="2548890"/>
          </a:xfrm>
        </p:spPr>
        <p:txBody>
          <a:bodyPr>
            <a:normAutofit fontScale="85000" lnSpcReduction="20000"/>
          </a:bodyPr>
          <a:lstStyle/>
          <a:p>
            <a:endParaRPr lang="es-MX">
              <a:latin typeface="Times New Roman" panose="02020603050405020304" pitchFamily="18" charset="0"/>
              <a:cs typeface="Times New Roman" panose="02020603050405020304" pitchFamily="18" charset="0"/>
            </a:endParaRPr>
          </a:p>
          <a:p>
            <a:r>
              <a:rPr lang="es-MX" sz="2600" b="1">
                <a:solidFill>
                  <a:schemeClr val="tx1"/>
                </a:solidFill>
                <a:latin typeface="Times New Roman" panose="02020603050405020304" pitchFamily="18" charset="0"/>
                <a:cs typeface="Times New Roman" panose="02020603050405020304" pitchFamily="18" charset="0"/>
              </a:rPr>
              <a:t>Unidad I</a:t>
            </a:r>
          </a:p>
          <a:p>
            <a:endParaRPr lang="es-MX" sz="2600" b="1">
              <a:solidFill>
                <a:schemeClr val="tx1"/>
              </a:solidFill>
              <a:latin typeface="Times New Roman" panose="02020603050405020304" pitchFamily="18" charset="0"/>
              <a:cs typeface="Times New Roman" panose="02020603050405020304" pitchFamily="18" charset="0"/>
            </a:endParaRPr>
          </a:p>
          <a:p>
            <a:r>
              <a:rPr lang="es-MX" sz="2600" b="1">
                <a:solidFill>
                  <a:schemeClr val="tx1"/>
                </a:solidFill>
                <a:latin typeface="Times New Roman" panose="02020603050405020304" pitchFamily="18" charset="0"/>
                <a:cs typeface="Times New Roman" panose="02020603050405020304" pitchFamily="18" charset="0"/>
              </a:rPr>
              <a:t>Ingeniería en sistemas computacionales</a:t>
            </a:r>
          </a:p>
          <a:p>
            <a:endParaRPr lang="es-MX" sz="2600" b="1">
              <a:solidFill>
                <a:schemeClr val="tx1"/>
              </a:solidFill>
              <a:latin typeface="Times New Roman" panose="02020603050405020304" pitchFamily="18" charset="0"/>
              <a:cs typeface="Times New Roman" panose="02020603050405020304" pitchFamily="18" charset="0"/>
            </a:endParaRPr>
          </a:p>
          <a:p>
            <a:pPr algn="r"/>
            <a:r>
              <a:rPr lang="es-MX" sz="2600" b="1">
                <a:solidFill>
                  <a:schemeClr val="tx1"/>
                </a:solidFill>
                <a:latin typeface="Times New Roman" panose="02020603050405020304" pitchFamily="18" charset="0"/>
                <a:cs typeface="Times New Roman" panose="02020603050405020304" pitchFamily="18" charset="0"/>
              </a:rPr>
              <a:t>25/09/2020</a:t>
            </a:r>
            <a:endParaRPr lang="en-GB" sz="2600" b="1">
              <a:solidFill>
                <a:schemeClr val="tx1"/>
              </a:solidFill>
              <a:latin typeface="Times New Roman" panose="02020603050405020304" pitchFamily="18" charset="0"/>
              <a:cs typeface="Times New Roman" panose="02020603050405020304" pitchFamily="18"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700" y="445564"/>
            <a:ext cx="3734840" cy="1721735"/>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8712" y="278892"/>
            <a:ext cx="2394090" cy="2054188"/>
          </a:xfrm>
          <a:prstGeom prst="rect">
            <a:avLst/>
          </a:prstGeom>
        </p:spPr>
      </p:pic>
    </p:spTree>
    <p:extLst>
      <p:ext uri="{BB962C8B-B14F-4D97-AF65-F5344CB8AC3E}">
        <p14:creationId xmlns:p14="http://schemas.microsoft.com/office/powerpoint/2010/main" val="2538839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b="1">
                <a:latin typeface="Times New Roman" panose="02020603050405020304" pitchFamily="18" charset="0"/>
                <a:cs typeface="Times New Roman" panose="02020603050405020304" pitchFamily="18" charset="0"/>
              </a:rPr>
              <a:t>1.2 El procesador y sus registros internos</a:t>
            </a:r>
          </a:p>
        </p:txBody>
      </p:sp>
      <p:sp>
        <p:nvSpPr>
          <p:cNvPr id="3" name="Marcador de contenido 2"/>
          <p:cNvSpPr>
            <a:spLocks noGrp="1"/>
          </p:cNvSpPr>
          <p:nvPr>
            <p:ph idx="1"/>
          </p:nvPr>
        </p:nvSpPr>
        <p:spPr/>
        <p:txBody>
          <a:bodyPr>
            <a:normAutofit/>
          </a:bodyPr>
          <a:lstStyle/>
          <a:p>
            <a:pPr algn="just">
              <a:buFont typeface="Wingdings" panose="05000000000000000000" pitchFamily="2" charset="2"/>
              <a:buChar char="Ø"/>
            </a:pPr>
            <a:r>
              <a:rPr lang="es-MX" sz="2800">
                <a:latin typeface="+mj-lt"/>
              </a:rPr>
              <a:t>¿Qué es un procesador?</a:t>
            </a:r>
          </a:p>
          <a:p>
            <a:pPr marL="0" indent="0" algn="just">
              <a:buNone/>
            </a:pPr>
            <a:r>
              <a:rPr lang="es-MX" sz="2400">
                <a:latin typeface="+mj-lt"/>
              </a:rPr>
              <a:t>Es quien crea y controla el flujo de datos, que circula por el computador a partir de las instrucciones recibidas de la memoria, que sirven para indicar operaciones o tratamiento a realizar sobre los datos recibidos desde el exterior o previamente almacenados en la memoria</a:t>
            </a:r>
            <a:r>
              <a:rPr lang="es-MX" sz="2800">
                <a:latin typeface="+mj-lt"/>
              </a:rPr>
              <a:t>.</a:t>
            </a:r>
          </a:p>
          <a:p>
            <a:pPr marL="0" indent="0" algn="just">
              <a:buNone/>
            </a:pPr>
            <a:r>
              <a:rPr lang="es-MX" sz="2800">
                <a:latin typeface="+mj-lt"/>
              </a:rPr>
              <a:t> Es </a:t>
            </a:r>
            <a:r>
              <a:rPr lang="es-MX" sz="2400">
                <a:latin typeface="+mj-lt"/>
              </a:rPr>
              <a:t>en donde se realizan los cálculos y las operaciones lógicas, contiene un número limitado de lugares de almacenamiento, conocidas como registros; además contiene un reloj de alta frecuencia, una unidad de control y una unidad aritmética-lógica. </a:t>
            </a:r>
            <a:endParaRPr lang="es-MX" sz="2800">
              <a:latin typeface="+mj-lt"/>
            </a:endParaRPr>
          </a:p>
        </p:txBody>
      </p:sp>
    </p:spTree>
    <p:extLst>
      <p:ext uri="{BB962C8B-B14F-4D97-AF65-F5344CB8AC3E}">
        <p14:creationId xmlns:p14="http://schemas.microsoft.com/office/powerpoint/2010/main" val="516876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b="1">
                <a:latin typeface="Times New Roman" panose="02020603050405020304" pitchFamily="18" charset="0"/>
                <a:cs typeface="Times New Roman" panose="02020603050405020304" pitchFamily="18" charset="0"/>
              </a:rPr>
              <a:t>1.2 El procesador y sus registros internos</a:t>
            </a:r>
          </a:p>
        </p:txBody>
      </p:sp>
      <p:sp>
        <p:nvSpPr>
          <p:cNvPr id="5" name="Rectángulo 4">
            <a:extLst>
              <a:ext uri="{FF2B5EF4-FFF2-40B4-BE49-F238E27FC236}">
                <a16:creationId xmlns:a16="http://schemas.microsoft.com/office/drawing/2014/main" id="{EFF34704-7A23-476F-B794-0B7C5123D8CE}"/>
              </a:ext>
            </a:extLst>
          </p:cNvPr>
          <p:cNvSpPr/>
          <p:nvPr/>
        </p:nvSpPr>
        <p:spPr>
          <a:xfrm>
            <a:off x="2745732" y="5446432"/>
            <a:ext cx="6096000" cy="369332"/>
          </a:xfrm>
          <a:prstGeom prst="rect">
            <a:avLst/>
          </a:prstGeom>
        </p:spPr>
        <p:txBody>
          <a:bodyPr>
            <a:spAutoFit/>
          </a:bodyPr>
          <a:lstStyle/>
          <a:p>
            <a:pPr algn="ctr"/>
            <a:r>
              <a:rPr lang="es-MX">
                <a:latin typeface="+mj-lt"/>
              </a:rPr>
              <a:t>Figura 1. Diagrama de bloques de un microprocesador.</a:t>
            </a:r>
          </a:p>
        </p:txBody>
      </p:sp>
      <p:pic>
        <p:nvPicPr>
          <p:cNvPr id="7" name="Imagen 6">
            <a:extLst>
              <a:ext uri="{FF2B5EF4-FFF2-40B4-BE49-F238E27FC236}">
                <a16:creationId xmlns:a16="http://schemas.microsoft.com/office/drawing/2014/main" id="{95573DE0-41C5-431B-B8CB-32361C7A3D0F}"/>
              </a:ext>
            </a:extLst>
          </p:cNvPr>
          <p:cNvPicPr>
            <a:picLocks noChangeAspect="1"/>
          </p:cNvPicPr>
          <p:nvPr/>
        </p:nvPicPr>
        <p:blipFill>
          <a:blip r:embed="rId2"/>
          <a:stretch>
            <a:fillRect/>
          </a:stretch>
        </p:blipFill>
        <p:spPr>
          <a:xfrm>
            <a:off x="2494223" y="1964054"/>
            <a:ext cx="6599018" cy="3255683"/>
          </a:xfrm>
          <a:prstGeom prst="rect">
            <a:avLst/>
          </a:prstGeom>
        </p:spPr>
      </p:pic>
    </p:spTree>
    <p:extLst>
      <p:ext uri="{BB962C8B-B14F-4D97-AF65-F5344CB8AC3E}">
        <p14:creationId xmlns:p14="http://schemas.microsoft.com/office/powerpoint/2010/main" val="3009531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b="1">
                <a:latin typeface="Times New Roman" panose="02020603050405020304" pitchFamily="18" charset="0"/>
                <a:cs typeface="Times New Roman" panose="02020603050405020304" pitchFamily="18" charset="0"/>
              </a:rPr>
              <a:t>1.2 El procesador y sus registros internos</a:t>
            </a:r>
          </a:p>
        </p:txBody>
      </p:sp>
      <p:sp>
        <p:nvSpPr>
          <p:cNvPr id="3" name="Marcador de contenido 2"/>
          <p:cNvSpPr>
            <a:spLocks noGrp="1"/>
          </p:cNvSpPr>
          <p:nvPr>
            <p:ph idx="1"/>
          </p:nvPr>
        </p:nvSpPr>
        <p:spPr/>
        <p:txBody>
          <a:bodyPr/>
          <a:lstStyle/>
          <a:p>
            <a:pPr algn="just"/>
            <a:r>
              <a:rPr lang="es-MX" sz="2400">
                <a:latin typeface="+mj-lt"/>
              </a:rPr>
              <a:t>El reloj sincroniza las operaciones internas del microprocesador con los demás componentes del sistema. </a:t>
            </a:r>
          </a:p>
          <a:p>
            <a:pPr algn="just"/>
            <a:endParaRPr lang="es-MX" sz="2400">
              <a:latin typeface="+mj-lt"/>
            </a:endParaRPr>
          </a:p>
          <a:p>
            <a:pPr algn="just"/>
            <a:r>
              <a:rPr lang="es-MX" sz="2400">
                <a:latin typeface="+mj-lt"/>
              </a:rPr>
              <a:t>La unidad de control (CU) coordina la secuencia de los pasos involucrados en la ejecución de instrucciones de máquina. </a:t>
            </a:r>
          </a:p>
          <a:p>
            <a:pPr algn="just"/>
            <a:endParaRPr lang="es-MX" sz="2400">
              <a:latin typeface="+mj-lt"/>
            </a:endParaRPr>
          </a:p>
          <a:p>
            <a:pPr algn="just"/>
            <a:r>
              <a:rPr lang="es-MX" sz="2400">
                <a:latin typeface="+mj-lt"/>
              </a:rPr>
              <a:t> La unidad aritmética-lógica (ALU) realiza operaciones aritméticas como la suma y la resta, y operaciones lógicas como AND, OR y NOT. </a:t>
            </a:r>
          </a:p>
          <a:p>
            <a:endParaRPr lang="es-MX"/>
          </a:p>
        </p:txBody>
      </p:sp>
    </p:spTree>
    <p:extLst>
      <p:ext uri="{BB962C8B-B14F-4D97-AF65-F5344CB8AC3E}">
        <p14:creationId xmlns:p14="http://schemas.microsoft.com/office/powerpoint/2010/main" val="422748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b="1">
                <a:latin typeface="Times New Roman" panose="02020603050405020304" pitchFamily="18" charset="0"/>
                <a:cs typeface="Times New Roman" panose="02020603050405020304" pitchFamily="18" charset="0"/>
              </a:rPr>
              <a:t>1.2 El procesador y sus registros internos</a:t>
            </a:r>
          </a:p>
        </p:txBody>
      </p:sp>
      <p:sp>
        <p:nvSpPr>
          <p:cNvPr id="3" name="Marcador de contenido 2"/>
          <p:cNvSpPr>
            <a:spLocks noGrp="1"/>
          </p:cNvSpPr>
          <p:nvPr>
            <p:ph idx="1"/>
          </p:nvPr>
        </p:nvSpPr>
        <p:spPr/>
        <p:txBody>
          <a:bodyPr>
            <a:normAutofit/>
          </a:bodyPr>
          <a:lstStyle/>
          <a:p>
            <a:pPr algn="just"/>
            <a:endParaRPr lang="es-MX" sz="2400">
              <a:latin typeface="+mj-lt"/>
            </a:endParaRPr>
          </a:p>
          <a:p>
            <a:pPr algn="just"/>
            <a:r>
              <a:rPr lang="es-MX" sz="2400">
                <a:latin typeface="+mj-lt"/>
              </a:rPr>
              <a:t>La CPU se une al resto de la computadora mediante terminales que se conectan al zócalo de la CPU en la tarjeta madre de la computadora. La mayoría de las terminales se conectan al bus de datos, al bus de control y al bus de direcciones.</a:t>
            </a:r>
          </a:p>
          <a:p>
            <a:pPr algn="just"/>
            <a:endParaRPr lang="es-MX" sz="2400">
              <a:latin typeface="+mj-lt"/>
            </a:endParaRPr>
          </a:p>
          <a:p>
            <a:pPr algn="just"/>
            <a:r>
              <a:rPr lang="es-MX" sz="2400">
                <a:latin typeface="+mj-lt"/>
              </a:rPr>
              <a:t>Un bus es un grupo de cables en paralelo que </a:t>
            </a:r>
            <a:r>
              <a:rPr lang="es-MX" sz="2400" err="1">
                <a:latin typeface="+mj-lt"/>
              </a:rPr>
              <a:t>transﬁeren</a:t>
            </a:r>
            <a:r>
              <a:rPr lang="es-MX" sz="2400">
                <a:latin typeface="+mj-lt"/>
              </a:rPr>
              <a:t> datos de una parte de la computadora a otra. Por lo general, el bus del sistema de una computadora consiste en tres buses separados: el bus de datos, el bus de control y el bus de direcciones. </a:t>
            </a:r>
          </a:p>
        </p:txBody>
      </p:sp>
    </p:spTree>
    <p:extLst>
      <p:ext uri="{BB962C8B-B14F-4D97-AF65-F5344CB8AC3E}">
        <p14:creationId xmlns:p14="http://schemas.microsoft.com/office/powerpoint/2010/main" val="3137033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b="1">
                <a:latin typeface="Times New Roman" panose="02020603050405020304" pitchFamily="18" charset="0"/>
                <a:cs typeface="Times New Roman" panose="02020603050405020304" pitchFamily="18" charset="0"/>
              </a:rPr>
              <a:t>1.2 El procesador y sus registros internos</a:t>
            </a:r>
          </a:p>
        </p:txBody>
      </p:sp>
      <p:sp>
        <p:nvSpPr>
          <p:cNvPr id="3" name="Marcador de contenido 2"/>
          <p:cNvSpPr>
            <a:spLocks noGrp="1"/>
          </p:cNvSpPr>
          <p:nvPr>
            <p:ph idx="1"/>
          </p:nvPr>
        </p:nvSpPr>
        <p:spPr/>
        <p:txBody>
          <a:bodyPr/>
          <a:lstStyle/>
          <a:p>
            <a:pPr lvl="0" algn="just">
              <a:buClr>
                <a:srgbClr val="0F6FC6"/>
              </a:buClr>
            </a:pPr>
            <a:r>
              <a:rPr lang="es-MX" sz="2400">
                <a:solidFill>
                  <a:prstClr val="black">
                    <a:lumMod val="75000"/>
                    <a:lumOff val="25000"/>
                  </a:prstClr>
                </a:solidFill>
                <a:latin typeface="Times New Roman" panose="02020603050405020304"/>
              </a:rPr>
              <a:t>El bus de datos transfiere instrucciones y datos entre el microprocesador y la memoria. </a:t>
            </a:r>
          </a:p>
          <a:p>
            <a:pPr lvl="0" algn="just">
              <a:buClr>
                <a:srgbClr val="0F6FC6"/>
              </a:buClr>
            </a:pPr>
            <a:endParaRPr lang="es-MX" sz="2400">
              <a:solidFill>
                <a:prstClr val="black">
                  <a:lumMod val="75000"/>
                  <a:lumOff val="25000"/>
                </a:prstClr>
              </a:solidFill>
              <a:latin typeface="Times New Roman" panose="02020603050405020304"/>
            </a:endParaRPr>
          </a:p>
          <a:p>
            <a:pPr lvl="0" algn="just">
              <a:buClr>
                <a:srgbClr val="0F6FC6"/>
              </a:buClr>
            </a:pPr>
            <a:r>
              <a:rPr lang="es-MX" sz="2400">
                <a:solidFill>
                  <a:prstClr val="black">
                    <a:lumMod val="75000"/>
                    <a:lumOff val="25000"/>
                  </a:prstClr>
                </a:solidFill>
                <a:latin typeface="Times New Roman" panose="02020603050405020304"/>
              </a:rPr>
              <a:t>El bus de control utiliza señales binarias para sincronizar las acciones de todos los dispositivos conectados al bus del sistema. </a:t>
            </a:r>
          </a:p>
          <a:p>
            <a:pPr lvl="0" algn="just">
              <a:buClr>
                <a:srgbClr val="0F6FC6"/>
              </a:buClr>
            </a:pPr>
            <a:endParaRPr lang="es-MX" sz="2400">
              <a:solidFill>
                <a:prstClr val="black">
                  <a:lumMod val="75000"/>
                  <a:lumOff val="25000"/>
                </a:prstClr>
              </a:solidFill>
              <a:latin typeface="Times New Roman" panose="02020603050405020304"/>
            </a:endParaRPr>
          </a:p>
          <a:p>
            <a:pPr lvl="0" algn="just">
              <a:buClr>
                <a:srgbClr val="0F6FC6"/>
              </a:buClr>
            </a:pPr>
            <a:r>
              <a:rPr lang="es-MX" sz="2400">
                <a:solidFill>
                  <a:prstClr val="black">
                    <a:lumMod val="75000"/>
                    <a:lumOff val="25000"/>
                  </a:prstClr>
                </a:solidFill>
                <a:latin typeface="Times New Roman" panose="02020603050405020304"/>
              </a:rPr>
              <a:t>El bus de direcciones almacena las direcciones de las instrucciones y los datos, cuando la instrucción actual que está en ejecución transfiere datos entre el microprocesador y la memoria. </a:t>
            </a:r>
          </a:p>
          <a:p>
            <a:endParaRPr lang="es-MX"/>
          </a:p>
        </p:txBody>
      </p:sp>
    </p:spTree>
    <p:extLst>
      <p:ext uri="{BB962C8B-B14F-4D97-AF65-F5344CB8AC3E}">
        <p14:creationId xmlns:p14="http://schemas.microsoft.com/office/powerpoint/2010/main" val="1212286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b="1">
                <a:latin typeface="Times New Roman" panose="02020603050405020304" pitchFamily="18" charset="0"/>
                <a:cs typeface="Times New Roman" panose="02020603050405020304" pitchFamily="18" charset="0"/>
              </a:rPr>
              <a:t>1.2 El procesador y sus registros internos</a:t>
            </a:r>
          </a:p>
        </p:txBody>
      </p:sp>
      <p:sp>
        <p:nvSpPr>
          <p:cNvPr id="3" name="Marcador de contenido 2"/>
          <p:cNvSpPr>
            <a:spLocks noGrp="1"/>
          </p:cNvSpPr>
          <p:nvPr>
            <p:ph idx="1"/>
          </p:nvPr>
        </p:nvSpPr>
        <p:spPr/>
        <p:txBody>
          <a:bodyPr>
            <a:normAutofit/>
          </a:bodyPr>
          <a:lstStyle/>
          <a:p>
            <a:r>
              <a:rPr lang="es-MX" sz="2800">
                <a:latin typeface="+mj-lt"/>
              </a:rPr>
              <a:t>¿Qué es un registro?</a:t>
            </a:r>
          </a:p>
          <a:p>
            <a:pPr algn="just"/>
            <a:r>
              <a:rPr lang="es-MX" sz="2400">
                <a:latin typeface="+mj-lt"/>
              </a:rPr>
              <a:t>Para que el microprocesador pueda procesar la información es necesario que ésta se encuentre en celdas especiales llamadas registros. Los registros son conjuntos de 8 o 16 </a:t>
            </a:r>
            <a:r>
              <a:rPr lang="es-MX" sz="2400" err="1">
                <a:latin typeface="+mj-lt"/>
              </a:rPr>
              <a:t>flip-flops</a:t>
            </a:r>
            <a:r>
              <a:rPr lang="es-MX" sz="2400">
                <a:latin typeface="+mj-lt"/>
              </a:rPr>
              <a:t>. </a:t>
            </a:r>
          </a:p>
          <a:p>
            <a:pPr algn="just"/>
            <a:r>
              <a:rPr lang="es-MX" sz="2400">
                <a:latin typeface="+mj-lt"/>
              </a:rPr>
              <a:t>Un </a:t>
            </a:r>
            <a:r>
              <a:rPr lang="es-MX" sz="2400" err="1">
                <a:latin typeface="+mj-lt"/>
              </a:rPr>
              <a:t>flip-flop</a:t>
            </a:r>
            <a:r>
              <a:rPr lang="es-MX" sz="2400">
                <a:latin typeface="+mj-lt"/>
              </a:rPr>
              <a:t> es un dispositivo capaz de almacenar dos niveles de voltaje, uno bajo, regularmente de 0.5 volts y otro alto comúnmente de 5 volts. El nivel bajo de energía en el </a:t>
            </a:r>
            <a:r>
              <a:rPr lang="es-MX" sz="2400" err="1">
                <a:latin typeface="+mj-lt"/>
              </a:rPr>
              <a:t>flip-flop</a:t>
            </a:r>
            <a:r>
              <a:rPr lang="es-MX" sz="2400">
                <a:latin typeface="+mj-lt"/>
              </a:rPr>
              <a:t> se interpreta como apagado o 0, y el nivel alto como prendido o 1. </a:t>
            </a:r>
          </a:p>
        </p:txBody>
      </p:sp>
    </p:spTree>
    <p:extLst>
      <p:ext uri="{BB962C8B-B14F-4D97-AF65-F5344CB8AC3E}">
        <p14:creationId xmlns:p14="http://schemas.microsoft.com/office/powerpoint/2010/main" val="2255290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b="1">
                <a:latin typeface="Times New Roman" panose="02020603050405020304" pitchFamily="18" charset="0"/>
                <a:cs typeface="Times New Roman" panose="02020603050405020304" pitchFamily="18" charset="0"/>
              </a:rPr>
              <a:t>1.2 El procesador y sus registros internos</a:t>
            </a:r>
          </a:p>
        </p:txBody>
      </p:sp>
      <p:sp>
        <p:nvSpPr>
          <p:cNvPr id="3" name="Marcador de contenido 2"/>
          <p:cNvSpPr>
            <a:spLocks noGrp="1"/>
          </p:cNvSpPr>
          <p:nvPr>
            <p:ph idx="1"/>
          </p:nvPr>
        </p:nvSpPr>
        <p:spPr/>
        <p:txBody>
          <a:bodyPr>
            <a:normAutofit/>
          </a:bodyPr>
          <a:lstStyle/>
          <a:p>
            <a:r>
              <a:rPr lang="es-MX" sz="2800">
                <a:latin typeface="+mj-lt"/>
              </a:rPr>
              <a:t>¿Qué es un registro?</a:t>
            </a:r>
          </a:p>
          <a:p>
            <a:pPr algn="just"/>
            <a:r>
              <a:rPr lang="es-MX" sz="2400">
                <a:latin typeface="+mj-lt"/>
              </a:rPr>
              <a:t>A estos estados se les conoce usualmente como bits, que son la unidad mas pequeña de información en una computadora. A un grupo de 16 bits se le conoce como palabra, una palabra puede ser dividida en grupos de 8 bits llamados bytes, y a los grupos de 4 bits les llamamos </a:t>
            </a:r>
            <a:r>
              <a:rPr lang="es-MX" sz="2400" err="1">
                <a:latin typeface="+mj-lt"/>
              </a:rPr>
              <a:t>nibbles</a:t>
            </a:r>
            <a:r>
              <a:rPr lang="es-MX" sz="2400">
                <a:latin typeface="+mj-lt"/>
              </a:rPr>
              <a:t>.</a:t>
            </a:r>
          </a:p>
          <a:p>
            <a:pPr algn="just"/>
            <a:r>
              <a:rPr lang="es-MX" sz="2400">
                <a:latin typeface="+mj-lt"/>
              </a:rPr>
              <a:t>Los registros son ubicaciones de almacenamiento de alta velocidad, que se encuentran directamente dentro del microprocesador, y están diseñados para una velocidad de acceso mucho mayor que la de la memoria convencional.</a:t>
            </a:r>
          </a:p>
          <a:p>
            <a:pPr algn="just"/>
            <a:endParaRPr lang="es-MX" sz="2400">
              <a:latin typeface="+mj-lt"/>
            </a:endParaRPr>
          </a:p>
          <a:p>
            <a:endParaRPr lang="es-MX" sz="2400">
              <a:latin typeface="+mj-lt"/>
            </a:endParaRPr>
          </a:p>
        </p:txBody>
      </p:sp>
    </p:spTree>
    <p:extLst>
      <p:ext uri="{BB962C8B-B14F-4D97-AF65-F5344CB8AC3E}">
        <p14:creationId xmlns:p14="http://schemas.microsoft.com/office/powerpoint/2010/main" val="4017873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b="1">
                <a:latin typeface="Times New Roman" panose="02020603050405020304" pitchFamily="18" charset="0"/>
                <a:cs typeface="Times New Roman" panose="02020603050405020304" pitchFamily="18" charset="0"/>
              </a:rPr>
              <a:t>1.2 El procesador y sus registros internos</a:t>
            </a:r>
          </a:p>
        </p:txBody>
      </p:sp>
      <p:sp>
        <p:nvSpPr>
          <p:cNvPr id="3" name="Marcador de contenido 2"/>
          <p:cNvSpPr>
            <a:spLocks noGrp="1"/>
          </p:cNvSpPr>
          <p:nvPr>
            <p:ph idx="1"/>
          </p:nvPr>
        </p:nvSpPr>
        <p:spPr/>
        <p:txBody>
          <a:bodyPr>
            <a:normAutofit/>
          </a:bodyPr>
          <a:lstStyle/>
          <a:p>
            <a:pPr algn="just"/>
            <a:r>
              <a:rPr lang="es-MX" sz="2400">
                <a:latin typeface="+mj-lt"/>
              </a:rPr>
              <a:t>Cuando se optimiza un ciclo de procesamiento en base a la velocidad, los contadores del ciclo se guardan en registros, en vez de variables. La figura 2 muestra los registros básicos de ejecución de un programa. </a:t>
            </a:r>
          </a:p>
          <a:p>
            <a:pPr algn="just"/>
            <a:r>
              <a:rPr lang="es-MX" sz="2400">
                <a:solidFill>
                  <a:prstClr val="black">
                    <a:lumMod val="75000"/>
                    <a:lumOff val="25000"/>
                  </a:prstClr>
                </a:solidFill>
                <a:latin typeface="Times New Roman" panose="02020603050405020304"/>
              </a:rPr>
              <a:t>Hay ocho registros de propósito general, seis registros de segmento, un registro de las banderas de estado del procesador (EFLAGS), y un apuntador de instrucciones (EIP). </a:t>
            </a:r>
          </a:p>
          <a:p>
            <a:pPr algn="just"/>
            <a:endParaRPr lang="es-MX" sz="2400">
              <a:latin typeface="+mj-lt"/>
            </a:endParaRPr>
          </a:p>
        </p:txBody>
      </p:sp>
    </p:spTree>
    <p:extLst>
      <p:ext uri="{BB962C8B-B14F-4D97-AF65-F5344CB8AC3E}">
        <p14:creationId xmlns:p14="http://schemas.microsoft.com/office/powerpoint/2010/main" val="1143223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b="1">
                <a:latin typeface="Times New Roman" panose="02020603050405020304" pitchFamily="18" charset="0"/>
                <a:cs typeface="Times New Roman" panose="02020603050405020304" pitchFamily="18" charset="0"/>
              </a:rPr>
              <a:t>1.2 El procesador y sus registros internos</a:t>
            </a:r>
          </a:p>
        </p:txBody>
      </p:sp>
      <p:sp>
        <p:nvSpPr>
          <p:cNvPr id="5" name="Rectángulo 4">
            <a:extLst>
              <a:ext uri="{FF2B5EF4-FFF2-40B4-BE49-F238E27FC236}">
                <a16:creationId xmlns:a16="http://schemas.microsoft.com/office/drawing/2014/main" id="{1BACE606-E504-4535-8676-DD8CBC0B3008}"/>
              </a:ext>
            </a:extLst>
          </p:cNvPr>
          <p:cNvSpPr/>
          <p:nvPr/>
        </p:nvSpPr>
        <p:spPr>
          <a:xfrm>
            <a:off x="2517911" y="5599936"/>
            <a:ext cx="9912627" cy="400110"/>
          </a:xfrm>
          <a:prstGeom prst="rect">
            <a:avLst/>
          </a:prstGeom>
        </p:spPr>
        <p:txBody>
          <a:bodyPr wrap="square">
            <a:spAutoFit/>
          </a:bodyPr>
          <a:lstStyle/>
          <a:p>
            <a:r>
              <a:rPr lang="es-MX" sz="2000">
                <a:latin typeface="+mj-lt"/>
              </a:rPr>
              <a:t>Figura 2. Registros básicos de ejecución de un programa de los procesadores.</a:t>
            </a:r>
          </a:p>
        </p:txBody>
      </p:sp>
      <p:pic>
        <p:nvPicPr>
          <p:cNvPr id="7" name="Imagen 6">
            <a:extLst>
              <a:ext uri="{FF2B5EF4-FFF2-40B4-BE49-F238E27FC236}">
                <a16:creationId xmlns:a16="http://schemas.microsoft.com/office/drawing/2014/main" id="{A01F2CFB-5810-463E-AFFA-0FDEBF212EA4}"/>
              </a:ext>
            </a:extLst>
          </p:cNvPr>
          <p:cNvPicPr>
            <a:picLocks noChangeAspect="1"/>
          </p:cNvPicPr>
          <p:nvPr/>
        </p:nvPicPr>
        <p:blipFill>
          <a:blip r:embed="rId2"/>
          <a:stretch>
            <a:fillRect/>
          </a:stretch>
        </p:blipFill>
        <p:spPr>
          <a:xfrm>
            <a:off x="3177541" y="1983464"/>
            <a:ext cx="6032720" cy="3316083"/>
          </a:xfrm>
          <a:prstGeom prst="rect">
            <a:avLst/>
          </a:prstGeom>
        </p:spPr>
      </p:pic>
    </p:spTree>
    <p:extLst>
      <p:ext uri="{BB962C8B-B14F-4D97-AF65-F5344CB8AC3E}">
        <p14:creationId xmlns:p14="http://schemas.microsoft.com/office/powerpoint/2010/main" val="1031690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b="1">
                <a:latin typeface="Times New Roman" panose="02020603050405020304" pitchFamily="18" charset="0"/>
                <a:cs typeface="Times New Roman" panose="02020603050405020304" pitchFamily="18" charset="0"/>
              </a:rPr>
              <a:t>1.2 El procesador y sus registros internos</a:t>
            </a:r>
          </a:p>
        </p:txBody>
      </p:sp>
      <p:sp>
        <p:nvSpPr>
          <p:cNvPr id="3" name="Marcador de contenido 2"/>
          <p:cNvSpPr>
            <a:spLocks noGrp="1"/>
          </p:cNvSpPr>
          <p:nvPr>
            <p:ph idx="1"/>
          </p:nvPr>
        </p:nvSpPr>
        <p:spPr/>
        <p:txBody>
          <a:bodyPr/>
          <a:lstStyle/>
          <a:p>
            <a:pPr marL="0" indent="0" algn="just">
              <a:buNone/>
            </a:pPr>
            <a:r>
              <a:rPr lang="es-MX" sz="2400" b="1">
                <a:latin typeface="+mj-lt"/>
              </a:rPr>
              <a:t>Registros de propósito general </a:t>
            </a:r>
          </a:p>
          <a:p>
            <a:pPr marL="0" indent="0" algn="just">
              <a:buNone/>
            </a:pPr>
            <a:r>
              <a:rPr lang="es-MX" sz="2400">
                <a:latin typeface="+mj-lt"/>
              </a:rPr>
              <a:t>Los registros de propósito general se utilizan principalmente para las operaciones aritméticas y el movimiento de datos. Cada registro puede direccionarse como un valor individual de 32 bits, o como dos valores de 16 bits. </a:t>
            </a:r>
          </a:p>
          <a:p>
            <a:pPr marL="0" indent="0" algn="just">
              <a:buNone/>
            </a:pPr>
            <a:r>
              <a:rPr lang="es-MX" sz="2400">
                <a:latin typeface="+mj-lt"/>
              </a:rPr>
              <a:t>Hay partes de algunos registros que pueden direccionarse como valores de 8 bits. El registro EAX de 32 bits tiene una mitad inferior de 16 bits llamada AX. A su vez, el registro AX tiene una mitad superior de 8 bits llamada AH, y una mitad inferior de 8 bits llamada AL. La misma relación de traslape existe para los registros EAX, EBX, ECX y EDX, la figura 3 muestra el registro EAX .</a:t>
            </a:r>
          </a:p>
          <a:p>
            <a:pPr marL="0" indent="0">
              <a:buNone/>
            </a:pPr>
            <a:endParaRPr lang="es-MX"/>
          </a:p>
        </p:txBody>
      </p:sp>
    </p:spTree>
    <p:extLst>
      <p:ext uri="{BB962C8B-B14F-4D97-AF65-F5344CB8AC3E}">
        <p14:creationId xmlns:p14="http://schemas.microsoft.com/office/powerpoint/2010/main" val="734349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b="1">
                <a:latin typeface="Times New Roman" panose="02020603050405020304" pitchFamily="18" charset="0"/>
                <a:cs typeface="Times New Roman" panose="02020603050405020304" pitchFamily="18" charset="0"/>
              </a:rPr>
              <a:t>1.1 Importancia</a:t>
            </a:r>
            <a:r>
              <a:rPr lang="en-GB" b="1">
                <a:latin typeface="Times New Roman" panose="02020603050405020304" pitchFamily="18" charset="0"/>
                <a:cs typeface="Times New Roman" panose="02020603050405020304" pitchFamily="18" charset="0"/>
              </a:rPr>
              <a:t> del </a:t>
            </a:r>
            <a:r>
              <a:rPr lang="es-MX" b="1">
                <a:latin typeface="Times New Roman" panose="02020603050405020304" pitchFamily="18" charset="0"/>
                <a:cs typeface="Times New Roman" panose="02020603050405020304" pitchFamily="18" charset="0"/>
              </a:rPr>
              <a:t>lenguaje</a:t>
            </a:r>
            <a:r>
              <a:rPr lang="en-GB" b="1">
                <a:latin typeface="Times New Roman" panose="02020603050405020304" pitchFamily="18" charset="0"/>
                <a:cs typeface="Times New Roman" panose="02020603050405020304" pitchFamily="18" charset="0"/>
              </a:rPr>
              <a:t> </a:t>
            </a:r>
            <a:r>
              <a:rPr lang="es-MX" b="1">
                <a:latin typeface="Times New Roman" panose="02020603050405020304" pitchFamily="18" charset="0"/>
                <a:cs typeface="Times New Roman" panose="02020603050405020304" pitchFamily="18" charset="0"/>
              </a:rPr>
              <a:t>ensamblador</a:t>
            </a:r>
            <a:br>
              <a:rPr lang="en-GB" b="1">
                <a:latin typeface="Times New Roman" panose="02020603050405020304" pitchFamily="18" charset="0"/>
                <a:cs typeface="Times New Roman" panose="02020603050405020304" pitchFamily="18" charset="0"/>
              </a:rPr>
            </a:br>
            <a:endParaRPr lang="en-GB">
              <a:latin typeface="Times New Roman" panose="02020603050405020304" pitchFamily="18" charset="0"/>
              <a:cs typeface="Times New Roman" panose="02020603050405020304" pitchFamily="18" charset="0"/>
            </a:endParaRPr>
          </a:p>
        </p:txBody>
      </p:sp>
      <p:sp>
        <p:nvSpPr>
          <p:cNvPr id="3" name="Marcador de contenido 2"/>
          <p:cNvSpPr>
            <a:spLocks noGrp="1"/>
          </p:cNvSpPr>
          <p:nvPr>
            <p:ph idx="1"/>
          </p:nvPr>
        </p:nvSpPr>
        <p:spPr>
          <a:xfrm>
            <a:off x="640080" y="1737360"/>
            <a:ext cx="10515600" cy="4351338"/>
          </a:xfrm>
        </p:spPr>
        <p:txBody>
          <a:bodyPr>
            <a:noAutofit/>
          </a:bodyPr>
          <a:lstStyle/>
          <a:p>
            <a:pPr algn="just">
              <a:lnSpc>
                <a:spcPct val="160000"/>
              </a:lnSpc>
              <a:buFont typeface="Wingdings" panose="05000000000000000000" pitchFamily="2" charset="2"/>
              <a:buChar char="Ø"/>
            </a:pPr>
            <a:r>
              <a:rPr lang="es-MX" sz="2400">
                <a:latin typeface="Times New Roman" panose="02020603050405020304" pitchFamily="18" charset="0"/>
                <a:cs typeface="Times New Roman" panose="02020603050405020304" pitchFamily="18" charset="0"/>
              </a:rPr>
              <a:t>El lenguaje ensamblador es la forma más básica de programar un microprocesador para que realice las tareas o cálculos requeridos.</a:t>
            </a:r>
          </a:p>
          <a:p>
            <a:pPr algn="just">
              <a:lnSpc>
                <a:spcPct val="160000"/>
              </a:lnSpc>
              <a:buFont typeface="Wingdings" panose="05000000000000000000" pitchFamily="2" charset="2"/>
              <a:buChar char="Ø"/>
            </a:pPr>
            <a:endParaRPr lang="es-MX" sz="2400">
              <a:latin typeface="Times New Roman" panose="02020603050405020304" pitchFamily="18" charset="0"/>
              <a:cs typeface="Times New Roman" panose="02020603050405020304" pitchFamily="18" charset="0"/>
            </a:endParaRPr>
          </a:p>
          <a:p>
            <a:pPr algn="just">
              <a:lnSpc>
                <a:spcPct val="160000"/>
              </a:lnSpc>
              <a:buFont typeface="Wingdings" panose="05000000000000000000" pitchFamily="2" charset="2"/>
              <a:buChar char="Ø"/>
            </a:pPr>
            <a:r>
              <a:rPr lang="es-MX" sz="2400">
                <a:latin typeface="Times New Roman" panose="02020603050405020304" pitchFamily="18" charset="0"/>
                <a:cs typeface="Times New Roman" panose="02020603050405020304" pitchFamily="18" charset="0"/>
              </a:rPr>
              <a:t>El lenguaje ensamblador es un lenguaje de bajo nivel, permite controlar el 100 % de las funciones de un microprocesador, así como los periféricos</a:t>
            </a:r>
            <a:r>
              <a:rPr lang="en-GB" sz="2400">
                <a:latin typeface="Times New Roman" panose="02020603050405020304" pitchFamily="18" charset="0"/>
                <a:cs typeface="Times New Roman" panose="02020603050405020304" pitchFamily="18" charset="0"/>
              </a:rPr>
              <a:t> </a:t>
            </a:r>
            <a:r>
              <a:rPr lang="es-MX" sz="2400">
                <a:latin typeface="Times New Roman" panose="02020603050405020304" pitchFamily="18" charset="0"/>
                <a:cs typeface="Times New Roman" panose="02020603050405020304" pitchFamily="18" charset="0"/>
              </a:rPr>
              <a:t>asociados</a:t>
            </a:r>
            <a:r>
              <a:rPr lang="en-GB" sz="2400">
                <a:latin typeface="Times New Roman" panose="02020603050405020304" pitchFamily="18" charset="0"/>
                <a:cs typeface="Times New Roman" panose="02020603050405020304" pitchFamily="18" charset="0"/>
              </a:rPr>
              <a:t> a </a:t>
            </a:r>
            <a:r>
              <a:rPr lang="es-MX" sz="2400">
                <a:latin typeface="Times New Roman" panose="02020603050405020304" pitchFamily="18" charset="0"/>
                <a:cs typeface="Times New Roman" panose="02020603050405020304" pitchFamily="18" charset="0"/>
              </a:rPr>
              <a:t>éste</a:t>
            </a:r>
            <a:r>
              <a:rPr lang="en-GB" sz="24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77197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b="1">
                <a:latin typeface="Times New Roman" panose="02020603050405020304" pitchFamily="18" charset="0"/>
                <a:cs typeface="Times New Roman" panose="02020603050405020304" pitchFamily="18" charset="0"/>
              </a:rPr>
              <a:t>1.2 El procesador y sus registros internos</a:t>
            </a:r>
          </a:p>
        </p:txBody>
      </p:sp>
      <p:pic>
        <p:nvPicPr>
          <p:cNvPr id="4" name="Marcador de contenido 3">
            <a:extLst>
              <a:ext uri="{FF2B5EF4-FFF2-40B4-BE49-F238E27FC236}">
                <a16:creationId xmlns:a16="http://schemas.microsoft.com/office/drawing/2014/main" id="{67B99130-9FC5-4305-B064-A6B18C7F5D29}"/>
              </a:ext>
            </a:extLst>
          </p:cNvPr>
          <p:cNvPicPr>
            <a:picLocks noGrp="1" noChangeAspect="1"/>
          </p:cNvPicPr>
          <p:nvPr>
            <p:ph idx="1"/>
          </p:nvPr>
        </p:nvPicPr>
        <p:blipFill>
          <a:blip r:embed="rId2"/>
          <a:stretch>
            <a:fillRect/>
          </a:stretch>
        </p:blipFill>
        <p:spPr>
          <a:xfrm>
            <a:off x="3657208" y="2161470"/>
            <a:ext cx="4877584" cy="2535060"/>
          </a:xfrm>
          <a:prstGeom prst="rect">
            <a:avLst/>
          </a:prstGeom>
        </p:spPr>
      </p:pic>
      <p:sp>
        <p:nvSpPr>
          <p:cNvPr id="5" name="Rectángulo 4">
            <a:extLst>
              <a:ext uri="{FF2B5EF4-FFF2-40B4-BE49-F238E27FC236}">
                <a16:creationId xmlns:a16="http://schemas.microsoft.com/office/drawing/2014/main" id="{48D9654A-FA95-4CFB-9527-6B910B943D8C}"/>
              </a:ext>
            </a:extLst>
          </p:cNvPr>
          <p:cNvSpPr/>
          <p:nvPr/>
        </p:nvSpPr>
        <p:spPr>
          <a:xfrm>
            <a:off x="4418320" y="4935974"/>
            <a:ext cx="4006225" cy="369332"/>
          </a:xfrm>
          <a:prstGeom prst="rect">
            <a:avLst/>
          </a:prstGeom>
        </p:spPr>
        <p:txBody>
          <a:bodyPr wrap="none">
            <a:spAutoFit/>
          </a:bodyPr>
          <a:lstStyle/>
          <a:p>
            <a:r>
              <a:rPr lang="es-MX"/>
              <a:t>Figura 3. Registro EAX de propósito. </a:t>
            </a:r>
          </a:p>
        </p:txBody>
      </p:sp>
    </p:spTree>
    <p:extLst>
      <p:ext uri="{BB962C8B-B14F-4D97-AF65-F5344CB8AC3E}">
        <p14:creationId xmlns:p14="http://schemas.microsoft.com/office/powerpoint/2010/main" val="3532988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b="1">
                <a:latin typeface="Times New Roman" panose="02020603050405020304" pitchFamily="18" charset="0"/>
                <a:cs typeface="Times New Roman" panose="02020603050405020304" pitchFamily="18" charset="0"/>
              </a:rPr>
              <a:t>1.2 El procesador y sus registros internos</a:t>
            </a:r>
          </a:p>
        </p:txBody>
      </p:sp>
      <p:sp>
        <p:nvSpPr>
          <p:cNvPr id="3" name="Marcador de contenido 2"/>
          <p:cNvSpPr>
            <a:spLocks noGrp="1"/>
          </p:cNvSpPr>
          <p:nvPr>
            <p:ph idx="1"/>
          </p:nvPr>
        </p:nvSpPr>
        <p:spPr/>
        <p:txBody>
          <a:bodyPr>
            <a:normAutofit fontScale="92500" lnSpcReduction="10000"/>
          </a:bodyPr>
          <a:lstStyle/>
          <a:p>
            <a:r>
              <a:rPr lang="es-MX" sz="2600">
                <a:latin typeface="+mj-lt"/>
              </a:rPr>
              <a:t>Registro AX Este registro es el acumulador principal, implicado en gran parte de las operaciones de aritméticas y de E/S. </a:t>
            </a:r>
          </a:p>
          <a:p>
            <a:r>
              <a:rPr lang="es-MX" sz="2600">
                <a:latin typeface="+mj-lt"/>
              </a:rPr>
              <a:t>Registro BX Recibe el nombre de registro base ya que es el único registro de propósito general que se usa como un índice en el direccionamiento indexado. Se suele utilizar para cálculos aritméticos. </a:t>
            </a:r>
          </a:p>
          <a:p>
            <a:r>
              <a:rPr lang="es-MX" sz="2600">
                <a:latin typeface="+mj-lt"/>
              </a:rPr>
              <a:t>Registro CX es conocido como registro contador ya que puede contener un valor para controlar el número de veces que se repite una cierta operación. </a:t>
            </a:r>
          </a:p>
          <a:p>
            <a:r>
              <a:rPr lang="es-MX" sz="2600">
                <a:latin typeface="+mj-lt"/>
              </a:rPr>
              <a:t>Registro DX Se conoce como registro de datos. Algunas operaciones de E/S requieren su uso, y las operaciones de multiplicación y división con cifras grandes suponen que el DX y el AX trabajando juntos </a:t>
            </a:r>
          </a:p>
          <a:p>
            <a:r>
              <a:rPr lang="es-MX"/>
              <a:t> </a:t>
            </a:r>
          </a:p>
        </p:txBody>
      </p:sp>
    </p:spTree>
    <p:extLst>
      <p:ext uri="{BB962C8B-B14F-4D97-AF65-F5344CB8AC3E}">
        <p14:creationId xmlns:p14="http://schemas.microsoft.com/office/powerpoint/2010/main" val="3897696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b="1">
                <a:latin typeface="Times New Roman" panose="02020603050405020304" pitchFamily="18" charset="0"/>
                <a:cs typeface="Times New Roman" panose="02020603050405020304" pitchFamily="18" charset="0"/>
              </a:rPr>
              <a:t>1.2 El procesador y sus registros internos</a:t>
            </a:r>
          </a:p>
        </p:txBody>
      </p:sp>
      <p:sp>
        <p:nvSpPr>
          <p:cNvPr id="3" name="Marcador de contenido 2"/>
          <p:cNvSpPr>
            <a:spLocks noGrp="1"/>
          </p:cNvSpPr>
          <p:nvPr>
            <p:ph idx="1"/>
          </p:nvPr>
        </p:nvSpPr>
        <p:spPr/>
        <p:txBody>
          <a:bodyPr>
            <a:noAutofit/>
          </a:bodyPr>
          <a:lstStyle/>
          <a:p>
            <a:r>
              <a:rPr lang="es-MX" sz="2400">
                <a:latin typeface="+mj-lt"/>
              </a:rPr>
              <a:t>Registros de índice.</a:t>
            </a:r>
          </a:p>
          <a:p>
            <a:r>
              <a:rPr lang="es-MX" sz="2400">
                <a:latin typeface="+mj-lt"/>
              </a:rPr>
              <a:t>Los registros índice se utilizan fundamentalmente en operaciones con cadenas y para direccionamiento indexado: </a:t>
            </a:r>
          </a:p>
          <a:p>
            <a:r>
              <a:rPr lang="es-MX" sz="2400">
                <a:latin typeface="+mj-lt"/>
              </a:rPr>
              <a:t> Registro SI (Registro índice fuente) requerido en algunas operaciones con cadenas de caracteres. Este registro está asociado con el registro DS. </a:t>
            </a:r>
          </a:p>
          <a:p>
            <a:r>
              <a:rPr lang="es-MX" sz="2400">
                <a:latin typeface="+mj-lt"/>
              </a:rPr>
              <a:t>Registro DI (Registro índice destino) requerido también en determinadas operaciones con cadenas de caracteres. Está asociado al registro DS o ES. </a:t>
            </a:r>
          </a:p>
        </p:txBody>
      </p:sp>
    </p:spTree>
    <p:extLst>
      <p:ext uri="{BB962C8B-B14F-4D97-AF65-F5344CB8AC3E}">
        <p14:creationId xmlns:p14="http://schemas.microsoft.com/office/powerpoint/2010/main" val="316395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b="1">
                <a:latin typeface="Times New Roman" panose="02020603050405020304" pitchFamily="18" charset="0"/>
                <a:cs typeface="Times New Roman" panose="02020603050405020304" pitchFamily="18" charset="0"/>
              </a:rPr>
              <a:t>1.2 El procesador y sus registros internos</a:t>
            </a:r>
          </a:p>
        </p:txBody>
      </p:sp>
      <p:sp>
        <p:nvSpPr>
          <p:cNvPr id="3" name="Marcador de contenido 2"/>
          <p:cNvSpPr>
            <a:spLocks noGrp="1"/>
          </p:cNvSpPr>
          <p:nvPr>
            <p:ph idx="1"/>
          </p:nvPr>
        </p:nvSpPr>
        <p:spPr/>
        <p:txBody>
          <a:bodyPr/>
          <a:lstStyle/>
          <a:p>
            <a:pPr lvl="0">
              <a:buClr>
                <a:srgbClr val="0F6FC6"/>
              </a:buClr>
            </a:pPr>
            <a:endParaRPr lang="es-MX" sz="2400">
              <a:solidFill>
                <a:prstClr val="black">
                  <a:lumMod val="75000"/>
                  <a:lumOff val="25000"/>
                </a:prstClr>
              </a:solidFill>
              <a:latin typeface="Times New Roman" panose="02020603050405020304"/>
            </a:endParaRPr>
          </a:p>
          <a:p>
            <a:pPr lvl="0">
              <a:buClr>
                <a:srgbClr val="0F6FC6"/>
              </a:buClr>
            </a:pPr>
            <a:r>
              <a:rPr lang="es-MX" sz="2400">
                <a:solidFill>
                  <a:prstClr val="black">
                    <a:lumMod val="75000"/>
                    <a:lumOff val="25000"/>
                  </a:prstClr>
                </a:solidFill>
                <a:latin typeface="Times New Roman" panose="02020603050405020304"/>
              </a:rPr>
              <a:t>Los registros de índice se pueden usar como registros de datos sin problemas para sumas, movimiento de datos, no así los de segmento, que tienen fuertes limitaciones. Cuando se hace referencia a "un registro" como operando de una instrucción, eso incluye en principio cualquier registro menos los de segmento. </a:t>
            </a:r>
          </a:p>
          <a:p>
            <a:endParaRPr lang="es-MX"/>
          </a:p>
        </p:txBody>
      </p:sp>
    </p:spTree>
    <p:extLst>
      <p:ext uri="{BB962C8B-B14F-4D97-AF65-F5344CB8AC3E}">
        <p14:creationId xmlns:p14="http://schemas.microsoft.com/office/powerpoint/2010/main" val="4228688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b="1">
                <a:latin typeface="Times New Roman" panose="02020603050405020304" pitchFamily="18" charset="0"/>
                <a:cs typeface="Times New Roman" panose="02020603050405020304" pitchFamily="18" charset="0"/>
              </a:rPr>
              <a:t>1.2 El procesador y sus registros internos</a:t>
            </a:r>
          </a:p>
        </p:txBody>
      </p:sp>
      <p:sp>
        <p:nvSpPr>
          <p:cNvPr id="3" name="Marcador de contenido 2"/>
          <p:cNvSpPr>
            <a:spLocks noGrp="1"/>
          </p:cNvSpPr>
          <p:nvPr>
            <p:ph idx="1"/>
          </p:nvPr>
        </p:nvSpPr>
        <p:spPr/>
        <p:txBody>
          <a:bodyPr>
            <a:normAutofit fontScale="25000" lnSpcReduction="20000"/>
          </a:bodyPr>
          <a:lstStyle/>
          <a:p>
            <a:pPr algn="just"/>
            <a:r>
              <a:rPr lang="es-MX"/>
              <a:t> </a:t>
            </a:r>
            <a:r>
              <a:rPr lang="es-MX" sz="9600">
                <a:latin typeface="+mj-lt"/>
              </a:rPr>
              <a:t>Registros Apuntadores (SP y BP). </a:t>
            </a:r>
          </a:p>
          <a:p>
            <a:pPr algn="just"/>
            <a:endParaRPr lang="es-MX" sz="9600">
              <a:latin typeface="+mj-lt"/>
            </a:endParaRPr>
          </a:p>
          <a:p>
            <a:pPr algn="just"/>
            <a:r>
              <a:rPr lang="es-MX" sz="9600">
                <a:latin typeface="+mj-lt"/>
              </a:rPr>
              <a:t> Los registros apuntadores están asociados al registro de segmento de pila, SS, y permiten acceder a los datos almacenados en la pila. Representan un desplazamiento respecto a la dirección determinada por SS: </a:t>
            </a:r>
          </a:p>
          <a:p>
            <a:pPr algn="just"/>
            <a:endParaRPr lang="es-MX" sz="9600">
              <a:latin typeface="+mj-lt"/>
            </a:endParaRPr>
          </a:p>
          <a:p>
            <a:pPr algn="just"/>
            <a:r>
              <a:rPr lang="es-MX" sz="9600">
                <a:latin typeface="+mj-lt"/>
              </a:rPr>
              <a:t> Registro SP Proporciona un valor de desplazamiento que se refiere a la palabra actual que está siendo procesada en la pila. </a:t>
            </a:r>
          </a:p>
          <a:p>
            <a:pPr algn="just"/>
            <a:endParaRPr lang="es-MX" sz="9600">
              <a:latin typeface="+mj-lt"/>
            </a:endParaRPr>
          </a:p>
          <a:p>
            <a:pPr algn="just"/>
            <a:r>
              <a:rPr lang="es-MX" sz="9600">
                <a:latin typeface="+mj-lt"/>
              </a:rPr>
              <a:t>Registro BP Facilita la referencia a los parámetros de las rutinas, los cuales son datos y direcciones transmitidos vía la pila. </a:t>
            </a:r>
          </a:p>
          <a:p>
            <a:pPr algn="just"/>
            <a:r>
              <a:rPr lang="es-MX" sz="9600">
                <a:latin typeface="+mj-lt"/>
              </a:rPr>
              <a:t> </a:t>
            </a:r>
          </a:p>
        </p:txBody>
      </p:sp>
    </p:spTree>
    <p:extLst>
      <p:ext uri="{BB962C8B-B14F-4D97-AF65-F5344CB8AC3E}">
        <p14:creationId xmlns:p14="http://schemas.microsoft.com/office/powerpoint/2010/main" val="39186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b="1">
                <a:latin typeface="Times New Roman" panose="02020603050405020304" pitchFamily="18" charset="0"/>
                <a:cs typeface="Times New Roman" panose="02020603050405020304" pitchFamily="18" charset="0"/>
              </a:rPr>
              <a:t>1.2 El procesador y sus registros internos</a:t>
            </a:r>
          </a:p>
        </p:txBody>
      </p:sp>
      <p:sp>
        <p:nvSpPr>
          <p:cNvPr id="3" name="Marcador de contenido 2"/>
          <p:cNvSpPr>
            <a:spLocks noGrp="1"/>
          </p:cNvSpPr>
          <p:nvPr>
            <p:ph idx="1"/>
          </p:nvPr>
        </p:nvSpPr>
        <p:spPr/>
        <p:txBody>
          <a:bodyPr>
            <a:normAutofit/>
          </a:bodyPr>
          <a:lstStyle/>
          <a:p>
            <a:pPr algn="just"/>
            <a:r>
              <a:rPr lang="es-MX"/>
              <a:t> </a:t>
            </a:r>
            <a:r>
              <a:rPr lang="es-MX" sz="2400">
                <a:latin typeface="+mj-lt"/>
              </a:rPr>
              <a:t>Registro Apuntador de Instrucciones (IP). </a:t>
            </a:r>
          </a:p>
          <a:p>
            <a:pPr algn="just"/>
            <a:r>
              <a:rPr lang="es-MX" sz="2400">
                <a:latin typeface="+mj-lt"/>
              </a:rPr>
              <a:t> Se trata de un registro de 16 bits que contiene el desplazamiento de la dirección de la siguiente instrucción que se ejecutará. Está asociado con el registro CS en el sentido de que IP indica el desplazamiento de la siguiente instrucción a ejecutar dentro del segmento de código determinado por CS</a:t>
            </a:r>
          </a:p>
          <a:p>
            <a:pPr algn="just"/>
            <a:r>
              <a:rPr lang="es-MX" sz="2400">
                <a:latin typeface="+mj-lt"/>
              </a:rPr>
              <a:t>En general, el registro IP indica el desplazamiento de la instrucción actual que es ejecutada dentro del segmento de código; el registro SP indica el desplazamiento dentro del segmento de pila, apuntando al último elemento introducido en la pila; y un operando (que sea una referencia a memoria) de una instrucción indica un desplazamiento en el segmento de datos del programa. </a:t>
            </a:r>
          </a:p>
          <a:p>
            <a:endParaRPr lang="es-MX"/>
          </a:p>
        </p:txBody>
      </p:sp>
    </p:spTree>
    <p:extLst>
      <p:ext uri="{BB962C8B-B14F-4D97-AF65-F5344CB8AC3E}">
        <p14:creationId xmlns:p14="http://schemas.microsoft.com/office/powerpoint/2010/main" val="1816570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b="1">
                <a:latin typeface="Times New Roman" panose="02020603050405020304" pitchFamily="18" charset="0"/>
                <a:cs typeface="Times New Roman" panose="02020603050405020304" pitchFamily="18" charset="0"/>
              </a:rPr>
              <a:t>1.2 El procesador y sus registros internos</a:t>
            </a:r>
          </a:p>
        </p:txBody>
      </p:sp>
      <p:sp>
        <p:nvSpPr>
          <p:cNvPr id="3" name="Marcador de contenido 2"/>
          <p:cNvSpPr>
            <a:spLocks noGrp="1"/>
          </p:cNvSpPr>
          <p:nvPr>
            <p:ph idx="1"/>
          </p:nvPr>
        </p:nvSpPr>
        <p:spPr>
          <a:xfrm>
            <a:off x="1097280" y="1845734"/>
            <a:ext cx="10058400" cy="4326466"/>
          </a:xfrm>
        </p:spPr>
        <p:txBody>
          <a:bodyPr>
            <a:normAutofit/>
          </a:bodyPr>
          <a:lstStyle/>
          <a:p>
            <a:pPr algn="just"/>
            <a:r>
              <a:rPr lang="es-MX" sz="2400">
                <a:latin typeface="+mj-lt"/>
              </a:rPr>
              <a:t> Registro de banderas, FLAGS, o registro de estado (FL). </a:t>
            </a:r>
          </a:p>
          <a:p>
            <a:pPr algn="just"/>
            <a:r>
              <a:rPr lang="es-MX" sz="2400">
                <a:latin typeface="+mj-lt"/>
              </a:rPr>
              <a:t> Es un registro de 16 bits, Figura 4, pero sólo se utilizan nueve de ellos. Sirven para indicar el estado actual de la máquina y el resultado del procesamiento. La mayor parte de las instrucciones de comparación y aritméticas modifican este registro. </a:t>
            </a:r>
          </a:p>
          <a:p>
            <a:pPr algn="just"/>
            <a:r>
              <a:rPr lang="es-MX" sz="2400">
                <a:latin typeface="+mj-lt"/>
              </a:rPr>
              <a:t>Algunas instrucciones pueden realizar pruebas sobre este registro para determinar la acción siguiente (como las instrucciones de salto) .</a:t>
            </a:r>
          </a:p>
          <a:p>
            <a:pPr algn="just"/>
            <a:endParaRPr lang="es-MX"/>
          </a:p>
          <a:p>
            <a:pPr algn="just"/>
            <a:endParaRPr lang="es-MX"/>
          </a:p>
          <a:p>
            <a:pPr algn="ctr"/>
            <a:r>
              <a:rPr lang="es-MX">
                <a:latin typeface="+mj-lt"/>
              </a:rPr>
              <a:t>Figura 4. Registro FL.</a:t>
            </a:r>
          </a:p>
        </p:txBody>
      </p:sp>
      <p:pic>
        <p:nvPicPr>
          <p:cNvPr id="4" name="Imagen 3">
            <a:extLst>
              <a:ext uri="{FF2B5EF4-FFF2-40B4-BE49-F238E27FC236}">
                <a16:creationId xmlns:a16="http://schemas.microsoft.com/office/drawing/2014/main" id="{1E0C7165-9C4F-4FE0-80B5-250FC5A1090C}"/>
              </a:ext>
            </a:extLst>
          </p:cNvPr>
          <p:cNvPicPr>
            <a:picLocks noChangeAspect="1"/>
          </p:cNvPicPr>
          <p:nvPr/>
        </p:nvPicPr>
        <p:blipFill>
          <a:blip r:embed="rId2"/>
          <a:stretch>
            <a:fillRect/>
          </a:stretch>
        </p:blipFill>
        <p:spPr>
          <a:xfrm>
            <a:off x="882870" y="4755903"/>
            <a:ext cx="10487219" cy="793151"/>
          </a:xfrm>
          <a:prstGeom prst="rect">
            <a:avLst/>
          </a:prstGeom>
        </p:spPr>
      </p:pic>
    </p:spTree>
    <p:extLst>
      <p:ext uri="{BB962C8B-B14F-4D97-AF65-F5344CB8AC3E}">
        <p14:creationId xmlns:p14="http://schemas.microsoft.com/office/powerpoint/2010/main" val="220424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b="1">
                <a:latin typeface="Times New Roman" panose="02020603050405020304" pitchFamily="18" charset="0"/>
                <a:cs typeface="Times New Roman" panose="02020603050405020304" pitchFamily="18" charset="0"/>
              </a:rPr>
              <a:t>1.2 El procesador y sus registros internos</a:t>
            </a:r>
          </a:p>
        </p:txBody>
      </p:sp>
      <p:sp>
        <p:nvSpPr>
          <p:cNvPr id="3" name="Marcador de contenido 2"/>
          <p:cNvSpPr>
            <a:spLocks noGrp="1"/>
          </p:cNvSpPr>
          <p:nvPr>
            <p:ph idx="1"/>
          </p:nvPr>
        </p:nvSpPr>
        <p:spPr>
          <a:xfrm>
            <a:off x="1066800" y="1858987"/>
            <a:ext cx="10058400" cy="4023360"/>
          </a:xfrm>
        </p:spPr>
        <p:txBody>
          <a:bodyPr>
            <a:normAutofit/>
          </a:bodyPr>
          <a:lstStyle/>
          <a:p>
            <a:r>
              <a:rPr lang="es-MX" sz="2400">
                <a:latin typeface="+mj-lt"/>
              </a:rPr>
              <a:t> </a:t>
            </a:r>
          </a:p>
          <a:p>
            <a:pPr algn="just"/>
            <a:r>
              <a:rPr lang="es-MX" sz="2400">
                <a:latin typeface="+mj-lt"/>
              </a:rPr>
              <a:t>Los bits 0, 2, 4, 6, 7 y 11 son indicadores de condición que reflejan los resultados de las operaciones del programa; los bits 8 al 10 son indicadores de control que, modificados por el programador, sirven para controlar ciertos modos de procesamiento, y el resto no se utilizan</a:t>
            </a:r>
          </a:p>
        </p:txBody>
      </p:sp>
    </p:spTree>
    <p:extLst>
      <p:ext uri="{BB962C8B-B14F-4D97-AF65-F5344CB8AC3E}">
        <p14:creationId xmlns:p14="http://schemas.microsoft.com/office/powerpoint/2010/main" val="4034096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b="1">
                <a:latin typeface="Times New Roman" panose="02020603050405020304" pitchFamily="18" charset="0"/>
                <a:cs typeface="Times New Roman" panose="02020603050405020304" pitchFamily="18" charset="0"/>
              </a:rPr>
              <a:t>1.2 El procesador y sus registros internos</a:t>
            </a:r>
          </a:p>
        </p:txBody>
      </p:sp>
      <p:sp>
        <p:nvSpPr>
          <p:cNvPr id="3" name="Marcador de contenido 2"/>
          <p:cNvSpPr>
            <a:spLocks noGrp="1"/>
          </p:cNvSpPr>
          <p:nvPr>
            <p:ph idx="1"/>
          </p:nvPr>
        </p:nvSpPr>
        <p:spPr/>
        <p:txBody>
          <a:bodyPr>
            <a:normAutofit/>
          </a:bodyPr>
          <a:lstStyle/>
          <a:p>
            <a:endParaRPr lang="es-MX" sz="2400">
              <a:latin typeface="+mj-lt"/>
            </a:endParaRPr>
          </a:p>
          <a:p>
            <a:r>
              <a:rPr lang="es-MX" sz="2400">
                <a:latin typeface="+mj-lt"/>
              </a:rPr>
              <a:t>OF : Bit de </a:t>
            </a:r>
            <a:r>
              <a:rPr lang="es-MX" sz="2400" err="1">
                <a:latin typeface="+mj-lt"/>
              </a:rPr>
              <a:t>Overflow</a:t>
            </a:r>
            <a:r>
              <a:rPr lang="es-MX" sz="2400">
                <a:latin typeface="+mj-lt"/>
              </a:rPr>
              <a:t> o desbordamiento. Indica desbordamiento de un bit de orden alto (más a la izquierda), después de una operación aritmética. </a:t>
            </a:r>
          </a:p>
          <a:p>
            <a:r>
              <a:rPr lang="es-MX" sz="2400">
                <a:latin typeface="+mj-lt"/>
              </a:rPr>
              <a:t>DF : Bit de Dirección. Designa la dirección, creciente (0) o decreciente (1), en operaciones con cadenas de caracteres. </a:t>
            </a:r>
          </a:p>
          <a:p>
            <a:r>
              <a:rPr lang="es-MX" sz="2400">
                <a:latin typeface="+mj-lt"/>
              </a:rPr>
              <a:t>IF : Bit de Interrupción. Indica que una interrupción externa, como la entrada desde el teclado, sea procesada o ignorada. </a:t>
            </a:r>
          </a:p>
          <a:p>
            <a:r>
              <a:rPr lang="es-MX" sz="2400">
                <a:latin typeface="+mj-lt"/>
              </a:rPr>
              <a:t>TF : Bit de </a:t>
            </a:r>
            <a:r>
              <a:rPr lang="es-MX" sz="2400" err="1">
                <a:latin typeface="+mj-lt"/>
              </a:rPr>
              <a:t>Trap</a:t>
            </a:r>
            <a:r>
              <a:rPr lang="es-MX" sz="2400">
                <a:latin typeface="+mj-lt"/>
              </a:rPr>
              <a:t> o Desvío. Procesa o ignora la interrupción interna de trace (procesamiento paso a paso). </a:t>
            </a:r>
          </a:p>
        </p:txBody>
      </p:sp>
    </p:spTree>
    <p:extLst>
      <p:ext uri="{BB962C8B-B14F-4D97-AF65-F5344CB8AC3E}">
        <p14:creationId xmlns:p14="http://schemas.microsoft.com/office/powerpoint/2010/main" val="191718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b="1">
                <a:latin typeface="Times New Roman" panose="02020603050405020304" pitchFamily="18" charset="0"/>
                <a:cs typeface="Times New Roman" panose="02020603050405020304" pitchFamily="18" charset="0"/>
              </a:rPr>
              <a:t>1.2 El procesador y sus registros internos</a:t>
            </a:r>
          </a:p>
        </p:txBody>
      </p:sp>
      <p:sp>
        <p:nvSpPr>
          <p:cNvPr id="3" name="Marcador de contenido 2"/>
          <p:cNvSpPr>
            <a:spLocks noGrp="1"/>
          </p:cNvSpPr>
          <p:nvPr>
            <p:ph idx="1"/>
          </p:nvPr>
        </p:nvSpPr>
        <p:spPr/>
        <p:txBody>
          <a:bodyPr>
            <a:normAutofit/>
          </a:bodyPr>
          <a:lstStyle/>
          <a:p>
            <a:pPr lvl="0">
              <a:buClr>
                <a:srgbClr val="0F6FC6"/>
              </a:buClr>
            </a:pPr>
            <a:endParaRPr lang="es-MX" sz="2400">
              <a:solidFill>
                <a:prstClr val="black">
                  <a:lumMod val="75000"/>
                  <a:lumOff val="25000"/>
                </a:prstClr>
              </a:solidFill>
              <a:latin typeface="Times New Roman" panose="02020603050405020304"/>
            </a:endParaRPr>
          </a:p>
          <a:p>
            <a:pPr lvl="0">
              <a:buClr>
                <a:srgbClr val="0F6FC6"/>
              </a:buClr>
            </a:pPr>
            <a:r>
              <a:rPr lang="es-MX" sz="2400">
                <a:solidFill>
                  <a:prstClr val="black">
                    <a:lumMod val="75000"/>
                    <a:lumOff val="25000"/>
                  </a:prstClr>
                </a:solidFill>
                <a:latin typeface="Times New Roman" panose="02020603050405020304"/>
              </a:rPr>
              <a:t>SF : Bit de Signo. Indica el valor del bit más significativo del registro después de una operación aritmética o de desplazamiento. </a:t>
            </a:r>
          </a:p>
          <a:p>
            <a:r>
              <a:rPr lang="es-MX" sz="2400">
                <a:latin typeface="+mj-lt"/>
              </a:rPr>
              <a:t>ZF : Bit Cero. Se pone a 1 si una operación produce 0 como resultado </a:t>
            </a:r>
          </a:p>
          <a:p>
            <a:r>
              <a:rPr lang="es-MX" sz="2400">
                <a:latin typeface="+mj-lt"/>
              </a:rPr>
              <a:t>AF : Bit de </a:t>
            </a:r>
            <a:r>
              <a:rPr lang="es-MX" sz="2400" err="1">
                <a:latin typeface="+mj-lt"/>
              </a:rPr>
              <a:t>Carry</a:t>
            </a:r>
            <a:r>
              <a:rPr lang="es-MX" sz="2400">
                <a:latin typeface="+mj-lt"/>
              </a:rPr>
              <a:t> Auxiliar. Se pone a 1 si una operación aritmética produce un acarreo del bit 3 al 4. Se usa para aritmética especializada (ajuste BCD). </a:t>
            </a:r>
          </a:p>
          <a:p>
            <a:r>
              <a:rPr lang="es-MX" sz="2400">
                <a:latin typeface="+mj-lt"/>
              </a:rPr>
              <a:t>PF : Bit de Paridad. Se activa si el resultado de una operación tiene paridad par. </a:t>
            </a:r>
          </a:p>
          <a:p>
            <a:r>
              <a:rPr lang="es-MX" sz="2400">
                <a:latin typeface="+mj-lt"/>
              </a:rPr>
              <a:t>CF : Bit de Acarreo. Contiene el acarreo de una operación aritmética o de desplazamiento de bits.  </a:t>
            </a:r>
          </a:p>
        </p:txBody>
      </p:sp>
    </p:spTree>
    <p:extLst>
      <p:ext uri="{BB962C8B-B14F-4D97-AF65-F5344CB8AC3E}">
        <p14:creationId xmlns:p14="http://schemas.microsoft.com/office/powerpoint/2010/main" val="3083060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b="1">
                <a:latin typeface="Times New Roman" panose="02020603050405020304" pitchFamily="18" charset="0"/>
                <a:cs typeface="Times New Roman" panose="02020603050405020304" pitchFamily="18" charset="0"/>
              </a:rPr>
              <a:t>1.1 Importancia</a:t>
            </a:r>
            <a:r>
              <a:rPr lang="en-GB" b="1">
                <a:latin typeface="Times New Roman" panose="02020603050405020304" pitchFamily="18" charset="0"/>
                <a:cs typeface="Times New Roman" panose="02020603050405020304" pitchFamily="18" charset="0"/>
              </a:rPr>
              <a:t> del </a:t>
            </a:r>
            <a:r>
              <a:rPr lang="es-MX" b="1">
                <a:latin typeface="Times New Roman" panose="02020603050405020304" pitchFamily="18" charset="0"/>
                <a:cs typeface="Times New Roman" panose="02020603050405020304" pitchFamily="18" charset="0"/>
              </a:rPr>
              <a:t>lenguaje</a:t>
            </a:r>
            <a:r>
              <a:rPr lang="en-GB" b="1">
                <a:latin typeface="Times New Roman" panose="02020603050405020304" pitchFamily="18" charset="0"/>
                <a:cs typeface="Times New Roman" panose="02020603050405020304" pitchFamily="18" charset="0"/>
              </a:rPr>
              <a:t> </a:t>
            </a:r>
            <a:r>
              <a:rPr lang="es-MX" b="1">
                <a:latin typeface="Times New Roman" panose="02020603050405020304" pitchFamily="18" charset="0"/>
                <a:cs typeface="Times New Roman" panose="02020603050405020304" pitchFamily="18" charset="0"/>
              </a:rPr>
              <a:t>ensamblador</a:t>
            </a:r>
            <a:br>
              <a:rPr lang="en-GB" b="1">
                <a:latin typeface="Times New Roman" panose="02020603050405020304" pitchFamily="18" charset="0"/>
                <a:cs typeface="Times New Roman" panose="02020603050405020304" pitchFamily="18" charset="0"/>
              </a:rPr>
            </a:br>
            <a:endParaRPr lang="es-MX"/>
          </a:p>
        </p:txBody>
      </p:sp>
      <p:sp>
        <p:nvSpPr>
          <p:cNvPr id="3" name="Marcador de contenido 2"/>
          <p:cNvSpPr>
            <a:spLocks noGrp="1"/>
          </p:cNvSpPr>
          <p:nvPr>
            <p:ph idx="1"/>
          </p:nvPr>
        </p:nvSpPr>
        <p:spPr/>
        <p:txBody>
          <a:bodyPr>
            <a:normAutofit fontScale="92500" lnSpcReduction="20000"/>
          </a:bodyPr>
          <a:lstStyle/>
          <a:p>
            <a:endParaRPr lang="es-MX" sz="240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s-MX" sz="2600">
                <a:latin typeface="Times New Roman" panose="02020603050405020304" pitchFamily="18" charset="0"/>
                <a:cs typeface="Times New Roman" panose="02020603050405020304" pitchFamily="18" charset="0"/>
              </a:rPr>
              <a:t>Es el lenguaje de programación que mas se asemeja a el lenguaje maquina. </a:t>
            </a:r>
          </a:p>
          <a:p>
            <a:pPr algn="just">
              <a:lnSpc>
                <a:spcPct val="150000"/>
              </a:lnSpc>
              <a:buFont typeface="Wingdings" panose="05000000000000000000" pitchFamily="2" charset="2"/>
              <a:buChar char="Ø"/>
            </a:pPr>
            <a:endParaRPr lang="es-MX" sz="260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s-MX" sz="2600">
                <a:latin typeface="Times New Roman" panose="02020603050405020304" pitchFamily="18" charset="0"/>
                <a:cs typeface="Times New Roman" panose="02020603050405020304" pitchFamily="18" charset="0"/>
              </a:rPr>
              <a:t>El lenguaje ensamblador pertenece al microprocesador.</a:t>
            </a:r>
          </a:p>
          <a:p>
            <a:pPr algn="just">
              <a:lnSpc>
                <a:spcPct val="150000"/>
              </a:lnSpc>
              <a:buFont typeface="Wingdings" panose="05000000000000000000" pitchFamily="2" charset="2"/>
              <a:buChar char="Ø"/>
            </a:pPr>
            <a:endParaRPr lang="es-MX" sz="260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s-MX" sz="2600">
                <a:latin typeface="Times New Roman" panose="02020603050405020304" pitchFamily="18" charset="0"/>
                <a:cs typeface="Times New Roman" panose="02020603050405020304" pitchFamily="18" charset="0"/>
              </a:rPr>
              <a:t>Está compuesto por una serie de instrucciones únicas que son reconocidas y ejecutadas por el microprocesador. </a:t>
            </a:r>
          </a:p>
        </p:txBody>
      </p:sp>
    </p:spTree>
    <p:extLst>
      <p:ext uri="{BB962C8B-B14F-4D97-AF65-F5344CB8AC3E}">
        <p14:creationId xmlns:p14="http://schemas.microsoft.com/office/powerpoint/2010/main" val="3916671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b="1">
                <a:latin typeface="Times New Roman" panose="02020603050405020304" pitchFamily="18" charset="0"/>
                <a:cs typeface="Times New Roman" panose="02020603050405020304" pitchFamily="18" charset="0"/>
              </a:rPr>
              <a:t>1.2 El procesador y sus registros internos</a:t>
            </a:r>
          </a:p>
        </p:txBody>
      </p:sp>
      <p:sp>
        <p:nvSpPr>
          <p:cNvPr id="3" name="Marcador de contenido 2"/>
          <p:cNvSpPr>
            <a:spLocks noGrp="1"/>
          </p:cNvSpPr>
          <p:nvPr>
            <p:ph idx="1"/>
          </p:nvPr>
        </p:nvSpPr>
        <p:spPr/>
        <p:txBody>
          <a:bodyPr>
            <a:noAutofit/>
          </a:bodyPr>
          <a:lstStyle/>
          <a:p>
            <a:pPr algn="just"/>
            <a:r>
              <a:rPr lang="es-MX" sz="2400">
                <a:latin typeface="+mj-lt"/>
              </a:rPr>
              <a:t>Segmentos</a:t>
            </a:r>
          </a:p>
          <a:p>
            <a:pPr algn="just"/>
            <a:r>
              <a:rPr lang="es-MX" sz="2400">
                <a:latin typeface="+mj-lt"/>
              </a:rPr>
              <a:t>Un segmento es un área especial en un programa que inicia en el limite de un párrafo, esto es en una localidad regularmente dividida entre 16 o 10 </a:t>
            </a:r>
            <a:r>
              <a:rPr lang="es-MX" sz="2400" err="1">
                <a:latin typeface="+mj-lt"/>
              </a:rPr>
              <a:t>hex</a:t>
            </a:r>
            <a:r>
              <a:rPr lang="es-MX" sz="2400">
                <a:latin typeface="+mj-lt"/>
              </a:rPr>
              <a:t>, un segmento puede estar ubicado casi en cualquier lugar de memoria, solo necesita tanto espacio como el programa requiera para su ejecución.</a:t>
            </a:r>
          </a:p>
          <a:p>
            <a:pPr marL="0" indent="0" algn="just">
              <a:buNone/>
            </a:pPr>
            <a:r>
              <a:rPr lang="es-MX" sz="2400">
                <a:latin typeface="+mj-lt"/>
              </a:rPr>
              <a:t>Se puede tener cualquier numero de segmentos, para direccionar un segmento en particular basta con cambiar la dirección del registro del segmento apropiado, los 3 segmentos principales son, código, datos y pila.</a:t>
            </a:r>
          </a:p>
        </p:txBody>
      </p:sp>
    </p:spTree>
    <p:extLst>
      <p:ext uri="{BB962C8B-B14F-4D97-AF65-F5344CB8AC3E}">
        <p14:creationId xmlns:p14="http://schemas.microsoft.com/office/powerpoint/2010/main" val="2723968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EBF7C51-9389-4DC1-8F6C-BD6F5A5171C8}"/>
              </a:ext>
            </a:extLst>
          </p:cNvPr>
          <p:cNvSpPr>
            <a:spLocks noGrp="1"/>
          </p:cNvSpPr>
          <p:nvPr>
            <p:ph idx="1"/>
          </p:nvPr>
        </p:nvSpPr>
        <p:spPr/>
        <p:txBody>
          <a:bodyPr>
            <a:normAutofit/>
          </a:bodyPr>
          <a:lstStyle/>
          <a:p>
            <a:pPr algn="just"/>
            <a:r>
              <a:rPr lang="es-MX" sz="2400">
                <a:latin typeface="+mj-lt"/>
              </a:rPr>
              <a:t>Segmento de código (CS): Contiene las instrucciones de maquina que son ejecutadas. Comúnmente la primera instrucción ejecutable esta en el inicio de programa, y el sistema operativo enlaza a esa localidad  para iniciar la ejecución del programa.</a:t>
            </a:r>
          </a:p>
          <a:p>
            <a:pPr algn="just"/>
            <a:r>
              <a:rPr lang="es-MX" sz="2400">
                <a:latin typeface="+mj-lt"/>
              </a:rPr>
              <a:t>Segmento de datos DS: Contiene los datos, constantes y áreas de trabajo definidos por el programa. </a:t>
            </a:r>
          </a:p>
          <a:p>
            <a:pPr algn="just"/>
            <a:r>
              <a:rPr lang="es-MX" sz="2400">
                <a:latin typeface="+mj-lt"/>
              </a:rPr>
              <a:t>Segmento de pila (SS): Contiene los datos y las direcciones que se necesitan guardar temporalmente o para el uso de las llamadas subrutinas.</a:t>
            </a:r>
          </a:p>
          <a:p>
            <a:pPr algn="just"/>
            <a:r>
              <a:rPr lang="es-MX" sz="2400">
                <a:latin typeface="+mj-lt"/>
              </a:rPr>
              <a:t>Si el área de los datos o código es mayor a 64k, se pueden definir más de un segmento de código y o datos.</a:t>
            </a:r>
          </a:p>
        </p:txBody>
      </p:sp>
      <p:sp>
        <p:nvSpPr>
          <p:cNvPr id="4" name="Título 1">
            <a:extLst>
              <a:ext uri="{FF2B5EF4-FFF2-40B4-BE49-F238E27FC236}">
                <a16:creationId xmlns:a16="http://schemas.microsoft.com/office/drawing/2014/main" id="{F5641C0B-30B5-4A84-8B3D-A1E3B5A0B96A}"/>
              </a:ext>
            </a:extLst>
          </p:cNvPr>
          <p:cNvSpPr txBox="1">
            <a:spLocks/>
          </p:cNvSpPr>
          <p:nvPr/>
        </p:nvSpPr>
        <p:spPr>
          <a:xfrm>
            <a:off x="1249680" y="439003"/>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MX" sz="4400" b="1">
                <a:latin typeface="Times New Roman" panose="02020603050405020304" pitchFamily="18" charset="0"/>
                <a:cs typeface="Times New Roman" panose="02020603050405020304" pitchFamily="18" charset="0"/>
              </a:rPr>
              <a:t>1.2 El procesador y sus registros internos</a:t>
            </a:r>
          </a:p>
        </p:txBody>
      </p:sp>
    </p:spTree>
    <p:extLst>
      <p:ext uri="{BB962C8B-B14F-4D97-AF65-F5344CB8AC3E}">
        <p14:creationId xmlns:p14="http://schemas.microsoft.com/office/powerpoint/2010/main" val="38743285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b="1">
                <a:latin typeface="Times New Roman" panose="02020603050405020304" pitchFamily="18" charset="0"/>
                <a:cs typeface="Times New Roman" panose="02020603050405020304" pitchFamily="18" charset="0"/>
              </a:rPr>
              <a:t>1.2 El procesador y sus registros internos</a:t>
            </a:r>
          </a:p>
        </p:txBody>
      </p:sp>
      <p:sp>
        <p:nvSpPr>
          <p:cNvPr id="3" name="Marcador de contenido 2"/>
          <p:cNvSpPr>
            <a:spLocks noGrp="1"/>
          </p:cNvSpPr>
          <p:nvPr>
            <p:ph idx="1"/>
          </p:nvPr>
        </p:nvSpPr>
        <p:spPr/>
        <p:txBody>
          <a:bodyPr>
            <a:noAutofit/>
          </a:bodyPr>
          <a:lstStyle/>
          <a:p>
            <a:pPr algn="just"/>
            <a:r>
              <a:rPr lang="es-MX" sz="2400">
                <a:latin typeface="+mj-lt"/>
              </a:rPr>
              <a:t> Registros de Segmento. </a:t>
            </a:r>
          </a:p>
          <a:p>
            <a:pPr algn="just"/>
            <a:r>
              <a:rPr lang="es-MX" sz="2400">
                <a:latin typeface="+mj-lt"/>
              </a:rPr>
              <a:t> Los registros de segmento son registros de 16 bits que constituyen la implementación física de la arquitectura segmentada del 8086.</a:t>
            </a:r>
          </a:p>
          <a:p>
            <a:pPr algn="just"/>
            <a:r>
              <a:rPr lang="es-MX" sz="2400">
                <a:latin typeface="+mj-lt"/>
              </a:rPr>
              <a:t> </a:t>
            </a:r>
          </a:p>
        </p:txBody>
      </p:sp>
    </p:spTree>
    <p:extLst>
      <p:ext uri="{BB962C8B-B14F-4D97-AF65-F5344CB8AC3E}">
        <p14:creationId xmlns:p14="http://schemas.microsoft.com/office/powerpoint/2010/main" val="33951096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b="1">
                <a:latin typeface="Times New Roman" panose="02020603050405020304" pitchFamily="18" charset="0"/>
                <a:cs typeface="Times New Roman" panose="02020603050405020304" pitchFamily="18" charset="0"/>
              </a:rPr>
              <a:t>1.2 El procesador y sus registros internos</a:t>
            </a:r>
          </a:p>
        </p:txBody>
      </p:sp>
      <p:sp>
        <p:nvSpPr>
          <p:cNvPr id="3" name="Marcador de contenido 2"/>
          <p:cNvSpPr>
            <a:spLocks noGrp="1"/>
          </p:cNvSpPr>
          <p:nvPr>
            <p:ph idx="1"/>
          </p:nvPr>
        </p:nvSpPr>
        <p:spPr/>
        <p:txBody>
          <a:bodyPr>
            <a:noAutofit/>
          </a:bodyPr>
          <a:lstStyle/>
          <a:p>
            <a:pPr algn="just"/>
            <a:r>
              <a:rPr lang="es-MX" sz="2400">
                <a:latin typeface="+mj-lt"/>
              </a:rPr>
              <a:t>Para apuntar a los segmentos se utilizan los registros de segmento: </a:t>
            </a:r>
          </a:p>
          <a:p>
            <a:pPr algn="just"/>
            <a:endParaRPr lang="es-MX" sz="2400">
              <a:latin typeface="+mj-lt"/>
            </a:endParaRPr>
          </a:p>
          <a:p>
            <a:pPr algn="just"/>
            <a:r>
              <a:rPr lang="es-MX" sz="2400">
                <a:latin typeface="+mj-lt"/>
              </a:rPr>
              <a:t>Registro CS : Registro Segmento de Código. Establece el área de memoria dónde está el programa durante su ejecución. </a:t>
            </a:r>
          </a:p>
          <a:p>
            <a:pPr algn="just"/>
            <a:endParaRPr lang="es-MX" sz="2400">
              <a:latin typeface="+mj-lt"/>
            </a:endParaRPr>
          </a:p>
          <a:p>
            <a:pPr algn="just"/>
            <a:r>
              <a:rPr lang="es-MX" sz="2400">
                <a:latin typeface="+mj-lt"/>
              </a:rPr>
              <a:t>Registro DS:  Registro Segmento de Datos. Especifica la zona donde los programas leen y escriben sus datos. </a:t>
            </a:r>
          </a:p>
        </p:txBody>
      </p:sp>
    </p:spTree>
    <p:extLst>
      <p:ext uri="{BB962C8B-B14F-4D97-AF65-F5344CB8AC3E}">
        <p14:creationId xmlns:p14="http://schemas.microsoft.com/office/powerpoint/2010/main" val="32403384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2820EB-2A6D-443A-8486-CC5051B2A1F0}"/>
              </a:ext>
            </a:extLst>
          </p:cNvPr>
          <p:cNvSpPr>
            <a:spLocks noGrp="1"/>
          </p:cNvSpPr>
          <p:nvPr>
            <p:ph type="title"/>
          </p:nvPr>
        </p:nvSpPr>
        <p:spPr/>
        <p:txBody>
          <a:bodyPr>
            <a:normAutofit/>
          </a:bodyPr>
          <a:lstStyle/>
          <a:p>
            <a:r>
              <a:rPr lang="es-MX" sz="4400">
                <a:latin typeface="Times New Roman" panose="02020603050405020304" pitchFamily="18" charset="0"/>
                <a:cs typeface="Times New Roman" panose="02020603050405020304" pitchFamily="18" charset="0"/>
              </a:rPr>
              <a:t>1.2 El procesador y sus registros internos</a:t>
            </a:r>
            <a:endParaRPr lang="es-MX" sz="4400"/>
          </a:p>
        </p:txBody>
      </p:sp>
      <p:sp>
        <p:nvSpPr>
          <p:cNvPr id="3" name="Marcador de contenido 2">
            <a:extLst>
              <a:ext uri="{FF2B5EF4-FFF2-40B4-BE49-F238E27FC236}">
                <a16:creationId xmlns:a16="http://schemas.microsoft.com/office/drawing/2014/main" id="{8BEDCF2B-D86C-43BB-9DE1-22C13E2DB3C4}"/>
              </a:ext>
            </a:extLst>
          </p:cNvPr>
          <p:cNvSpPr>
            <a:spLocks noGrp="1"/>
          </p:cNvSpPr>
          <p:nvPr>
            <p:ph idx="1"/>
          </p:nvPr>
        </p:nvSpPr>
        <p:spPr/>
        <p:txBody>
          <a:bodyPr vert="horz" lIns="0" tIns="45720" rIns="0" bIns="45720" rtlCol="0" anchor="t">
            <a:normAutofit/>
          </a:bodyPr>
          <a:lstStyle/>
          <a:p>
            <a:pPr>
              <a:buClr>
                <a:srgbClr val="0F6FC6"/>
              </a:buClr>
            </a:pPr>
            <a:r>
              <a:rPr lang="es-MX" sz="2400">
                <a:solidFill>
                  <a:prstClr val="black">
                    <a:lumMod val="75000"/>
                    <a:lumOff val="25000"/>
                  </a:prstClr>
                </a:solidFill>
                <a:latin typeface="Times New Roman" panose="02020603050405020304"/>
              </a:rPr>
              <a:t>Registro SS: Registro Segmento de Pila. Permite la colocación en memoria de una pila, para almacenamiento temporal de direcciones y datos. </a:t>
            </a:r>
            <a:endParaRPr lang="es-MX">
              <a:solidFill>
                <a:prstClr val="black">
                  <a:lumMod val="75000"/>
                  <a:lumOff val="25000"/>
                </a:prstClr>
              </a:solidFill>
            </a:endParaRPr>
          </a:p>
          <a:p>
            <a:pPr lvl="0">
              <a:buClr>
                <a:srgbClr val="0F6FC6"/>
              </a:buClr>
            </a:pPr>
            <a:endParaRPr lang="es-MX" sz="2400">
              <a:solidFill>
                <a:prstClr val="black">
                  <a:lumMod val="75000"/>
                  <a:lumOff val="25000"/>
                </a:prstClr>
              </a:solidFill>
              <a:latin typeface="Times New Roman" panose="02020603050405020304"/>
              <a:cs typeface="Times New Roman"/>
            </a:endParaRPr>
          </a:p>
          <a:p>
            <a:pPr>
              <a:buClr>
                <a:srgbClr val="0F6FC6"/>
              </a:buClr>
            </a:pPr>
            <a:r>
              <a:rPr lang="es-MX" sz="2400">
                <a:solidFill>
                  <a:prstClr val="black">
                    <a:lumMod val="75000"/>
                    <a:lumOff val="25000"/>
                  </a:prstClr>
                </a:solidFill>
                <a:latin typeface="Times New Roman" panose="02020603050405020304"/>
              </a:rPr>
              <a:t>Registro ES: Registro Segmento Extra. Para acceder a un segmento distinto de los anteriores sin necesidad de modificar los otros registros de segmento. </a:t>
            </a:r>
            <a:endParaRPr lang="es-MX">
              <a:solidFill>
                <a:prstClr val="black">
                  <a:lumMod val="75000"/>
                  <a:lumOff val="25000"/>
                </a:prstClr>
              </a:solidFill>
            </a:endParaRPr>
          </a:p>
          <a:p>
            <a:pPr>
              <a:buClr>
                <a:srgbClr val="0F6FC6"/>
              </a:buClr>
            </a:pPr>
            <a:endParaRPr lang="es-MX" sz="2400">
              <a:solidFill>
                <a:prstClr val="black">
                  <a:lumMod val="75000"/>
                  <a:lumOff val="25000"/>
                </a:prstClr>
              </a:solidFill>
              <a:latin typeface="Times New Roman" panose="02020603050405020304"/>
              <a:cs typeface="Times New Roman"/>
            </a:endParaRPr>
          </a:p>
          <a:p>
            <a:pPr>
              <a:buClr>
                <a:srgbClr val="0F6FC6"/>
              </a:buClr>
            </a:pPr>
            <a:r>
              <a:rPr lang="es-MX" sz="2400">
                <a:solidFill>
                  <a:prstClr val="black">
                    <a:lumMod val="75000"/>
                    <a:lumOff val="25000"/>
                  </a:prstClr>
                </a:solidFill>
                <a:latin typeface="Times New Roman" panose="02020603050405020304"/>
              </a:rPr>
              <a:t> El segmento de código contiene las instrucciones que serán ejecutadas, mientras que el segmento de datos contiene los datos a los que las instrucciones hacen referencia.  </a:t>
            </a:r>
            <a:endParaRPr lang="es-MX">
              <a:solidFill>
                <a:prstClr val="black">
                  <a:lumMod val="75000"/>
                  <a:lumOff val="25000"/>
                </a:prstClr>
              </a:solidFill>
            </a:endParaRPr>
          </a:p>
          <a:p>
            <a:endParaRPr lang="es-MX"/>
          </a:p>
        </p:txBody>
      </p:sp>
    </p:spTree>
    <p:extLst>
      <p:ext uri="{BB962C8B-B14F-4D97-AF65-F5344CB8AC3E}">
        <p14:creationId xmlns:p14="http://schemas.microsoft.com/office/powerpoint/2010/main" val="9261887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a:t>1.3 La memoria principal (RAM)</a:t>
            </a:r>
          </a:p>
        </p:txBody>
      </p:sp>
      <p:sp>
        <p:nvSpPr>
          <p:cNvPr id="5" name="Rectangle 2"/>
          <p:cNvSpPr>
            <a:spLocks noGrp="1" noChangeArrowheads="1"/>
          </p:cNvSpPr>
          <p:nvPr>
            <p:ph idx="1"/>
          </p:nvPr>
        </p:nvSpPr>
        <p:spPr bwMode="auto">
          <a:xfrm>
            <a:off x="822960" y="2074604"/>
            <a:ext cx="10332720"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s-MX" altLang="es-MX" sz="2400">
                <a:latin typeface="+mj-lt"/>
                <a:cs typeface="Arial" panose="020B0604020202020204" pitchFamily="34" charset="0"/>
              </a:rPr>
              <a:t>L</a:t>
            </a:r>
            <a:r>
              <a:rPr kumimoji="0" lang="es-MX" altLang="es-MX" sz="2400" b="0" i="0" u="none" strike="noStrike" cap="none" normalizeH="0" baseline="0">
                <a:ln>
                  <a:noFill/>
                </a:ln>
                <a:effectLst/>
                <a:latin typeface="+mj-lt"/>
                <a:cs typeface="Arial" panose="020B0604020202020204" pitchFamily="34" charset="0"/>
              </a:rPr>
              <a:t>a memoria principal o primaria, "Memoria Central ", es aquella memoria de un ordenador, donde se almacenan temporalmente tanto los datos como los programas que el</a:t>
            </a:r>
            <a:r>
              <a:rPr kumimoji="0" lang="es-MX" altLang="es-MX" sz="2400" b="0" i="0" u="none" strike="noStrike" cap="none" normalizeH="0">
                <a:ln>
                  <a:noFill/>
                </a:ln>
                <a:effectLst/>
                <a:latin typeface="+mj-lt"/>
                <a:cs typeface="Arial" panose="020B0604020202020204" pitchFamily="34" charset="0"/>
              </a:rPr>
              <a:t> microprocesador </a:t>
            </a:r>
            <a:r>
              <a:rPr kumimoji="0" lang="es-MX" altLang="es-MX" sz="2400" b="0" i="0" u="none" strike="noStrike" cap="none" normalizeH="0" baseline="0">
                <a:ln>
                  <a:noFill/>
                </a:ln>
                <a:effectLst/>
                <a:latin typeface="+mj-lt"/>
                <a:cs typeface="Arial" panose="020B0604020202020204" pitchFamily="34" charset="0"/>
              </a:rPr>
              <a:t>está procesando o va a procesar en un determinado momento.</a:t>
            </a:r>
            <a:r>
              <a:rPr lang="es-MX" altLang="es-MX" sz="2400">
                <a:latin typeface="+mj-lt"/>
                <a:cs typeface="Arial" panose="020B0604020202020204" pitchFamily="34" charset="0"/>
              </a:rPr>
              <a:t> C</a:t>
            </a:r>
            <a:r>
              <a:rPr kumimoji="0" lang="es-MX" altLang="es-MX" sz="2400" b="0" i="0" u="none" strike="noStrike" cap="none" normalizeH="0" baseline="0">
                <a:ln>
                  <a:noFill/>
                </a:ln>
                <a:effectLst/>
                <a:latin typeface="+mj-lt"/>
                <a:cs typeface="Arial" panose="020B0604020202020204" pitchFamily="34" charset="0"/>
              </a:rPr>
              <a:t>uando el microprocesador</a:t>
            </a:r>
            <a:r>
              <a:rPr kumimoji="0" lang="es-MX" altLang="es-MX" sz="2400" b="0" i="0" u="none" strike="noStrike" cap="none" normalizeH="0">
                <a:ln>
                  <a:noFill/>
                </a:ln>
                <a:effectLst/>
                <a:latin typeface="+mj-lt"/>
                <a:cs typeface="Arial" panose="020B0604020202020204" pitchFamily="34" charset="0"/>
              </a:rPr>
              <a:t> </a:t>
            </a:r>
            <a:r>
              <a:rPr kumimoji="0" lang="es-MX" altLang="es-MX" sz="2400" b="0" i="0" u="none" strike="noStrike" cap="none" normalizeH="0" baseline="0">
                <a:ln>
                  <a:noFill/>
                </a:ln>
                <a:effectLst/>
                <a:latin typeface="+mj-lt"/>
                <a:cs typeface="Arial" panose="020B0604020202020204" pitchFamily="34" charset="0"/>
              </a:rPr>
              <a:t>tiene que ejecutar un programa, primero lo coloca en la memoria y después lo empieza a ejecutar.</a:t>
            </a:r>
          </a:p>
          <a:p>
            <a:pPr marL="0" marR="0" lvl="0" indent="0" algn="just" defTabSz="914400" rtl="0" eaLnBrk="0" fontAlgn="base" latinLnBrk="0" hangingPunct="0">
              <a:lnSpc>
                <a:spcPct val="100000"/>
              </a:lnSpc>
              <a:spcBef>
                <a:spcPct val="0"/>
              </a:spcBef>
              <a:spcAft>
                <a:spcPct val="0"/>
              </a:spcAft>
              <a:buClrTx/>
              <a:buSzTx/>
              <a:buFontTx/>
              <a:buNone/>
              <a:tabLst/>
            </a:pPr>
            <a:endParaRPr lang="es-MX" altLang="es-MX" sz="2400">
              <a:latin typeface="+mj-l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MX" altLang="es-MX" sz="2400">
                <a:latin typeface="+mj-lt"/>
                <a:cs typeface="Arial" panose="020B0604020202020204" pitchFamily="34" charset="0"/>
              </a:rPr>
              <a:t>Existen diferentes tipos de memoria RAM tales como:</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MX" altLang="es-MX" sz="2400" b="0" i="0" u="none" strike="noStrike" cap="none" normalizeH="0" baseline="0">
              <a:ln>
                <a:noFill/>
              </a:ln>
              <a:effectLst/>
              <a:latin typeface="+mj-lt"/>
            </a:endParaRPr>
          </a:p>
          <a:p>
            <a:pPr marL="0" indent="0" algn="just">
              <a:lnSpc>
                <a:spcPct val="100000"/>
              </a:lnSpc>
              <a:buClrTx/>
              <a:buSzTx/>
              <a:buNone/>
            </a:pPr>
            <a:r>
              <a:rPr lang="es-MX" sz="2400">
                <a:latin typeface="+mj-lt"/>
              </a:rPr>
              <a:t>• La </a:t>
            </a:r>
            <a:r>
              <a:rPr lang="es-MX" sz="2400" b="1">
                <a:latin typeface="+mj-lt"/>
              </a:rPr>
              <a:t>SRAM </a:t>
            </a:r>
            <a:r>
              <a:rPr lang="es-MX" sz="2400">
                <a:latin typeface="+mj-lt"/>
              </a:rPr>
              <a:t>se utiliza principalmente para la memoria caché de alta velocidad, que es costosa. No tiene que actualizarse. La memoria caché de la CPU está compuesta de SRAM.</a:t>
            </a:r>
            <a:endParaRPr kumimoji="0" lang="es-MX" altLang="es-MX" sz="2400" b="0" i="0" u="none" strike="noStrike" cap="none" normalizeH="0" baseline="0">
              <a:ln>
                <a:noFill/>
              </a:ln>
              <a:solidFill>
                <a:schemeClr val="tx1"/>
              </a:solidFill>
              <a:effectLst/>
              <a:latin typeface="+mj-lt"/>
            </a:endParaRPr>
          </a:p>
        </p:txBody>
      </p:sp>
    </p:spTree>
    <p:extLst>
      <p:ext uri="{BB962C8B-B14F-4D97-AF65-F5344CB8AC3E}">
        <p14:creationId xmlns:p14="http://schemas.microsoft.com/office/powerpoint/2010/main" val="24837670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97280" y="2089574"/>
            <a:ext cx="10058400" cy="4023360"/>
          </a:xfrm>
        </p:spPr>
        <p:txBody>
          <a:bodyPr>
            <a:noAutofit/>
          </a:bodyPr>
          <a:lstStyle/>
          <a:p>
            <a:pPr algn="just"/>
            <a:r>
              <a:rPr lang="es-MX" sz="2400">
                <a:solidFill>
                  <a:schemeClr val="tx1"/>
                </a:solidFill>
                <a:latin typeface="+mj-lt"/>
              </a:rPr>
              <a:t>• </a:t>
            </a:r>
            <a:r>
              <a:rPr lang="es-MX" sz="2400">
                <a:latin typeface="+mj-lt"/>
              </a:rPr>
              <a:t>La </a:t>
            </a:r>
            <a:r>
              <a:rPr lang="es-MX" sz="2400" b="1">
                <a:latin typeface="+mj-lt"/>
              </a:rPr>
              <a:t>DRAM</a:t>
            </a:r>
            <a:r>
              <a:rPr lang="es-MX" sz="2400">
                <a:latin typeface="+mj-lt"/>
              </a:rPr>
              <a:t>, conocida comúnmente como memoria principal, es en donde se guardan los programas y datos cuando hay un programa en ejecución. Es económica pero debe actualizarse en un lapso no mayor de 1 milisegundo, ya que de lo contrario pierde su contenido. </a:t>
            </a:r>
          </a:p>
          <a:p>
            <a:pPr algn="just"/>
            <a:r>
              <a:rPr lang="es-MX" sz="2400">
                <a:solidFill>
                  <a:schemeClr val="tx1"/>
                </a:solidFill>
                <a:latin typeface="+mj-lt"/>
              </a:rPr>
              <a:t>• La </a:t>
            </a:r>
            <a:r>
              <a:rPr lang="es-MX" sz="2400" b="1">
                <a:solidFill>
                  <a:schemeClr val="tx1"/>
                </a:solidFill>
                <a:latin typeface="+mj-lt"/>
              </a:rPr>
              <a:t>VRAM </a:t>
            </a:r>
            <a:r>
              <a:rPr lang="es-MX" sz="2400">
                <a:solidFill>
                  <a:schemeClr val="tx1"/>
                </a:solidFill>
                <a:latin typeface="+mj-lt"/>
              </a:rPr>
              <a:t>almacena datos de video. Tiene doble puerto, y permite que un puerto actualice en forma continua la pantalla, mientras que otro puerto escribe datos.</a:t>
            </a:r>
          </a:p>
          <a:p>
            <a:pPr algn="just"/>
            <a:r>
              <a:rPr lang="es-MX" sz="2400">
                <a:solidFill>
                  <a:schemeClr val="tx1"/>
                </a:solidFill>
                <a:latin typeface="+mj-lt"/>
              </a:rPr>
              <a:t>• La </a:t>
            </a:r>
            <a:r>
              <a:rPr lang="es-MX" sz="2400" b="1">
                <a:solidFill>
                  <a:schemeClr val="tx1"/>
                </a:solidFill>
                <a:latin typeface="+mj-lt"/>
              </a:rPr>
              <a:t>RAM de CMOS </a:t>
            </a:r>
            <a:r>
              <a:rPr lang="es-MX" sz="2400">
                <a:solidFill>
                  <a:schemeClr val="tx1"/>
                </a:solidFill>
                <a:latin typeface="+mj-lt"/>
              </a:rPr>
              <a:t>en la tarjeta madre del sistema almacena la información de configuración. Se actualiza mediante una batería, por lo que su contenido se retiene cuando se apaga la computadora.</a:t>
            </a:r>
          </a:p>
          <a:p>
            <a:pPr algn="just"/>
            <a:endParaRPr lang="es-MX" sz="1400">
              <a:latin typeface="+mj-lt"/>
            </a:endParaRPr>
          </a:p>
        </p:txBody>
      </p:sp>
      <p:sp>
        <p:nvSpPr>
          <p:cNvPr id="4" name="Título 1"/>
          <p:cNvSpPr>
            <a:spLocks noGrp="1"/>
          </p:cNvSpPr>
          <p:nvPr>
            <p:ph type="title"/>
          </p:nvPr>
        </p:nvSpPr>
        <p:spPr>
          <a:xfrm>
            <a:off x="1097280" y="286603"/>
            <a:ext cx="10058400" cy="1450757"/>
          </a:xfrm>
        </p:spPr>
        <p:txBody>
          <a:bodyPr>
            <a:normAutofit/>
          </a:bodyPr>
          <a:lstStyle/>
          <a:p>
            <a:r>
              <a:rPr lang="es-MX" sz="4400"/>
              <a:t>1.3 La memoria principal (RAM)</a:t>
            </a:r>
          </a:p>
        </p:txBody>
      </p:sp>
    </p:spTree>
    <p:extLst>
      <p:ext uri="{BB962C8B-B14F-4D97-AF65-F5344CB8AC3E}">
        <p14:creationId xmlns:p14="http://schemas.microsoft.com/office/powerpoint/2010/main" val="1925861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274321"/>
            <a:ext cx="10058400" cy="1320936"/>
          </a:xfrm>
        </p:spPr>
        <p:txBody>
          <a:bodyPr>
            <a:normAutofit/>
          </a:bodyPr>
          <a:lstStyle/>
          <a:p>
            <a:r>
              <a:rPr lang="es-MX" sz="4400"/>
              <a:t>1.3 La memoria principal (RAM)</a:t>
            </a:r>
          </a:p>
        </p:txBody>
      </p:sp>
      <p:sp>
        <p:nvSpPr>
          <p:cNvPr id="5" name="Rectangle 2"/>
          <p:cNvSpPr>
            <a:spLocks noGrp="1" noChangeArrowheads="1"/>
          </p:cNvSpPr>
          <p:nvPr>
            <p:ph idx="1"/>
          </p:nvPr>
        </p:nvSpPr>
        <p:spPr bwMode="auto">
          <a:xfrm>
            <a:off x="990600" y="2162708"/>
            <a:ext cx="10271760"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s-MX" altLang="es-MX" sz="2400">
                <a:latin typeface="+mj-lt"/>
                <a:cs typeface="Arial" panose="020B0604020202020204" pitchFamily="34" charset="0"/>
              </a:rPr>
              <a:t>La </a:t>
            </a:r>
            <a:r>
              <a:rPr kumimoji="0" lang="es-MX" altLang="es-MX" sz="2400" b="0" i="0" u="none" strike="noStrike" cap="none" normalizeH="0" baseline="0">
                <a:ln>
                  <a:noFill/>
                </a:ln>
                <a:effectLst/>
                <a:latin typeface="+mj-lt"/>
                <a:cs typeface="Arial" panose="020B0604020202020204" pitchFamily="34" charset="0"/>
              </a:rPr>
              <a:t>Memoria Caché que tiene la característica de ser más rápida que las otras, permitiendo que el intercambio de información entre el procesador y la memoria principal sea a mayor velocidad.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MX" altLang="es-MX" sz="2400" b="0" i="0" u="none" strike="noStrike" cap="none" normalizeH="0" baseline="0">
              <a:ln>
                <a:noFill/>
              </a:ln>
              <a:effectLst/>
              <a:latin typeface="+mj-lt"/>
              <a:cs typeface="Arial" panose="020B0604020202020204" pitchFamily="34" charset="0"/>
            </a:endParaRPr>
          </a:p>
          <a:p>
            <a:pPr marL="0" indent="0" algn="just">
              <a:lnSpc>
                <a:spcPct val="100000"/>
              </a:lnSpc>
              <a:buClrTx/>
              <a:buSzTx/>
              <a:buNone/>
            </a:pPr>
            <a:r>
              <a:rPr lang="es-MX" altLang="es-MX" sz="2400">
                <a:latin typeface="+mj-lt"/>
                <a:cs typeface="Arial" panose="020B0604020202020204" pitchFamily="34" charset="0"/>
              </a:rPr>
              <a:t>Está formada por bloques de circuitos integrados o chips capaces de almacenar, retener o "memorizar" información digital, es decir, valores binarios; a dichos bloques tiene acceso el microprocesador de la computadora.</a:t>
            </a:r>
          </a:p>
          <a:p>
            <a:pPr marL="0" lvl="0" indent="0" algn="just">
              <a:lnSpc>
                <a:spcPct val="100000"/>
              </a:lnSpc>
              <a:buClrTx/>
              <a:buSzTx/>
              <a:buNone/>
            </a:pPr>
            <a:br>
              <a:rPr lang="es-MX" altLang="es-MX" sz="2400">
                <a:latin typeface="+mj-lt"/>
                <a:cs typeface="Arial" panose="020B0604020202020204" pitchFamily="34" charset="0"/>
              </a:rPr>
            </a:br>
            <a:r>
              <a:rPr lang="es-MX" altLang="es-MX" sz="2400">
                <a:latin typeface="+mj-lt"/>
                <a:cs typeface="Arial" panose="020B0604020202020204" pitchFamily="34" charset="0"/>
              </a:rPr>
              <a:t>El ancho de este bus determina la capacidad que posea el microprocesador para el direccionamiento de direcciones en memoria. </a:t>
            </a:r>
            <a:endParaRPr kumimoji="0" lang="es-MX" altLang="es-MX" sz="2400" b="0" i="0" u="none" strike="noStrike" cap="none" normalizeH="0" baseline="0">
              <a:ln>
                <a:noFill/>
              </a:ln>
              <a:effectLst/>
              <a:latin typeface="+mj-lt"/>
            </a:endParaRPr>
          </a:p>
        </p:txBody>
      </p:sp>
    </p:spTree>
    <p:extLst>
      <p:ext uri="{BB962C8B-B14F-4D97-AF65-F5344CB8AC3E}">
        <p14:creationId xmlns:p14="http://schemas.microsoft.com/office/powerpoint/2010/main" val="18843079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a:t>1.4 El concepto de interrupciones</a:t>
            </a:r>
          </a:p>
        </p:txBody>
      </p:sp>
      <p:sp>
        <p:nvSpPr>
          <p:cNvPr id="3" name="Marcador de contenido 2"/>
          <p:cNvSpPr>
            <a:spLocks noGrp="1"/>
          </p:cNvSpPr>
          <p:nvPr>
            <p:ph idx="1"/>
          </p:nvPr>
        </p:nvSpPr>
        <p:spPr/>
        <p:txBody>
          <a:bodyPr>
            <a:noAutofit/>
          </a:bodyPr>
          <a:lstStyle/>
          <a:p>
            <a:pPr algn="just"/>
            <a:r>
              <a:rPr lang="es-MX" sz="2400">
                <a:latin typeface="+mj-lt"/>
              </a:rPr>
              <a:t>Una interrupción es un estado en el cual el microprocesador detiene la ejecución</a:t>
            </a:r>
          </a:p>
          <a:p>
            <a:pPr algn="just"/>
            <a:r>
              <a:rPr lang="es-MX" sz="2400">
                <a:latin typeface="+mj-lt"/>
              </a:rPr>
              <a:t>de un programa para atender una petición especial solicitada por el propio programa o por un dispositivo físico conectado al microprocesador externamente.</a:t>
            </a:r>
          </a:p>
          <a:p>
            <a:pPr marL="0" indent="0" algn="just">
              <a:buNone/>
            </a:pPr>
            <a:r>
              <a:rPr lang="es-MX" sz="2400">
                <a:latin typeface="+mj-lt"/>
              </a:rPr>
              <a:t> Las interrupciones fueron creadas para facilitar al programador el acceso a los</a:t>
            </a:r>
          </a:p>
          <a:p>
            <a:pPr algn="just"/>
            <a:r>
              <a:rPr lang="es-MX" sz="2400">
                <a:latin typeface="+mj-lt"/>
              </a:rPr>
              <a:t>diferentes dispositivos de la computadora (puertos de comunicaciones, terminales, impresoras, etc.).</a:t>
            </a:r>
          </a:p>
          <a:p>
            <a:pPr algn="just"/>
            <a:r>
              <a:rPr lang="es-MX" sz="2400">
                <a:latin typeface="+mj-lt"/>
              </a:rPr>
              <a:t>El microprocesador puede atender dos tipos de interrupciones: interrupciones por software e interrupciones por hardware.</a:t>
            </a:r>
          </a:p>
          <a:p>
            <a:pPr algn="just"/>
            <a:endParaRPr lang="es-MX" sz="2400">
              <a:latin typeface="+mj-lt"/>
            </a:endParaRPr>
          </a:p>
        </p:txBody>
      </p:sp>
    </p:spTree>
    <p:extLst>
      <p:ext uri="{BB962C8B-B14F-4D97-AF65-F5344CB8AC3E}">
        <p14:creationId xmlns:p14="http://schemas.microsoft.com/office/powerpoint/2010/main" val="26261087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a:t>1.4 El concepto de interrupciones</a:t>
            </a:r>
          </a:p>
        </p:txBody>
      </p:sp>
      <p:sp>
        <p:nvSpPr>
          <p:cNvPr id="3" name="Marcador de contenido 2"/>
          <p:cNvSpPr>
            <a:spLocks noGrp="1"/>
          </p:cNvSpPr>
          <p:nvPr>
            <p:ph idx="1"/>
          </p:nvPr>
        </p:nvSpPr>
        <p:spPr/>
        <p:txBody>
          <a:bodyPr>
            <a:noAutofit/>
          </a:bodyPr>
          <a:lstStyle/>
          <a:p>
            <a:pPr algn="just"/>
            <a:r>
              <a:rPr lang="es-MX" sz="2400">
                <a:latin typeface="+mj-lt"/>
              </a:rPr>
              <a:t>Las interrupciones por software son llamadas desde los programas y son proporcionadas por el sistema operativo (MS-DOS). Existen dos tipos de estas: las interrupciones del DOS y las interrupciones del BIOS (Basic Input Output </a:t>
            </a:r>
            <a:r>
              <a:rPr lang="es-MX" sz="2400" err="1">
                <a:latin typeface="+mj-lt"/>
              </a:rPr>
              <a:t>System</a:t>
            </a:r>
            <a:r>
              <a:rPr lang="es-MX" sz="2400">
                <a:latin typeface="+mj-lt"/>
              </a:rPr>
              <a:t> o Sistema Básico de Entrada/Salida). Estas interrupciones son invocadas con la instrucción INT del ensamblador.</a:t>
            </a:r>
          </a:p>
          <a:p>
            <a:pPr algn="just"/>
            <a:r>
              <a:rPr lang="es-MX" sz="2400">
                <a:latin typeface="+mj-lt"/>
              </a:rPr>
              <a:t>Las interrupciones por Hardware son proporcionadas por el propio microprocesador y también existen dos tipos: interrupciones por hardware  internas y las interrupciones por hardware externas.</a:t>
            </a:r>
          </a:p>
        </p:txBody>
      </p:sp>
    </p:spTree>
    <p:extLst>
      <p:ext uri="{BB962C8B-B14F-4D97-AF65-F5344CB8AC3E}">
        <p14:creationId xmlns:p14="http://schemas.microsoft.com/office/powerpoint/2010/main" val="3548096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b="1">
                <a:latin typeface="Times New Roman" panose="02020603050405020304" pitchFamily="18" charset="0"/>
                <a:cs typeface="Times New Roman" panose="02020603050405020304" pitchFamily="18" charset="0"/>
              </a:rPr>
              <a:t>1.1 Importancia</a:t>
            </a:r>
            <a:r>
              <a:rPr lang="en-GB" b="1">
                <a:latin typeface="Times New Roman" panose="02020603050405020304" pitchFamily="18" charset="0"/>
                <a:cs typeface="Times New Roman" panose="02020603050405020304" pitchFamily="18" charset="0"/>
              </a:rPr>
              <a:t> del </a:t>
            </a:r>
            <a:r>
              <a:rPr lang="es-MX" b="1">
                <a:latin typeface="Times New Roman" panose="02020603050405020304" pitchFamily="18" charset="0"/>
                <a:cs typeface="Times New Roman" panose="02020603050405020304" pitchFamily="18" charset="0"/>
              </a:rPr>
              <a:t>lenguaje</a:t>
            </a:r>
            <a:r>
              <a:rPr lang="en-GB" b="1">
                <a:latin typeface="Times New Roman" panose="02020603050405020304" pitchFamily="18" charset="0"/>
                <a:cs typeface="Times New Roman" panose="02020603050405020304" pitchFamily="18" charset="0"/>
              </a:rPr>
              <a:t> </a:t>
            </a:r>
            <a:r>
              <a:rPr lang="es-MX" b="1">
                <a:latin typeface="Times New Roman" panose="02020603050405020304" pitchFamily="18" charset="0"/>
                <a:cs typeface="Times New Roman" panose="02020603050405020304" pitchFamily="18" charset="0"/>
              </a:rPr>
              <a:t>ensamblador</a:t>
            </a:r>
            <a:br>
              <a:rPr lang="en-GB" b="1">
                <a:latin typeface="Times New Roman" panose="02020603050405020304" pitchFamily="18" charset="0"/>
                <a:cs typeface="Times New Roman" panose="02020603050405020304" pitchFamily="18" charset="0"/>
              </a:rPr>
            </a:br>
            <a:endParaRPr lang="es-MX"/>
          </a:p>
        </p:txBody>
      </p:sp>
      <p:sp>
        <p:nvSpPr>
          <p:cNvPr id="3" name="Marcador de contenido 2"/>
          <p:cNvSpPr>
            <a:spLocks noGrp="1"/>
          </p:cNvSpPr>
          <p:nvPr>
            <p:ph idx="1"/>
          </p:nvPr>
        </p:nvSpPr>
        <p:spPr/>
        <p:txBody>
          <a:bodyPr>
            <a:normAutofit/>
          </a:bodyPr>
          <a:lstStyle/>
          <a:p>
            <a:pPr algn="just">
              <a:lnSpc>
                <a:spcPct val="150000"/>
              </a:lnSpc>
              <a:buFont typeface="Wingdings" panose="05000000000000000000" pitchFamily="2" charset="2"/>
              <a:buChar char="Ø"/>
            </a:pPr>
            <a:endParaRPr lang="es-MX" sz="240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s-MX" sz="2400">
                <a:latin typeface="Times New Roman" panose="02020603050405020304" pitchFamily="18" charset="0"/>
                <a:cs typeface="Times New Roman" panose="02020603050405020304" pitchFamily="18" charset="0"/>
              </a:rPr>
              <a:t> Este lenguaje es un conjunto de números que representan las operaciones que realiza el microprocesador a través de su circuitería interna. </a:t>
            </a:r>
          </a:p>
          <a:p>
            <a:pPr algn="just">
              <a:lnSpc>
                <a:spcPct val="150000"/>
              </a:lnSpc>
              <a:buFont typeface="Wingdings" panose="05000000000000000000" pitchFamily="2" charset="2"/>
              <a:buChar char="Ø"/>
            </a:pPr>
            <a:endParaRPr lang="es-MX" sz="240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s-MX" sz="2400">
                <a:latin typeface="Times New Roman" panose="02020603050405020304" pitchFamily="18" charset="0"/>
                <a:cs typeface="Times New Roman" panose="02020603050405020304" pitchFamily="18" charset="0"/>
              </a:rPr>
              <a:t> Las instrucciones están grabadas o "alambradas" en el hardware y no pueden ser cambiadas. </a:t>
            </a:r>
          </a:p>
        </p:txBody>
      </p:sp>
    </p:spTree>
    <p:extLst>
      <p:ext uri="{BB962C8B-B14F-4D97-AF65-F5344CB8AC3E}">
        <p14:creationId xmlns:p14="http://schemas.microsoft.com/office/powerpoint/2010/main" val="2709851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a:t>1.4 El concepto de interrupciones</a:t>
            </a:r>
          </a:p>
        </p:txBody>
      </p:sp>
      <p:sp>
        <p:nvSpPr>
          <p:cNvPr id="3" name="Marcador de contenido 2"/>
          <p:cNvSpPr>
            <a:spLocks noGrp="1"/>
          </p:cNvSpPr>
          <p:nvPr>
            <p:ph idx="1"/>
          </p:nvPr>
        </p:nvSpPr>
        <p:spPr/>
        <p:txBody>
          <a:bodyPr>
            <a:noAutofit/>
          </a:bodyPr>
          <a:lstStyle/>
          <a:p>
            <a:pPr algn="just"/>
            <a:endParaRPr lang="es-MX" sz="2400">
              <a:latin typeface="+mj-lt"/>
            </a:endParaRPr>
          </a:p>
          <a:p>
            <a:pPr algn="just"/>
            <a:r>
              <a:rPr lang="es-MX" sz="2400">
                <a:latin typeface="+mj-lt"/>
              </a:rPr>
              <a:t>Las interrupciones internas son invocadas por el microprocesador cuando se produce alguna operación incorrecta, como por ejemplo, un intento de dividir por cero o una transferencia de datos entre registros de diferentes longitudes.</a:t>
            </a:r>
          </a:p>
          <a:p>
            <a:pPr algn="just"/>
            <a:endParaRPr lang="es-MX" sz="2400">
              <a:latin typeface="+mj-lt"/>
            </a:endParaRPr>
          </a:p>
          <a:p>
            <a:pPr algn="just"/>
            <a:r>
              <a:rPr lang="es-MX" sz="2400">
                <a:latin typeface="+mj-lt"/>
              </a:rPr>
              <a:t>Las interrupciones externas son provocadas por los dispositivos periféricos conectados al microprocesador. Para lograr esto, a cada dispositivo periférico se le asigna una línea física de interrupción que lo comunica con el microprocesador por medio de un circuito integrado auxiliar, el cual se conoce como controlador programable de interrupciones (PIC).</a:t>
            </a:r>
          </a:p>
        </p:txBody>
      </p:sp>
    </p:spTree>
    <p:extLst>
      <p:ext uri="{BB962C8B-B14F-4D97-AF65-F5344CB8AC3E}">
        <p14:creationId xmlns:p14="http://schemas.microsoft.com/office/powerpoint/2010/main" val="4924539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a:t>1.4 El concepto de interrupciones</a:t>
            </a:r>
          </a:p>
        </p:txBody>
      </p:sp>
      <p:sp>
        <p:nvSpPr>
          <p:cNvPr id="3" name="Marcador de contenido 2"/>
          <p:cNvSpPr>
            <a:spLocks noGrp="1"/>
          </p:cNvSpPr>
          <p:nvPr>
            <p:ph idx="1"/>
          </p:nvPr>
        </p:nvSpPr>
        <p:spPr/>
        <p:txBody>
          <a:bodyPr>
            <a:noAutofit/>
          </a:bodyPr>
          <a:lstStyle/>
          <a:p>
            <a:pPr algn="just"/>
            <a:endParaRPr lang="es-MX" sz="2400">
              <a:latin typeface="+mj-lt"/>
            </a:endParaRPr>
          </a:p>
          <a:p>
            <a:pPr algn="just"/>
            <a:r>
              <a:rPr lang="es-MX" sz="2400">
                <a:latin typeface="+mj-lt"/>
              </a:rPr>
              <a:t>La instrucción INT (</a:t>
            </a:r>
            <a:r>
              <a:rPr lang="es-MX" sz="2400" i="1">
                <a:latin typeface="+mj-lt"/>
              </a:rPr>
              <a:t>llamada a un procedimiento de interrupción</a:t>
            </a:r>
            <a:r>
              <a:rPr lang="es-MX" sz="2400">
                <a:latin typeface="+mj-lt"/>
              </a:rPr>
              <a:t>) llama a una subrutina del sistema que también se conoce como </a:t>
            </a:r>
            <a:r>
              <a:rPr lang="es-MX" sz="2400" i="1">
                <a:latin typeface="+mj-lt"/>
              </a:rPr>
              <a:t>manejador de interrupciones</a:t>
            </a:r>
            <a:r>
              <a:rPr lang="es-MX" sz="2400">
                <a:latin typeface="+mj-lt"/>
              </a:rPr>
              <a:t>. Antes de que se ejecute la instrucción INT, deben insertarse uno o más parámetros en los registros. Por lo menos, debe moverse al registro AH un número que identifique al procedimiento específico. Dependiendo de la función, tal vez haya que pasar otros valores a la interrupción en los registros. La sintaxis es:</a:t>
            </a:r>
          </a:p>
          <a:p>
            <a:pPr algn="just"/>
            <a:r>
              <a:rPr lang="es-MX" sz="2400">
                <a:latin typeface="+mj-lt"/>
              </a:rPr>
              <a:t>INT </a:t>
            </a:r>
            <a:r>
              <a:rPr lang="es-MX" sz="2400" i="1">
                <a:latin typeface="+mj-lt"/>
              </a:rPr>
              <a:t>número</a:t>
            </a:r>
          </a:p>
          <a:p>
            <a:pPr algn="just"/>
            <a:r>
              <a:rPr lang="es-MX" sz="2400">
                <a:latin typeface="+mj-lt"/>
              </a:rPr>
              <a:t>en donde </a:t>
            </a:r>
            <a:r>
              <a:rPr lang="es-MX" sz="2400" i="1">
                <a:latin typeface="+mj-lt"/>
              </a:rPr>
              <a:t>número </a:t>
            </a:r>
            <a:r>
              <a:rPr lang="es-MX" sz="2400">
                <a:latin typeface="+mj-lt"/>
              </a:rPr>
              <a:t>es un entero en el rango de 0 a FF hexadecimal.</a:t>
            </a:r>
          </a:p>
        </p:txBody>
      </p:sp>
    </p:spTree>
    <p:extLst>
      <p:ext uri="{BB962C8B-B14F-4D97-AF65-F5344CB8AC3E}">
        <p14:creationId xmlns:p14="http://schemas.microsoft.com/office/powerpoint/2010/main" val="2692603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a:t>1.4 El concepto de interrupciones</a:t>
            </a:r>
          </a:p>
        </p:txBody>
      </p:sp>
      <p:sp>
        <p:nvSpPr>
          <p:cNvPr id="3" name="Marcador de contenido 2"/>
          <p:cNvSpPr>
            <a:spLocks noGrp="1"/>
          </p:cNvSpPr>
          <p:nvPr>
            <p:ph idx="1"/>
          </p:nvPr>
        </p:nvSpPr>
        <p:spPr/>
        <p:txBody>
          <a:bodyPr>
            <a:normAutofit/>
          </a:bodyPr>
          <a:lstStyle/>
          <a:p>
            <a:pPr algn="just"/>
            <a:endParaRPr lang="es-MX" sz="2400">
              <a:latin typeface="+mj-lt"/>
            </a:endParaRPr>
          </a:p>
          <a:p>
            <a:pPr marL="0" indent="0" algn="just">
              <a:buNone/>
            </a:pPr>
            <a:r>
              <a:rPr lang="es-MX" sz="2400">
                <a:latin typeface="+mj-lt"/>
              </a:rPr>
              <a:t>El microprocesador procesa la instrucción INT mediante el uso de la tabla de vectores de interrupción la cual es una tabla de direcciones que se encuentra en los 1024 bytes inferiores de memoria. </a:t>
            </a:r>
          </a:p>
          <a:p>
            <a:pPr algn="just"/>
            <a:r>
              <a:rPr lang="es-MX" sz="2400">
                <a:latin typeface="+mj-lt"/>
              </a:rPr>
              <a:t>Cada entrada en esta tabla es una dirección de segmento-desplazamiento de 32 bits, que apunta a un manejador de interrupciones. </a:t>
            </a:r>
          </a:p>
          <a:p>
            <a:pPr algn="just"/>
            <a:r>
              <a:rPr lang="es-MX" sz="2400">
                <a:latin typeface="+mj-lt"/>
              </a:rPr>
              <a:t>Las direcciones reales en esta tabla varían de un equipo a otro. La Figura 5 ilustra los pasos que realiza el microprocesador cuando un programa invoca a la instrucción INT:</a:t>
            </a:r>
          </a:p>
        </p:txBody>
      </p:sp>
    </p:spTree>
    <p:extLst>
      <p:ext uri="{BB962C8B-B14F-4D97-AF65-F5344CB8AC3E}">
        <p14:creationId xmlns:p14="http://schemas.microsoft.com/office/powerpoint/2010/main" val="13465226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a:t>1.4 El concepto de interrupciones</a:t>
            </a:r>
          </a:p>
        </p:txBody>
      </p:sp>
      <p:pic>
        <p:nvPicPr>
          <p:cNvPr id="4" name="Marcador de contenido 3"/>
          <p:cNvPicPr>
            <a:picLocks noGrp="1" noChangeAspect="1"/>
          </p:cNvPicPr>
          <p:nvPr>
            <p:ph idx="1"/>
          </p:nvPr>
        </p:nvPicPr>
        <p:blipFill>
          <a:blip r:embed="rId2"/>
          <a:stretch>
            <a:fillRect/>
          </a:stretch>
        </p:blipFill>
        <p:spPr>
          <a:xfrm>
            <a:off x="2771106" y="1999296"/>
            <a:ext cx="6277413" cy="3258504"/>
          </a:xfrm>
          <a:prstGeom prst="rect">
            <a:avLst/>
          </a:prstGeom>
        </p:spPr>
      </p:pic>
      <p:sp>
        <p:nvSpPr>
          <p:cNvPr id="5" name="Rectángulo 4"/>
          <p:cNvSpPr/>
          <p:nvPr/>
        </p:nvSpPr>
        <p:spPr>
          <a:xfrm>
            <a:off x="3361678" y="5519736"/>
            <a:ext cx="5096267" cy="369332"/>
          </a:xfrm>
          <a:prstGeom prst="rect">
            <a:avLst/>
          </a:prstGeom>
        </p:spPr>
        <p:txBody>
          <a:bodyPr wrap="none">
            <a:spAutoFit/>
          </a:bodyPr>
          <a:lstStyle/>
          <a:p>
            <a:r>
              <a:rPr lang="es-MX">
                <a:latin typeface="+mj-lt"/>
              </a:rPr>
              <a:t>Figura 5. Proceso de </a:t>
            </a:r>
            <a:r>
              <a:rPr lang="es-MX" err="1">
                <a:latin typeface="+mj-lt"/>
              </a:rPr>
              <a:t>vectorización</a:t>
            </a:r>
            <a:r>
              <a:rPr lang="es-MX">
                <a:latin typeface="+mj-lt"/>
              </a:rPr>
              <a:t> de interrupciones.</a:t>
            </a:r>
          </a:p>
        </p:txBody>
      </p:sp>
    </p:spTree>
    <p:extLst>
      <p:ext uri="{BB962C8B-B14F-4D97-AF65-F5344CB8AC3E}">
        <p14:creationId xmlns:p14="http://schemas.microsoft.com/office/powerpoint/2010/main" val="14135159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a:t>1.4 El concepto de interrupciones</a:t>
            </a:r>
          </a:p>
        </p:txBody>
      </p:sp>
      <p:sp>
        <p:nvSpPr>
          <p:cNvPr id="3" name="Marcador de contenido 2"/>
          <p:cNvSpPr>
            <a:spLocks noGrp="1"/>
          </p:cNvSpPr>
          <p:nvPr>
            <p:ph idx="1"/>
          </p:nvPr>
        </p:nvSpPr>
        <p:spPr/>
        <p:txBody>
          <a:bodyPr>
            <a:normAutofit fontScale="92500"/>
          </a:bodyPr>
          <a:lstStyle/>
          <a:p>
            <a:endParaRPr lang="es-MX"/>
          </a:p>
          <a:p>
            <a:pPr algn="just"/>
            <a:r>
              <a:rPr lang="es-MX" sz="2600">
                <a:latin typeface="+mj-lt"/>
              </a:rPr>
              <a:t>• </a:t>
            </a:r>
            <a:r>
              <a:rPr lang="es-MX" sz="2600" b="1">
                <a:latin typeface="+mj-lt"/>
              </a:rPr>
              <a:t>Paso 1: </a:t>
            </a:r>
            <a:r>
              <a:rPr lang="es-MX" sz="2600">
                <a:latin typeface="+mj-lt"/>
              </a:rPr>
              <a:t>el operando de la instrucción INT se multiplica por 4 para localizar la entrada en la tabla con el vector de interrupción correspondiente.</a:t>
            </a:r>
          </a:p>
          <a:p>
            <a:pPr algn="just"/>
            <a:r>
              <a:rPr lang="es-MX" sz="2600">
                <a:latin typeface="+mj-lt"/>
              </a:rPr>
              <a:t>• </a:t>
            </a:r>
            <a:r>
              <a:rPr lang="es-MX" sz="2600" b="1">
                <a:latin typeface="+mj-lt"/>
              </a:rPr>
              <a:t>Paso 2: </a:t>
            </a:r>
            <a:r>
              <a:rPr lang="es-MX" sz="2600">
                <a:latin typeface="+mj-lt"/>
              </a:rPr>
              <a:t>la CPU mete las banderas y una dirección de retorno de segmento/desplazamiento de 32 bits en la pila, deshabilita las interrupciones de hardware, y ejecuta una llamada lejana a la dirección almacenada en la ubicación (10h * 4) en la tabla de vectores de interrupción (F000:F065).</a:t>
            </a:r>
          </a:p>
          <a:p>
            <a:pPr algn="just"/>
            <a:r>
              <a:rPr lang="es-MX" sz="2600">
                <a:latin typeface="+mj-lt"/>
              </a:rPr>
              <a:t>• </a:t>
            </a:r>
            <a:r>
              <a:rPr lang="es-MX" sz="2600" b="1">
                <a:latin typeface="+mj-lt"/>
              </a:rPr>
              <a:t>Paso 3: </a:t>
            </a:r>
            <a:r>
              <a:rPr lang="es-MX" sz="2600">
                <a:latin typeface="+mj-lt"/>
              </a:rPr>
              <a:t>el manejador de interrupciones en F000:F065 se ejecuta hasta llegar a una instrucción IRET.</a:t>
            </a:r>
          </a:p>
          <a:p>
            <a:endParaRPr lang="es-MX"/>
          </a:p>
        </p:txBody>
      </p:sp>
    </p:spTree>
    <p:extLst>
      <p:ext uri="{BB962C8B-B14F-4D97-AF65-F5344CB8AC3E}">
        <p14:creationId xmlns:p14="http://schemas.microsoft.com/office/powerpoint/2010/main" val="39211578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a:t>1.4 El concepto de interrupciones</a:t>
            </a:r>
          </a:p>
        </p:txBody>
      </p:sp>
      <p:sp>
        <p:nvSpPr>
          <p:cNvPr id="3" name="Marcador de contenido 2"/>
          <p:cNvSpPr>
            <a:spLocks noGrp="1"/>
          </p:cNvSpPr>
          <p:nvPr>
            <p:ph idx="1"/>
          </p:nvPr>
        </p:nvSpPr>
        <p:spPr/>
        <p:txBody>
          <a:bodyPr>
            <a:noAutofit/>
          </a:bodyPr>
          <a:lstStyle/>
          <a:p>
            <a:r>
              <a:rPr lang="es-MX" b="1">
                <a:solidFill>
                  <a:schemeClr val="tx1"/>
                </a:solidFill>
                <a:latin typeface="+mj-lt"/>
              </a:rPr>
              <a:t>Interrupciones comunes</a:t>
            </a:r>
          </a:p>
          <a:p>
            <a:r>
              <a:rPr lang="es-MX">
                <a:solidFill>
                  <a:schemeClr val="tx1"/>
                </a:solidFill>
                <a:latin typeface="+mj-lt"/>
              </a:rPr>
              <a:t>Las interrupciones de software llaman a </a:t>
            </a:r>
            <a:r>
              <a:rPr lang="es-MX" i="1">
                <a:solidFill>
                  <a:schemeClr val="tx1"/>
                </a:solidFill>
                <a:latin typeface="+mj-lt"/>
              </a:rPr>
              <a:t>rutinas de servicio de interrupciones </a:t>
            </a:r>
            <a:r>
              <a:rPr lang="es-MX">
                <a:solidFill>
                  <a:schemeClr val="tx1"/>
                </a:solidFill>
                <a:latin typeface="+mj-lt"/>
              </a:rPr>
              <a:t>(</a:t>
            </a:r>
            <a:r>
              <a:rPr lang="es-MX" err="1">
                <a:solidFill>
                  <a:schemeClr val="tx1"/>
                </a:solidFill>
                <a:latin typeface="+mj-lt"/>
              </a:rPr>
              <a:t>ISRs</a:t>
            </a:r>
            <a:r>
              <a:rPr lang="es-MX">
                <a:solidFill>
                  <a:schemeClr val="tx1"/>
                </a:solidFill>
                <a:latin typeface="+mj-lt"/>
              </a:rPr>
              <a:t>), que se encuentran en el BIOS o en DOS. Algunas interrupciones de uso frecuente son:</a:t>
            </a:r>
          </a:p>
          <a:p>
            <a:endParaRPr lang="es-MX">
              <a:solidFill>
                <a:schemeClr val="tx1"/>
              </a:solidFill>
              <a:latin typeface="+mj-lt"/>
            </a:endParaRPr>
          </a:p>
          <a:p>
            <a:r>
              <a:rPr lang="es-MX">
                <a:solidFill>
                  <a:schemeClr val="tx1"/>
                </a:solidFill>
                <a:latin typeface="+mj-lt"/>
              </a:rPr>
              <a:t>• </a:t>
            </a:r>
            <a:r>
              <a:rPr lang="es-MX" b="1" i="1">
                <a:solidFill>
                  <a:schemeClr val="tx1"/>
                </a:solidFill>
                <a:latin typeface="+mj-lt"/>
              </a:rPr>
              <a:t>INT 10h (Servicios de video). </a:t>
            </a:r>
            <a:r>
              <a:rPr lang="es-MX">
                <a:solidFill>
                  <a:schemeClr val="tx1"/>
                </a:solidFill>
                <a:latin typeface="+mj-lt"/>
              </a:rPr>
              <a:t>Procedimientos que muestran rutinas que controlan la posición del cursor, escriben texto a color, desplazan la pantalla y muestran gráficos de video.</a:t>
            </a:r>
          </a:p>
          <a:p>
            <a:r>
              <a:rPr lang="es-MX">
                <a:solidFill>
                  <a:schemeClr val="tx1"/>
                </a:solidFill>
                <a:latin typeface="+mj-lt"/>
              </a:rPr>
              <a:t>• </a:t>
            </a:r>
            <a:r>
              <a:rPr lang="es-MX" b="1" i="1">
                <a:solidFill>
                  <a:schemeClr val="tx1"/>
                </a:solidFill>
                <a:latin typeface="+mj-lt"/>
              </a:rPr>
              <a:t>INT 16h (Servicios de teclado). </a:t>
            </a:r>
            <a:r>
              <a:rPr lang="es-MX">
                <a:solidFill>
                  <a:schemeClr val="tx1"/>
                </a:solidFill>
                <a:latin typeface="+mj-lt"/>
              </a:rPr>
              <a:t>Procedimientos que leen el teclado y comprueban su estado.</a:t>
            </a:r>
          </a:p>
          <a:p>
            <a:r>
              <a:rPr lang="es-MX">
                <a:solidFill>
                  <a:schemeClr val="tx1"/>
                </a:solidFill>
                <a:latin typeface="+mj-lt"/>
              </a:rPr>
              <a:t>• </a:t>
            </a:r>
            <a:r>
              <a:rPr lang="es-MX" b="1" i="1">
                <a:solidFill>
                  <a:schemeClr val="tx1"/>
                </a:solidFill>
                <a:latin typeface="+mj-lt"/>
              </a:rPr>
              <a:t>INT 17h (Servicios de impresora). </a:t>
            </a:r>
            <a:r>
              <a:rPr lang="es-MX">
                <a:solidFill>
                  <a:schemeClr val="tx1"/>
                </a:solidFill>
                <a:latin typeface="+mj-lt"/>
              </a:rPr>
              <a:t>Procedimientos que inicializan, imprimen y devuelven el estado de la impresora.</a:t>
            </a:r>
          </a:p>
        </p:txBody>
      </p:sp>
    </p:spTree>
    <p:extLst>
      <p:ext uri="{BB962C8B-B14F-4D97-AF65-F5344CB8AC3E}">
        <p14:creationId xmlns:p14="http://schemas.microsoft.com/office/powerpoint/2010/main" val="17695822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a:t>1.4 El concepto de interrupciones</a:t>
            </a:r>
          </a:p>
        </p:txBody>
      </p:sp>
      <p:sp>
        <p:nvSpPr>
          <p:cNvPr id="3" name="Marcador de contenido 2"/>
          <p:cNvSpPr>
            <a:spLocks noGrp="1"/>
          </p:cNvSpPr>
          <p:nvPr>
            <p:ph idx="1"/>
          </p:nvPr>
        </p:nvSpPr>
        <p:spPr/>
        <p:txBody>
          <a:bodyPr>
            <a:normAutofit/>
          </a:bodyPr>
          <a:lstStyle/>
          <a:p>
            <a:r>
              <a:rPr lang="es-MX" sz="2400">
                <a:solidFill>
                  <a:schemeClr val="tx1"/>
                </a:solidFill>
                <a:latin typeface="+mj-lt"/>
              </a:rPr>
              <a:t>• </a:t>
            </a:r>
            <a:r>
              <a:rPr lang="es-MX" sz="2400" b="1" i="1">
                <a:solidFill>
                  <a:schemeClr val="tx1"/>
                </a:solidFill>
                <a:latin typeface="+mj-lt"/>
              </a:rPr>
              <a:t>INT 1Ah (Hora del día). </a:t>
            </a:r>
            <a:r>
              <a:rPr lang="es-MX" sz="2400">
                <a:solidFill>
                  <a:schemeClr val="tx1"/>
                </a:solidFill>
                <a:latin typeface="+mj-lt"/>
              </a:rPr>
              <a:t>Procedimiento que obtiene el número de pulsaciones del reloj desde que se encendió el equipo, o establece el contador a un nuevo valor.</a:t>
            </a:r>
          </a:p>
          <a:p>
            <a:endParaRPr lang="es-MX" sz="2400">
              <a:solidFill>
                <a:schemeClr val="tx1"/>
              </a:solidFill>
              <a:latin typeface="+mj-lt"/>
            </a:endParaRPr>
          </a:p>
          <a:p>
            <a:r>
              <a:rPr lang="es-MX" sz="2400">
                <a:solidFill>
                  <a:schemeClr val="tx1"/>
                </a:solidFill>
                <a:latin typeface="+mj-lt"/>
              </a:rPr>
              <a:t>• </a:t>
            </a:r>
            <a:r>
              <a:rPr lang="es-MX" sz="2400" b="1" i="1">
                <a:solidFill>
                  <a:schemeClr val="tx1"/>
                </a:solidFill>
                <a:latin typeface="+mj-lt"/>
              </a:rPr>
              <a:t>INT 1Ch (Interrupción de temporizador del usuario). </a:t>
            </a:r>
            <a:r>
              <a:rPr lang="es-MX" sz="2400">
                <a:solidFill>
                  <a:schemeClr val="tx1"/>
                </a:solidFill>
                <a:latin typeface="+mj-lt"/>
              </a:rPr>
              <a:t>Un procedimiento vacío que se ejecuta 18.2 veces por segundo.</a:t>
            </a:r>
          </a:p>
          <a:p>
            <a:endParaRPr lang="es-MX" sz="2400">
              <a:solidFill>
                <a:schemeClr val="tx1"/>
              </a:solidFill>
              <a:latin typeface="+mj-lt"/>
            </a:endParaRPr>
          </a:p>
          <a:p>
            <a:r>
              <a:rPr lang="es-MX" sz="2400">
                <a:solidFill>
                  <a:schemeClr val="tx1"/>
                </a:solidFill>
                <a:latin typeface="+mj-lt"/>
              </a:rPr>
              <a:t>• </a:t>
            </a:r>
            <a:r>
              <a:rPr lang="es-MX" sz="2400" b="1" i="1">
                <a:solidFill>
                  <a:schemeClr val="tx1"/>
                </a:solidFill>
                <a:latin typeface="+mj-lt"/>
              </a:rPr>
              <a:t>INT 21h (Servicios de MS-DOS). </a:t>
            </a:r>
            <a:r>
              <a:rPr lang="es-MX" sz="2400">
                <a:solidFill>
                  <a:schemeClr val="tx1"/>
                </a:solidFill>
                <a:latin typeface="+mj-lt"/>
              </a:rPr>
              <a:t>Procedimientos que proporcionan entrada-salida, manejo de archivos y administración de memoria</a:t>
            </a:r>
          </a:p>
          <a:p>
            <a:endParaRPr lang="es-MX"/>
          </a:p>
        </p:txBody>
      </p:sp>
    </p:spTree>
    <p:extLst>
      <p:ext uri="{BB962C8B-B14F-4D97-AF65-F5344CB8AC3E}">
        <p14:creationId xmlns:p14="http://schemas.microsoft.com/office/powerpoint/2010/main" val="3774964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a:t>1.5 Llamadas a servicios del sistema</a:t>
            </a:r>
          </a:p>
        </p:txBody>
      </p:sp>
      <p:sp>
        <p:nvSpPr>
          <p:cNvPr id="4" name="Rectangle 1">
            <a:extLst>
              <a:ext uri="{FF2B5EF4-FFF2-40B4-BE49-F238E27FC236}">
                <a16:creationId xmlns:a16="http://schemas.microsoft.com/office/drawing/2014/main" id="{6542FB04-A620-43B7-A57C-26C6487A0C69}"/>
              </a:ext>
            </a:extLst>
          </p:cNvPr>
          <p:cNvSpPr>
            <a:spLocks noGrp="1" noChangeArrowheads="1"/>
          </p:cNvSpPr>
          <p:nvPr>
            <p:ph idx="1"/>
          </p:nvPr>
        </p:nvSpPr>
        <p:spPr bwMode="auto">
          <a:xfrm>
            <a:off x="797169" y="1922026"/>
            <a:ext cx="10996246" cy="42229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2400" b="0" i="0" u="none" strike="noStrike" cap="none" normalizeH="0" baseline="0">
                <a:ln>
                  <a:noFill/>
                </a:ln>
                <a:solidFill>
                  <a:srgbClr val="333333"/>
                </a:solidFill>
                <a:effectLst/>
                <a:latin typeface="+mj-lt"/>
              </a:rPr>
              <a:t> Son Llamadas que ejecutan los programas de aplicación para pedir algún servicio al SO. Existen 2 tipos de llamadas al sistema, las llamadas bloqueantes y no bloqueantes.</a:t>
            </a:r>
          </a:p>
          <a:p>
            <a:pPr marL="0" marR="0" lvl="0" indent="0" algn="just" defTabSz="914400" rtl="0" eaLnBrk="0" fontAlgn="base" latinLnBrk="0" hangingPunct="0">
              <a:lnSpc>
                <a:spcPct val="100000"/>
              </a:lnSpc>
              <a:spcBef>
                <a:spcPct val="0"/>
              </a:spcBef>
              <a:spcAft>
                <a:spcPct val="0"/>
              </a:spcAft>
              <a:buClrTx/>
              <a:buSzTx/>
              <a:buNone/>
              <a:tabLst/>
            </a:pPr>
            <a:endParaRPr kumimoji="0" lang="es-MX" altLang="es-MX" sz="2400" b="0" i="0" u="none" strike="noStrike" cap="none" normalizeH="0" baseline="0">
              <a:ln>
                <a:noFill/>
              </a:ln>
              <a:solidFill>
                <a:srgbClr val="333333"/>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2400" b="1" i="0" u="none" strike="noStrike" cap="none" normalizeH="0" baseline="0">
                <a:ln>
                  <a:noFill/>
                </a:ln>
                <a:solidFill>
                  <a:srgbClr val="333333"/>
                </a:solidFill>
                <a:effectLst/>
                <a:latin typeface="+mj-lt"/>
              </a:rPr>
              <a:t>Llamadas al sistema no bloqueantes</a:t>
            </a:r>
            <a:r>
              <a:rPr kumimoji="0" lang="es-MX" altLang="es-MX" sz="2400" b="0" i="0" u="none" strike="noStrike" cap="none" normalizeH="0" baseline="0">
                <a:ln>
                  <a:noFill/>
                </a:ln>
                <a:solidFill>
                  <a:srgbClr val="333333"/>
                </a:solidFill>
                <a:effectLst/>
                <a:latin typeface="+mj-lt"/>
              </a:rPr>
              <a:t>: son aquellas llamadas en las que, si lo que se solicita no está disponible, el proceso no se queda bloqueado, sino que devuelven un valor especial indicando la condición de información no disponible</a:t>
            </a:r>
            <a:endParaRPr kumimoji="0" lang="es-MX" altLang="es-MX" sz="2400" b="0" i="0" u="none" strike="noStrike" cap="none" normalizeH="0" baseline="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2400" b="0" i="0" u="none" strike="noStrike" cap="none" normalizeH="0" baseline="0">
                <a:ln>
                  <a:noFill/>
                </a:ln>
                <a:solidFill>
                  <a:srgbClr val="333333"/>
                </a:solidFill>
                <a:effectLst/>
                <a:latin typeface="+mj-lt"/>
              </a:rPr>
              <a:t> </a:t>
            </a:r>
            <a:endParaRPr kumimoji="0" lang="es-MX" altLang="es-MX" sz="2400" b="0" i="0" u="none" strike="noStrike" cap="none" normalizeH="0" baseline="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2400" b="1" i="0" u="none" strike="noStrike" cap="none" normalizeH="0" baseline="0">
                <a:ln>
                  <a:noFill/>
                </a:ln>
                <a:solidFill>
                  <a:srgbClr val="333333"/>
                </a:solidFill>
                <a:effectLst/>
                <a:latin typeface="+mj-lt"/>
              </a:rPr>
              <a:t>Llamadas al sistema bloqueantes:</a:t>
            </a:r>
            <a:r>
              <a:rPr kumimoji="0" lang="es-MX" altLang="es-MX" sz="2400" b="0" i="0" u="none" strike="noStrike" cap="none" normalizeH="0" baseline="0">
                <a:ln>
                  <a:noFill/>
                </a:ln>
                <a:solidFill>
                  <a:srgbClr val="333333"/>
                </a:solidFill>
                <a:effectLst/>
                <a:latin typeface="+mj-lt"/>
              </a:rPr>
              <a:t> la aplicación se bloquea a la espera del resultado. Si un hilo hace una llamada bloqueante, todos los hilos se bloquearán. Si hace una llamada no bloqueante, los demás hilos podrán seguir ejecutando.</a:t>
            </a:r>
            <a:endParaRPr kumimoji="0" lang="es-MX" altLang="es-MX" sz="2400" b="0" i="0" u="none" strike="noStrike" cap="none" normalizeH="0" baseline="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2400" b="0" i="0" u="none" strike="noStrike" cap="none" normalizeH="0" baseline="0">
                <a:ln>
                  <a:noFill/>
                </a:ln>
                <a:solidFill>
                  <a:srgbClr val="333333"/>
                </a:solidFill>
                <a:effectLst/>
                <a:latin typeface="Helvetica Neue Light"/>
              </a:rPr>
              <a:t> </a:t>
            </a:r>
          </a:p>
        </p:txBody>
      </p:sp>
    </p:spTree>
    <p:extLst>
      <p:ext uri="{BB962C8B-B14F-4D97-AF65-F5344CB8AC3E}">
        <p14:creationId xmlns:p14="http://schemas.microsoft.com/office/powerpoint/2010/main" val="21480252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a:t>1.5 Llamadas a servicios del sistema</a:t>
            </a:r>
          </a:p>
        </p:txBody>
      </p:sp>
      <p:sp>
        <p:nvSpPr>
          <p:cNvPr id="3" name="Marcador de contenido 2"/>
          <p:cNvSpPr>
            <a:spLocks noGrp="1"/>
          </p:cNvSpPr>
          <p:nvPr>
            <p:ph idx="1"/>
          </p:nvPr>
        </p:nvSpPr>
        <p:spPr/>
        <p:txBody>
          <a:bodyPr>
            <a:normAutofit lnSpcReduction="10000"/>
          </a:bodyPr>
          <a:lstStyle/>
          <a:p>
            <a:pPr marL="0" lvl="0" indent="0" algn="just" eaLnBrk="0" fontAlgn="base" hangingPunct="0">
              <a:lnSpc>
                <a:spcPct val="100000"/>
              </a:lnSpc>
              <a:spcBef>
                <a:spcPct val="0"/>
              </a:spcBef>
              <a:spcAft>
                <a:spcPct val="0"/>
              </a:spcAft>
              <a:buClrTx/>
              <a:buSzTx/>
              <a:buNone/>
            </a:pPr>
            <a:endParaRPr lang="es-MX" altLang="es-MX" sz="2400" b="1">
              <a:solidFill>
                <a:srgbClr val="333333"/>
              </a:solidFill>
              <a:latin typeface="+mj-lt"/>
            </a:endParaRPr>
          </a:p>
          <a:p>
            <a:pPr marL="0" lvl="0" indent="0" algn="just" eaLnBrk="0" fontAlgn="base" hangingPunct="0">
              <a:lnSpc>
                <a:spcPct val="100000"/>
              </a:lnSpc>
              <a:spcBef>
                <a:spcPct val="0"/>
              </a:spcBef>
              <a:spcAft>
                <a:spcPct val="0"/>
              </a:spcAft>
              <a:buClrTx/>
              <a:buSzTx/>
              <a:buNone/>
            </a:pPr>
            <a:r>
              <a:rPr lang="es-MX" altLang="es-MX" sz="2400">
                <a:solidFill>
                  <a:srgbClr val="333333"/>
                </a:solidFill>
                <a:latin typeface="+mj-lt"/>
                <a:cs typeface="Arial" panose="020B0604020202020204" pitchFamily="34" charset="0"/>
              </a:rPr>
              <a:t>Una llamada al sistema se realiza cuando se activa una interrupción por software ejecutando una operación especial que solicita un servicio al SO.</a:t>
            </a:r>
            <a:r>
              <a:rPr lang="es-MX" altLang="es-MX" sz="2400">
                <a:solidFill>
                  <a:srgbClr val="333333"/>
                </a:solidFill>
                <a:latin typeface="+mj-lt"/>
              </a:rPr>
              <a:t> Cuando u</a:t>
            </a:r>
            <a:r>
              <a:rPr lang="es-MX" altLang="es-MX" sz="2400">
                <a:solidFill>
                  <a:srgbClr val="000000"/>
                </a:solidFill>
                <a:latin typeface="+mj-lt"/>
                <a:cs typeface="Arial" panose="020B0604020202020204" pitchFamily="34" charset="0"/>
              </a:rPr>
              <a:t>na aplicación de usuario solicita un servicio del sistema operativo, p</a:t>
            </a:r>
            <a:r>
              <a:rPr lang="es-MX" altLang="es-MX" sz="2400">
                <a:solidFill>
                  <a:srgbClr val="333333"/>
                </a:solidFill>
                <a:latin typeface="+mj-lt"/>
                <a:cs typeface="Arial" panose="020B0604020202020204" pitchFamily="34" charset="0"/>
              </a:rPr>
              <a:t>roporciona los medios para que un programa de usuario pida al SO que realice tareas reservadas del SO en nombre del programa de usuario.</a:t>
            </a:r>
            <a:endParaRPr lang="es-MX" altLang="es-MX" sz="2400">
              <a:solidFill>
                <a:srgbClr val="333333"/>
              </a:solidFill>
              <a:latin typeface="+mj-lt"/>
            </a:endParaRPr>
          </a:p>
          <a:p>
            <a:pPr marL="0" lvl="0" indent="0" algn="just" eaLnBrk="0" fontAlgn="base" hangingPunct="0">
              <a:lnSpc>
                <a:spcPct val="100000"/>
              </a:lnSpc>
              <a:spcBef>
                <a:spcPct val="0"/>
              </a:spcBef>
              <a:spcAft>
                <a:spcPct val="0"/>
              </a:spcAft>
              <a:buClrTx/>
              <a:buSzTx/>
              <a:buNone/>
            </a:pPr>
            <a:br>
              <a:rPr lang="es-MX" altLang="es-MX" sz="2400">
                <a:solidFill>
                  <a:srgbClr val="333333"/>
                </a:solidFill>
                <a:latin typeface="+mj-lt"/>
              </a:rPr>
            </a:br>
            <a:br>
              <a:rPr lang="es-MX" altLang="es-MX" sz="2400">
                <a:solidFill>
                  <a:srgbClr val="333333"/>
                </a:solidFill>
                <a:latin typeface="+mj-lt"/>
              </a:rPr>
            </a:br>
            <a:endParaRPr lang="es-MX" altLang="es-MX" sz="2400">
              <a:solidFill>
                <a:srgbClr val="333333"/>
              </a:solidFill>
              <a:latin typeface="+mj-lt"/>
            </a:endParaRPr>
          </a:p>
          <a:p>
            <a:pPr marL="0" lvl="0" indent="0" algn="just" eaLnBrk="0" fontAlgn="base" hangingPunct="0">
              <a:lnSpc>
                <a:spcPct val="100000"/>
              </a:lnSpc>
              <a:spcBef>
                <a:spcPct val="0"/>
              </a:spcBef>
              <a:spcAft>
                <a:spcPct val="0"/>
              </a:spcAft>
              <a:buClrTx/>
              <a:buSzTx/>
              <a:buNone/>
            </a:pPr>
            <a:br>
              <a:rPr lang="es-MX" altLang="es-MX" sz="2400">
                <a:solidFill>
                  <a:srgbClr val="333333"/>
                </a:solidFill>
                <a:latin typeface="+mj-lt"/>
              </a:rPr>
            </a:br>
            <a:br>
              <a:rPr lang="es-MX" altLang="es-MX" sz="1000">
                <a:solidFill>
                  <a:srgbClr val="333333"/>
                </a:solidFill>
                <a:latin typeface="Helvetica Neue Light"/>
              </a:rPr>
            </a:br>
            <a:endParaRPr lang="es-MX" altLang="es-MX" sz="1000">
              <a:solidFill>
                <a:srgbClr val="333333"/>
              </a:solidFill>
              <a:latin typeface="Helvetica Neue Light"/>
            </a:endParaRPr>
          </a:p>
        </p:txBody>
      </p:sp>
    </p:spTree>
    <p:extLst>
      <p:ext uri="{BB962C8B-B14F-4D97-AF65-F5344CB8AC3E}">
        <p14:creationId xmlns:p14="http://schemas.microsoft.com/office/powerpoint/2010/main" val="34864030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a:t>1.5 Llamadas a servicios del sistema</a:t>
            </a:r>
          </a:p>
        </p:txBody>
      </p:sp>
      <p:sp>
        <p:nvSpPr>
          <p:cNvPr id="3" name="Marcador de contenido 2"/>
          <p:cNvSpPr>
            <a:spLocks noGrp="1"/>
          </p:cNvSpPr>
          <p:nvPr>
            <p:ph idx="1"/>
          </p:nvPr>
        </p:nvSpPr>
        <p:spPr>
          <a:xfrm>
            <a:off x="1097280" y="1845734"/>
            <a:ext cx="10058400" cy="4023360"/>
          </a:xfrm>
        </p:spPr>
        <p:txBody>
          <a:bodyPr>
            <a:noAutofit/>
          </a:bodyPr>
          <a:lstStyle/>
          <a:p>
            <a:pPr marL="0" lvl="0" indent="0" eaLnBrk="0" fontAlgn="base" hangingPunct="0">
              <a:lnSpc>
                <a:spcPct val="100000"/>
              </a:lnSpc>
              <a:spcBef>
                <a:spcPct val="0"/>
              </a:spcBef>
              <a:spcAft>
                <a:spcPct val="0"/>
              </a:spcAft>
              <a:buClrTx/>
              <a:buSzTx/>
              <a:buNone/>
            </a:pPr>
            <a:r>
              <a:rPr lang="es-MX" altLang="es-MX" sz="2400">
                <a:solidFill>
                  <a:srgbClr val="333333"/>
                </a:solidFill>
                <a:latin typeface="+mj-lt"/>
              </a:rPr>
              <a:t>Tipos de llamadas al sistemas</a:t>
            </a:r>
          </a:p>
          <a:p>
            <a:pPr marL="0" lvl="0" indent="0" eaLnBrk="0" fontAlgn="base" hangingPunct="0">
              <a:lnSpc>
                <a:spcPct val="100000"/>
              </a:lnSpc>
              <a:spcBef>
                <a:spcPct val="0"/>
              </a:spcBef>
              <a:spcAft>
                <a:spcPct val="0"/>
              </a:spcAft>
              <a:buClrTx/>
              <a:buSzTx/>
              <a:buNone/>
            </a:pPr>
            <a:endParaRPr lang="es-MX" altLang="es-MX" sz="2400">
              <a:solidFill>
                <a:srgbClr val="333333"/>
              </a:solidFill>
              <a:latin typeface="+mj-lt"/>
            </a:endParaRPr>
          </a:p>
          <a:p>
            <a:pPr marL="0" lvl="0" indent="0" eaLnBrk="0" fontAlgn="base" hangingPunct="0">
              <a:lnSpc>
                <a:spcPct val="100000"/>
              </a:lnSpc>
              <a:spcBef>
                <a:spcPct val="0"/>
              </a:spcBef>
              <a:spcAft>
                <a:spcPct val="0"/>
              </a:spcAft>
              <a:buClrTx/>
              <a:buSzTx/>
              <a:buNone/>
            </a:pPr>
            <a:r>
              <a:rPr lang="es-MX" altLang="es-MX" sz="2400">
                <a:solidFill>
                  <a:srgbClr val="333333"/>
                </a:solidFill>
                <a:latin typeface="+mj-lt"/>
              </a:rPr>
              <a:t>Control de procesos</a:t>
            </a:r>
          </a:p>
          <a:p>
            <a:pPr marL="1257300" lvl="2" indent="-342900" algn="just" eaLnBrk="0" fontAlgn="base" hangingPunct="0">
              <a:lnSpc>
                <a:spcPct val="100000"/>
              </a:lnSpc>
              <a:spcBef>
                <a:spcPct val="0"/>
              </a:spcBef>
              <a:spcAft>
                <a:spcPct val="0"/>
              </a:spcAft>
              <a:buClrTx/>
              <a:buFont typeface="Arial" panose="020B0604020202020204" pitchFamily="34" charset="0"/>
              <a:buChar char="•"/>
            </a:pPr>
            <a:r>
              <a:rPr lang="es-MX" altLang="es-MX" sz="2400" err="1">
                <a:solidFill>
                  <a:srgbClr val="333333"/>
                </a:solidFill>
                <a:latin typeface="+mj-lt"/>
              </a:rPr>
              <a:t>End</a:t>
            </a:r>
            <a:r>
              <a:rPr lang="es-MX" altLang="es-MX" sz="2400">
                <a:solidFill>
                  <a:srgbClr val="333333"/>
                </a:solidFill>
                <a:latin typeface="+mj-lt"/>
              </a:rPr>
              <a:t>: Terminar  </a:t>
            </a:r>
          </a:p>
          <a:p>
            <a:pPr marL="1257300" lvl="2" indent="-342900" algn="just" eaLnBrk="0" fontAlgn="base" hangingPunct="0">
              <a:lnSpc>
                <a:spcPct val="100000"/>
              </a:lnSpc>
              <a:spcBef>
                <a:spcPct val="0"/>
              </a:spcBef>
              <a:spcAft>
                <a:spcPct val="0"/>
              </a:spcAft>
              <a:buClrTx/>
              <a:buFont typeface="Arial" panose="020B0604020202020204" pitchFamily="34" charset="0"/>
              <a:buChar char="•"/>
            </a:pPr>
            <a:r>
              <a:rPr lang="es-MX" altLang="es-MX" sz="2400" err="1">
                <a:solidFill>
                  <a:srgbClr val="333333"/>
                </a:solidFill>
                <a:latin typeface="+mj-lt"/>
              </a:rPr>
              <a:t>Abort</a:t>
            </a:r>
            <a:r>
              <a:rPr lang="es-MX" altLang="es-MX" sz="2400">
                <a:solidFill>
                  <a:srgbClr val="333333"/>
                </a:solidFill>
                <a:latin typeface="+mj-lt"/>
              </a:rPr>
              <a:t>: Abortar </a:t>
            </a:r>
          </a:p>
          <a:p>
            <a:pPr marL="1257300" lvl="2" indent="-342900" algn="just" eaLnBrk="0" fontAlgn="base" hangingPunct="0">
              <a:lnSpc>
                <a:spcPct val="100000"/>
              </a:lnSpc>
              <a:spcBef>
                <a:spcPct val="0"/>
              </a:spcBef>
              <a:spcAft>
                <a:spcPct val="0"/>
              </a:spcAft>
              <a:buClrTx/>
              <a:buFont typeface="Arial" panose="020B0604020202020204" pitchFamily="34" charset="0"/>
              <a:buChar char="•"/>
            </a:pPr>
            <a:r>
              <a:rPr lang="es-MX" altLang="es-MX" sz="2400">
                <a:solidFill>
                  <a:srgbClr val="333333"/>
                </a:solidFill>
                <a:latin typeface="+mj-lt"/>
              </a:rPr>
              <a:t>Load: Cargar</a:t>
            </a:r>
          </a:p>
          <a:p>
            <a:pPr marL="1257300" lvl="2" indent="-342900" algn="just" eaLnBrk="0" fontAlgn="base" hangingPunct="0">
              <a:lnSpc>
                <a:spcPct val="100000"/>
              </a:lnSpc>
              <a:spcBef>
                <a:spcPct val="0"/>
              </a:spcBef>
              <a:spcAft>
                <a:spcPct val="0"/>
              </a:spcAft>
              <a:buClrTx/>
              <a:buFont typeface="Arial" panose="020B0604020202020204" pitchFamily="34" charset="0"/>
              <a:buChar char="•"/>
            </a:pPr>
            <a:r>
              <a:rPr lang="es-MX" altLang="es-MX" sz="2400" err="1">
                <a:solidFill>
                  <a:srgbClr val="333333"/>
                </a:solidFill>
                <a:latin typeface="+mj-lt"/>
              </a:rPr>
              <a:t>Execute</a:t>
            </a:r>
            <a:r>
              <a:rPr lang="es-MX" altLang="es-MX" sz="2400">
                <a:solidFill>
                  <a:srgbClr val="333333"/>
                </a:solidFill>
                <a:latin typeface="+mj-lt"/>
              </a:rPr>
              <a:t>: Ejecutar</a:t>
            </a:r>
          </a:p>
          <a:p>
            <a:pPr marL="1257300" lvl="2" indent="-342900" algn="just" eaLnBrk="0" fontAlgn="base" hangingPunct="0">
              <a:lnSpc>
                <a:spcPct val="100000"/>
              </a:lnSpc>
              <a:spcBef>
                <a:spcPct val="0"/>
              </a:spcBef>
              <a:spcAft>
                <a:spcPct val="0"/>
              </a:spcAft>
              <a:buClrTx/>
              <a:buFont typeface="Arial" panose="020B0604020202020204" pitchFamily="34" charset="0"/>
              <a:buChar char="•"/>
            </a:pPr>
            <a:r>
              <a:rPr lang="es-MX" altLang="es-MX" sz="2400" err="1">
                <a:solidFill>
                  <a:srgbClr val="333333"/>
                </a:solidFill>
                <a:latin typeface="+mj-lt"/>
              </a:rPr>
              <a:t>Create</a:t>
            </a:r>
            <a:r>
              <a:rPr lang="es-MX" altLang="es-MX" sz="2400">
                <a:solidFill>
                  <a:srgbClr val="333333"/>
                </a:solidFill>
                <a:latin typeface="+mj-lt"/>
              </a:rPr>
              <a:t> </a:t>
            </a:r>
            <a:r>
              <a:rPr lang="es-MX" altLang="es-MX" sz="2400" err="1">
                <a:solidFill>
                  <a:srgbClr val="333333"/>
                </a:solidFill>
                <a:latin typeface="+mj-lt"/>
              </a:rPr>
              <a:t>process</a:t>
            </a:r>
            <a:r>
              <a:rPr lang="es-MX" altLang="es-MX" sz="2400">
                <a:solidFill>
                  <a:srgbClr val="333333"/>
                </a:solidFill>
                <a:latin typeface="+mj-lt"/>
              </a:rPr>
              <a:t> o </a:t>
            </a:r>
            <a:r>
              <a:rPr lang="es-MX" altLang="es-MX" sz="2400" err="1">
                <a:solidFill>
                  <a:srgbClr val="333333"/>
                </a:solidFill>
                <a:latin typeface="+mj-lt"/>
              </a:rPr>
              <a:t>submit</a:t>
            </a:r>
            <a:r>
              <a:rPr lang="es-MX" altLang="es-MX" sz="2400">
                <a:solidFill>
                  <a:srgbClr val="333333"/>
                </a:solidFill>
                <a:latin typeface="+mj-lt"/>
              </a:rPr>
              <a:t> </a:t>
            </a:r>
            <a:r>
              <a:rPr lang="es-MX" altLang="es-MX" sz="2400" err="1">
                <a:solidFill>
                  <a:srgbClr val="333333"/>
                </a:solidFill>
                <a:latin typeface="+mj-lt"/>
              </a:rPr>
              <a:t>job</a:t>
            </a:r>
            <a:r>
              <a:rPr lang="es-MX" altLang="es-MX" sz="2400">
                <a:solidFill>
                  <a:srgbClr val="333333"/>
                </a:solidFill>
                <a:latin typeface="+mj-lt"/>
              </a:rPr>
              <a:t>: Crear procesos </a:t>
            </a:r>
          </a:p>
          <a:p>
            <a:pPr marL="1257300" lvl="2" indent="-342900" algn="just" eaLnBrk="0" fontAlgn="base" hangingPunct="0">
              <a:lnSpc>
                <a:spcPct val="100000"/>
              </a:lnSpc>
              <a:spcBef>
                <a:spcPct val="0"/>
              </a:spcBef>
              <a:spcAft>
                <a:spcPct val="0"/>
              </a:spcAft>
              <a:buClrTx/>
              <a:buFont typeface="Arial" panose="020B0604020202020204" pitchFamily="34" charset="0"/>
              <a:buChar char="•"/>
            </a:pPr>
            <a:r>
              <a:rPr lang="es-MX" altLang="es-MX" sz="2400" err="1">
                <a:solidFill>
                  <a:srgbClr val="333333"/>
                </a:solidFill>
                <a:latin typeface="+mj-lt"/>
              </a:rPr>
              <a:t>Terminate</a:t>
            </a:r>
            <a:r>
              <a:rPr lang="es-MX" altLang="es-MX" sz="2400">
                <a:solidFill>
                  <a:srgbClr val="333333"/>
                </a:solidFill>
                <a:latin typeface="+mj-lt"/>
              </a:rPr>
              <a:t> </a:t>
            </a:r>
            <a:r>
              <a:rPr lang="es-MX" altLang="es-MX" sz="2400" err="1">
                <a:solidFill>
                  <a:srgbClr val="333333"/>
                </a:solidFill>
                <a:latin typeface="+mj-lt"/>
              </a:rPr>
              <a:t>process</a:t>
            </a:r>
            <a:r>
              <a:rPr lang="es-MX" altLang="es-MX" sz="2400">
                <a:solidFill>
                  <a:srgbClr val="333333"/>
                </a:solidFill>
                <a:latin typeface="+mj-lt"/>
              </a:rPr>
              <a:t> : Terminar procesos </a:t>
            </a:r>
          </a:p>
          <a:p>
            <a:pPr marL="1257300" lvl="2" indent="-342900" algn="just" eaLnBrk="0" fontAlgn="base" hangingPunct="0">
              <a:lnSpc>
                <a:spcPct val="100000"/>
              </a:lnSpc>
              <a:spcBef>
                <a:spcPct val="0"/>
              </a:spcBef>
              <a:spcAft>
                <a:spcPct val="0"/>
              </a:spcAft>
              <a:buClrTx/>
              <a:buFont typeface="Arial" panose="020B0604020202020204" pitchFamily="34" charset="0"/>
              <a:buChar char="•"/>
            </a:pPr>
            <a:r>
              <a:rPr lang="es-MX" altLang="es-MX" sz="2400" err="1">
                <a:solidFill>
                  <a:srgbClr val="333333"/>
                </a:solidFill>
                <a:latin typeface="+mj-lt"/>
              </a:rPr>
              <a:t>Fork</a:t>
            </a:r>
            <a:r>
              <a:rPr lang="es-MX" altLang="es-MX" sz="2400">
                <a:solidFill>
                  <a:srgbClr val="333333"/>
                </a:solidFill>
                <a:latin typeface="+mj-lt"/>
              </a:rPr>
              <a:t>: Inicia un nuevo proceso</a:t>
            </a:r>
          </a:p>
          <a:p>
            <a:pPr marL="1257300" lvl="2" indent="-342900" algn="just" eaLnBrk="0" fontAlgn="base" hangingPunct="0">
              <a:lnSpc>
                <a:spcPct val="100000"/>
              </a:lnSpc>
              <a:spcBef>
                <a:spcPct val="0"/>
              </a:spcBef>
              <a:spcAft>
                <a:spcPct val="0"/>
              </a:spcAft>
              <a:buClrTx/>
              <a:buFont typeface="Arial" panose="020B0604020202020204" pitchFamily="34" charset="0"/>
              <a:buChar char="•"/>
            </a:pPr>
            <a:r>
              <a:rPr lang="es-MX" altLang="es-MX" sz="2400" err="1">
                <a:solidFill>
                  <a:srgbClr val="333333"/>
                </a:solidFill>
                <a:latin typeface="+mj-lt"/>
              </a:rPr>
              <a:t>Exec</a:t>
            </a:r>
            <a:r>
              <a:rPr lang="es-MX" altLang="es-MX" sz="2400">
                <a:solidFill>
                  <a:srgbClr val="333333"/>
                </a:solidFill>
                <a:latin typeface="+mj-lt"/>
              </a:rPr>
              <a:t>: El programa se ejecuta</a:t>
            </a:r>
          </a:p>
          <a:p>
            <a:pPr marL="914400" lvl="2" indent="0" algn="just" eaLnBrk="0" fontAlgn="base" hangingPunct="0">
              <a:lnSpc>
                <a:spcPct val="100000"/>
              </a:lnSpc>
              <a:spcBef>
                <a:spcPct val="0"/>
              </a:spcBef>
              <a:spcAft>
                <a:spcPct val="0"/>
              </a:spcAft>
              <a:buClrTx/>
              <a:buNone/>
            </a:pPr>
            <a:endParaRPr lang="es-MX" altLang="es-MX" sz="2400">
              <a:solidFill>
                <a:srgbClr val="333333"/>
              </a:solidFill>
              <a:latin typeface="+mj-lt"/>
            </a:endParaRPr>
          </a:p>
        </p:txBody>
      </p:sp>
    </p:spTree>
    <p:extLst>
      <p:ext uri="{BB962C8B-B14F-4D97-AF65-F5344CB8AC3E}">
        <p14:creationId xmlns:p14="http://schemas.microsoft.com/office/powerpoint/2010/main" val="1825087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b="1">
                <a:latin typeface="Times New Roman" panose="02020603050405020304" pitchFamily="18" charset="0"/>
                <a:cs typeface="Times New Roman" panose="02020603050405020304" pitchFamily="18" charset="0"/>
              </a:rPr>
              <a:t>1.1 Importancia</a:t>
            </a:r>
            <a:r>
              <a:rPr lang="en-GB" b="1">
                <a:latin typeface="Times New Roman" panose="02020603050405020304" pitchFamily="18" charset="0"/>
                <a:cs typeface="Times New Roman" panose="02020603050405020304" pitchFamily="18" charset="0"/>
              </a:rPr>
              <a:t> del </a:t>
            </a:r>
            <a:r>
              <a:rPr lang="es-MX" b="1">
                <a:latin typeface="Times New Roman" panose="02020603050405020304" pitchFamily="18" charset="0"/>
                <a:cs typeface="Times New Roman" panose="02020603050405020304" pitchFamily="18" charset="0"/>
              </a:rPr>
              <a:t>lenguaje</a:t>
            </a:r>
            <a:r>
              <a:rPr lang="en-GB" b="1">
                <a:latin typeface="Times New Roman" panose="02020603050405020304" pitchFamily="18" charset="0"/>
                <a:cs typeface="Times New Roman" panose="02020603050405020304" pitchFamily="18" charset="0"/>
              </a:rPr>
              <a:t> </a:t>
            </a:r>
            <a:r>
              <a:rPr lang="es-MX" b="1">
                <a:latin typeface="Times New Roman" panose="02020603050405020304" pitchFamily="18" charset="0"/>
                <a:cs typeface="Times New Roman" panose="02020603050405020304" pitchFamily="18" charset="0"/>
              </a:rPr>
              <a:t>ensamblador</a:t>
            </a:r>
            <a:br>
              <a:rPr lang="en-GB" b="1">
                <a:latin typeface="Times New Roman" panose="02020603050405020304" pitchFamily="18" charset="0"/>
                <a:cs typeface="Times New Roman" panose="02020603050405020304" pitchFamily="18" charset="0"/>
              </a:rPr>
            </a:br>
            <a:endParaRPr lang="en-GB"/>
          </a:p>
        </p:txBody>
      </p:sp>
      <p:sp>
        <p:nvSpPr>
          <p:cNvPr id="3" name="Marcador de contenido 2"/>
          <p:cNvSpPr>
            <a:spLocks noGrp="1"/>
          </p:cNvSpPr>
          <p:nvPr>
            <p:ph idx="1"/>
          </p:nvPr>
        </p:nvSpPr>
        <p:spPr>
          <a:xfrm>
            <a:off x="1097280" y="1845733"/>
            <a:ext cx="10058400" cy="4316527"/>
          </a:xfrm>
        </p:spPr>
        <p:txBody>
          <a:bodyPr>
            <a:normAutofit fontScale="85000" lnSpcReduction="10000"/>
          </a:bodyPr>
          <a:lstStyle/>
          <a:p>
            <a:pPr algn="just">
              <a:lnSpc>
                <a:spcPct val="160000"/>
              </a:lnSpc>
              <a:buFont typeface="Wingdings" panose="05000000000000000000" pitchFamily="2" charset="2"/>
              <a:buChar char="Ø"/>
            </a:pPr>
            <a:r>
              <a:rPr lang="es-MX" sz="2800">
                <a:latin typeface="Times New Roman" panose="02020603050405020304" pitchFamily="18" charset="0"/>
                <a:cs typeface="Times New Roman" panose="02020603050405020304" pitchFamily="18" charset="0"/>
              </a:rPr>
              <a:t> No requiere de un compilador debido a que las instrucciones en lenguaje ensamblador son traducidas directamente a código binario y después son colocadas en memoria para que el microprocesador las tome directamente.</a:t>
            </a:r>
          </a:p>
          <a:p>
            <a:pPr algn="just">
              <a:lnSpc>
                <a:spcPct val="160000"/>
              </a:lnSpc>
              <a:buFont typeface="Wingdings" panose="05000000000000000000" pitchFamily="2" charset="2"/>
              <a:buChar char="Ø"/>
            </a:pPr>
            <a:endParaRPr lang="es-MX" sz="2800">
              <a:latin typeface="Times New Roman" panose="02020603050405020304" pitchFamily="18" charset="0"/>
              <a:cs typeface="Times New Roman" panose="02020603050405020304" pitchFamily="18" charset="0"/>
            </a:endParaRPr>
          </a:p>
          <a:p>
            <a:pPr algn="just">
              <a:lnSpc>
                <a:spcPct val="160000"/>
              </a:lnSpc>
              <a:buFont typeface="Wingdings" panose="05000000000000000000" pitchFamily="2" charset="2"/>
              <a:buChar char="Ø"/>
            </a:pPr>
            <a:r>
              <a:rPr lang="es-MX" sz="2800">
                <a:latin typeface="Times New Roman" panose="02020603050405020304" pitchFamily="18" charset="0"/>
                <a:cs typeface="Times New Roman" panose="02020603050405020304" pitchFamily="18" charset="0"/>
              </a:rPr>
              <a:t> Aprender a programar en lenguaje ensamblador se requiere un cierto nivel de conocimiento de la arquitectura y organización de las computadoras, además del conocimiento de programación en algún otro lenguaje.</a:t>
            </a:r>
          </a:p>
          <a:p>
            <a:pPr marL="0" indent="0" algn="just">
              <a:lnSpc>
                <a:spcPct val="160000"/>
              </a:lnSpc>
              <a:buNone/>
            </a:pPr>
            <a:endParaRPr lang="es-MX"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49989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a:t>1.5 Llamadas a servicios del sistema</a:t>
            </a:r>
          </a:p>
        </p:txBody>
      </p:sp>
      <p:sp>
        <p:nvSpPr>
          <p:cNvPr id="3" name="Marcador de contenido 2"/>
          <p:cNvSpPr>
            <a:spLocks noGrp="1"/>
          </p:cNvSpPr>
          <p:nvPr>
            <p:ph idx="1"/>
          </p:nvPr>
        </p:nvSpPr>
        <p:spPr/>
        <p:txBody>
          <a:bodyPr>
            <a:normAutofit/>
          </a:bodyPr>
          <a:lstStyle/>
          <a:p>
            <a:pPr marL="457200" lvl="1" indent="0" eaLnBrk="0" fontAlgn="base" hangingPunct="0">
              <a:lnSpc>
                <a:spcPct val="100000"/>
              </a:lnSpc>
              <a:spcBef>
                <a:spcPct val="0"/>
              </a:spcBef>
              <a:spcAft>
                <a:spcPct val="0"/>
              </a:spcAft>
              <a:buClrTx/>
              <a:buFontTx/>
              <a:buChar char="•"/>
            </a:pPr>
            <a:r>
              <a:rPr lang="es-MX" altLang="es-MX" sz="2600">
                <a:solidFill>
                  <a:srgbClr val="333333"/>
                </a:solidFill>
                <a:latin typeface="+mj-lt"/>
              </a:rPr>
              <a:t>Administración de archivos</a:t>
            </a:r>
          </a:p>
          <a:p>
            <a:pPr marL="914400" lvl="2" indent="0" eaLnBrk="0" fontAlgn="base" hangingPunct="0">
              <a:lnSpc>
                <a:spcPct val="100000"/>
              </a:lnSpc>
              <a:spcBef>
                <a:spcPct val="0"/>
              </a:spcBef>
              <a:spcAft>
                <a:spcPct val="0"/>
              </a:spcAft>
              <a:buClrTx/>
              <a:buFontTx/>
              <a:buChar char="•"/>
            </a:pPr>
            <a:r>
              <a:rPr lang="es-MX" altLang="es-MX" sz="2600">
                <a:solidFill>
                  <a:srgbClr val="333333"/>
                </a:solidFill>
              </a:rPr>
              <a:t>Créate: </a:t>
            </a:r>
            <a:r>
              <a:rPr lang="es-MX" altLang="es-MX" sz="2600">
                <a:solidFill>
                  <a:srgbClr val="333333"/>
                </a:solidFill>
                <a:latin typeface="+mj-lt"/>
              </a:rPr>
              <a:t>crear archivos</a:t>
            </a:r>
          </a:p>
          <a:p>
            <a:pPr marL="914400" lvl="2" indent="0" eaLnBrk="0" fontAlgn="base" hangingPunct="0">
              <a:lnSpc>
                <a:spcPct val="100000"/>
              </a:lnSpc>
              <a:spcBef>
                <a:spcPct val="0"/>
              </a:spcBef>
              <a:spcAft>
                <a:spcPct val="0"/>
              </a:spcAft>
              <a:buClrTx/>
              <a:buFontTx/>
              <a:buChar char="•"/>
            </a:pPr>
            <a:r>
              <a:rPr lang="es-MX" altLang="es-MX" sz="2600" err="1">
                <a:solidFill>
                  <a:srgbClr val="333333"/>
                </a:solidFill>
                <a:latin typeface="+mj-lt"/>
              </a:rPr>
              <a:t>Delete</a:t>
            </a:r>
            <a:r>
              <a:rPr lang="es-MX" altLang="es-MX" sz="2600">
                <a:solidFill>
                  <a:srgbClr val="333333"/>
                </a:solidFill>
                <a:latin typeface="+mj-lt"/>
              </a:rPr>
              <a:t>:</a:t>
            </a:r>
            <a:r>
              <a:rPr lang="es-MX" altLang="es-MX" sz="2600">
                <a:solidFill>
                  <a:srgbClr val="333333"/>
                </a:solidFill>
              </a:rPr>
              <a:t> borrar archivos </a:t>
            </a:r>
            <a:endParaRPr lang="es-MX" altLang="es-MX" sz="2600">
              <a:solidFill>
                <a:srgbClr val="333333"/>
              </a:solidFill>
              <a:latin typeface="+mj-lt"/>
            </a:endParaRPr>
          </a:p>
          <a:p>
            <a:pPr marL="914400" lvl="2" indent="0" eaLnBrk="0" fontAlgn="base" hangingPunct="0">
              <a:lnSpc>
                <a:spcPct val="100000"/>
              </a:lnSpc>
              <a:spcBef>
                <a:spcPct val="0"/>
              </a:spcBef>
              <a:spcAft>
                <a:spcPct val="0"/>
              </a:spcAft>
              <a:buClrTx/>
              <a:buFontTx/>
              <a:buChar char="•"/>
            </a:pPr>
            <a:r>
              <a:rPr lang="es-MX" altLang="es-MX" sz="2600">
                <a:solidFill>
                  <a:srgbClr val="333333"/>
                </a:solidFill>
                <a:latin typeface="+mj-lt"/>
              </a:rPr>
              <a:t> Open:</a:t>
            </a:r>
            <a:r>
              <a:rPr lang="es-MX" altLang="es-MX" sz="2600">
                <a:solidFill>
                  <a:srgbClr val="333333"/>
                </a:solidFill>
              </a:rPr>
              <a:t> Abrir</a:t>
            </a:r>
            <a:r>
              <a:rPr lang="es-MX" altLang="es-MX" sz="2600">
                <a:solidFill>
                  <a:srgbClr val="333333"/>
                </a:solidFill>
                <a:latin typeface="+mj-lt"/>
              </a:rPr>
              <a:t> </a:t>
            </a:r>
          </a:p>
          <a:p>
            <a:pPr marL="914400" lvl="2" indent="0" eaLnBrk="0" fontAlgn="base" hangingPunct="0">
              <a:lnSpc>
                <a:spcPct val="100000"/>
              </a:lnSpc>
              <a:spcBef>
                <a:spcPct val="0"/>
              </a:spcBef>
              <a:spcAft>
                <a:spcPct val="0"/>
              </a:spcAft>
              <a:buClrTx/>
              <a:buFontTx/>
              <a:buChar char="•"/>
            </a:pPr>
            <a:r>
              <a:rPr lang="es-MX" altLang="es-MX" sz="2600" err="1">
                <a:solidFill>
                  <a:srgbClr val="333333"/>
                </a:solidFill>
                <a:latin typeface="+mj-lt"/>
              </a:rPr>
              <a:t>Close</a:t>
            </a:r>
            <a:r>
              <a:rPr lang="es-MX" altLang="es-MX" sz="2600">
                <a:solidFill>
                  <a:srgbClr val="333333"/>
                </a:solidFill>
                <a:latin typeface="+mj-lt"/>
              </a:rPr>
              <a:t>:</a:t>
            </a:r>
            <a:r>
              <a:rPr lang="es-MX" altLang="es-MX" sz="2600">
                <a:solidFill>
                  <a:srgbClr val="333333"/>
                </a:solidFill>
              </a:rPr>
              <a:t> Cerrar </a:t>
            </a:r>
            <a:endParaRPr lang="es-MX" altLang="es-MX" sz="2600">
              <a:solidFill>
                <a:srgbClr val="333333"/>
              </a:solidFill>
              <a:latin typeface="+mj-lt"/>
            </a:endParaRPr>
          </a:p>
          <a:p>
            <a:pPr marL="914400" lvl="2" indent="0" eaLnBrk="0" fontAlgn="base" hangingPunct="0">
              <a:lnSpc>
                <a:spcPct val="100000"/>
              </a:lnSpc>
              <a:spcBef>
                <a:spcPct val="0"/>
              </a:spcBef>
              <a:spcAft>
                <a:spcPct val="0"/>
              </a:spcAft>
              <a:buClrTx/>
              <a:buFontTx/>
              <a:buChar char="•"/>
            </a:pPr>
            <a:r>
              <a:rPr lang="es-MX" altLang="es-MX" sz="2600" err="1">
                <a:solidFill>
                  <a:srgbClr val="333333"/>
                </a:solidFill>
                <a:latin typeface="+mj-lt"/>
              </a:rPr>
              <a:t>Read</a:t>
            </a:r>
            <a:r>
              <a:rPr lang="es-MX" altLang="es-MX" sz="2600">
                <a:solidFill>
                  <a:srgbClr val="333333"/>
                </a:solidFill>
                <a:latin typeface="+mj-lt"/>
              </a:rPr>
              <a:t>: Leer</a:t>
            </a:r>
          </a:p>
          <a:p>
            <a:pPr marL="914400" lvl="2" indent="0" eaLnBrk="0" fontAlgn="base" hangingPunct="0">
              <a:lnSpc>
                <a:spcPct val="100000"/>
              </a:lnSpc>
              <a:spcBef>
                <a:spcPct val="0"/>
              </a:spcBef>
              <a:spcAft>
                <a:spcPct val="0"/>
              </a:spcAft>
              <a:buClrTx/>
              <a:buFontTx/>
              <a:buChar char="•"/>
            </a:pPr>
            <a:r>
              <a:rPr lang="es-MX" altLang="es-MX" sz="2600" err="1">
                <a:solidFill>
                  <a:srgbClr val="333333"/>
                </a:solidFill>
                <a:latin typeface="+mj-lt"/>
              </a:rPr>
              <a:t>Write</a:t>
            </a:r>
            <a:r>
              <a:rPr lang="es-MX" altLang="es-MX" sz="2600">
                <a:solidFill>
                  <a:srgbClr val="333333"/>
                </a:solidFill>
                <a:latin typeface="+mj-lt"/>
              </a:rPr>
              <a:t>: Escribir</a:t>
            </a:r>
          </a:p>
          <a:p>
            <a:pPr marL="914400" lvl="2" indent="0" eaLnBrk="0" fontAlgn="base" hangingPunct="0">
              <a:lnSpc>
                <a:spcPct val="100000"/>
              </a:lnSpc>
              <a:spcBef>
                <a:spcPct val="0"/>
              </a:spcBef>
              <a:spcAft>
                <a:spcPct val="0"/>
              </a:spcAft>
              <a:buClrTx/>
              <a:buFontTx/>
              <a:buChar char="•"/>
            </a:pPr>
            <a:r>
              <a:rPr lang="es-MX" altLang="es-MX" sz="2600">
                <a:solidFill>
                  <a:srgbClr val="333333"/>
                </a:solidFill>
                <a:latin typeface="+mj-lt"/>
              </a:rPr>
              <a:t> </a:t>
            </a:r>
            <a:r>
              <a:rPr lang="es-MX" altLang="es-MX" sz="2600" err="1">
                <a:solidFill>
                  <a:srgbClr val="333333"/>
                </a:solidFill>
                <a:latin typeface="+mj-lt"/>
              </a:rPr>
              <a:t>Move</a:t>
            </a:r>
            <a:r>
              <a:rPr lang="es-MX" altLang="es-MX" sz="2600">
                <a:solidFill>
                  <a:srgbClr val="333333"/>
                </a:solidFill>
                <a:latin typeface="+mj-lt"/>
              </a:rPr>
              <a:t>: mover archivos</a:t>
            </a:r>
          </a:p>
          <a:p>
            <a:pPr marL="914400" lvl="2" indent="0" eaLnBrk="0" fontAlgn="base" hangingPunct="0">
              <a:lnSpc>
                <a:spcPct val="100000"/>
              </a:lnSpc>
              <a:spcBef>
                <a:spcPct val="0"/>
              </a:spcBef>
              <a:spcAft>
                <a:spcPct val="0"/>
              </a:spcAft>
              <a:buClrTx/>
              <a:buFontTx/>
              <a:buChar char="•"/>
            </a:pPr>
            <a:r>
              <a:rPr lang="es-MX" altLang="es-MX" sz="2600" err="1">
                <a:solidFill>
                  <a:srgbClr val="333333"/>
                </a:solidFill>
                <a:latin typeface="+mj-lt"/>
              </a:rPr>
              <a:t>Copy</a:t>
            </a:r>
            <a:r>
              <a:rPr lang="es-MX" altLang="es-MX" sz="2600">
                <a:solidFill>
                  <a:srgbClr val="333333"/>
                </a:solidFill>
                <a:latin typeface="+mj-lt"/>
              </a:rPr>
              <a:t>: copiar archivos</a:t>
            </a:r>
          </a:p>
          <a:p>
            <a:endParaRPr lang="es-MX"/>
          </a:p>
        </p:txBody>
      </p:sp>
    </p:spTree>
    <p:extLst>
      <p:ext uri="{BB962C8B-B14F-4D97-AF65-F5344CB8AC3E}">
        <p14:creationId xmlns:p14="http://schemas.microsoft.com/office/powerpoint/2010/main" val="30235197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a:t>1.6  Modos de direccionamiento.</a:t>
            </a:r>
          </a:p>
        </p:txBody>
      </p:sp>
      <p:sp>
        <p:nvSpPr>
          <p:cNvPr id="3" name="Marcador de contenido 2"/>
          <p:cNvSpPr>
            <a:spLocks noGrp="1"/>
          </p:cNvSpPr>
          <p:nvPr>
            <p:ph idx="1"/>
          </p:nvPr>
        </p:nvSpPr>
        <p:spPr/>
        <p:txBody>
          <a:bodyPr>
            <a:normAutofit lnSpcReduction="10000"/>
          </a:bodyPr>
          <a:lstStyle/>
          <a:p>
            <a:r>
              <a:rPr lang="es-MX" sz="2400">
                <a:latin typeface="+mj-lt"/>
              </a:rPr>
              <a:t>Los modos de direccionamiento indican la manera de obtener los operandos y son:</a:t>
            </a:r>
          </a:p>
          <a:p>
            <a:r>
              <a:rPr lang="es-MX" sz="2400">
                <a:latin typeface="+mj-lt"/>
              </a:rPr>
              <a:t>Direccionamiento de registro </a:t>
            </a:r>
          </a:p>
          <a:p>
            <a:r>
              <a:rPr lang="es-MX" sz="2400">
                <a:latin typeface="+mj-lt"/>
              </a:rPr>
              <a:t>Direccionamiento inmediato </a:t>
            </a:r>
          </a:p>
          <a:p>
            <a:r>
              <a:rPr lang="es-MX" sz="2400">
                <a:latin typeface="+mj-lt"/>
              </a:rPr>
              <a:t>Direccionamiento directo </a:t>
            </a:r>
          </a:p>
          <a:p>
            <a:r>
              <a:rPr lang="es-MX" sz="2400">
                <a:latin typeface="+mj-lt"/>
              </a:rPr>
              <a:t>Direccionamiento indirecto mediante registro </a:t>
            </a:r>
          </a:p>
          <a:p>
            <a:r>
              <a:rPr lang="es-MX" sz="2400">
                <a:latin typeface="+mj-lt"/>
              </a:rPr>
              <a:t>Direccionamiento indirecto por registro base </a:t>
            </a:r>
          </a:p>
          <a:p>
            <a:r>
              <a:rPr lang="es-MX" sz="2400">
                <a:latin typeface="+mj-lt"/>
              </a:rPr>
              <a:t>Direccionamiento indexado  </a:t>
            </a:r>
          </a:p>
          <a:p>
            <a:r>
              <a:rPr lang="es-MX" sz="2400">
                <a:latin typeface="+mj-lt"/>
              </a:rPr>
              <a:t>Direccionamiento indexado respecto a una base</a:t>
            </a:r>
          </a:p>
        </p:txBody>
      </p:sp>
    </p:spTree>
    <p:extLst>
      <p:ext uri="{BB962C8B-B14F-4D97-AF65-F5344CB8AC3E}">
        <p14:creationId xmlns:p14="http://schemas.microsoft.com/office/powerpoint/2010/main" val="128423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a:t>1.6  Modos de direccionamiento.</a:t>
            </a:r>
          </a:p>
        </p:txBody>
      </p:sp>
      <p:sp>
        <p:nvSpPr>
          <p:cNvPr id="3" name="Marcador de contenido 2"/>
          <p:cNvSpPr>
            <a:spLocks noGrp="1"/>
          </p:cNvSpPr>
          <p:nvPr>
            <p:ph idx="1"/>
          </p:nvPr>
        </p:nvSpPr>
        <p:spPr/>
        <p:txBody>
          <a:bodyPr>
            <a:normAutofit/>
          </a:bodyPr>
          <a:lstStyle/>
          <a:p>
            <a:r>
              <a:rPr lang="es-MX"/>
              <a:t> </a:t>
            </a:r>
          </a:p>
          <a:p>
            <a:r>
              <a:rPr lang="es-MX" sz="2400">
                <a:latin typeface="+mj-lt"/>
              </a:rPr>
              <a:t>El tipo de direccionamiento se determina en función de los operandos de la instrucción.  La instrucción MOV realiza transferencia de datos desde un operando origen a un operando destino.</a:t>
            </a:r>
          </a:p>
          <a:p>
            <a:r>
              <a:rPr lang="es-MX" sz="2400">
                <a:latin typeface="+mj-lt"/>
              </a:rPr>
              <a:t>Su formato es el siguiente: </a:t>
            </a:r>
          </a:p>
          <a:p>
            <a:r>
              <a:rPr lang="es-MX" sz="2400">
                <a:latin typeface="+mj-lt"/>
              </a:rPr>
              <a:t>MOV destino, origen</a:t>
            </a:r>
          </a:p>
        </p:txBody>
      </p:sp>
    </p:spTree>
    <p:extLst>
      <p:ext uri="{BB962C8B-B14F-4D97-AF65-F5344CB8AC3E}">
        <p14:creationId xmlns:p14="http://schemas.microsoft.com/office/powerpoint/2010/main" val="16736354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a:t>1.6  Modos de direccionamiento.</a:t>
            </a:r>
          </a:p>
        </p:txBody>
      </p:sp>
      <p:sp>
        <p:nvSpPr>
          <p:cNvPr id="3" name="Marcador de contenido 2"/>
          <p:cNvSpPr>
            <a:spLocks noGrp="1"/>
          </p:cNvSpPr>
          <p:nvPr>
            <p:ph idx="1"/>
          </p:nvPr>
        </p:nvSpPr>
        <p:spPr/>
        <p:txBody>
          <a:bodyPr>
            <a:normAutofit/>
          </a:bodyPr>
          <a:lstStyle/>
          <a:p>
            <a:r>
              <a:rPr lang="es-MX"/>
              <a:t> </a:t>
            </a:r>
          </a:p>
        </p:txBody>
      </p:sp>
      <p:sp>
        <p:nvSpPr>
          <p:cNvPr id="4" name="Rectángulo 3">
            <a:extLst>
              <a:ext uri="{FF2B5EF4-FFF2-40B4-BE49-F238E27FC236}">
                <a16:creationId xmlns:a16="http://schemas.microsoft.com/office/drawing/2014/main" id="{BC08B934-5B8B-47E9-A178-4A19149395E3}"/>
              </a:ext>
            </a:extLst>
          </p:cNvPr>
          <p:cNvSpPr/>
          <p:nvPr/>
        </p:nvSpPr>
        <p:spPr>
          <a:xfrm>
            <a:off x="1097280" y="1997839"/>
            <a:ext cx="10058400" cy="3416320"/>
          </a:xfrm>
          <a:prstGeom prst="rect">
            <a:avLst/>
          </a:prstGeom>
        </p:spPr>
        <p:txBody>
          <a:bodyPr wrap="square">
            <a:spAutoFit/>
          </a:bodyPr>
          <a:lstStyle/>
          <a:p>
            <a:r>
              <a:rPr lang="es-MX" sz="2400">
                <a:latin typeface="+mj-lt"/>
              </a:rPr>
              <a:t>Direccionamiento de registro.</a:t>
            </a:r>
          </a:p>
          <a:p>
            <a:endParaRPr lang="es-MX" sz="2400">
              <a:latin typeface="+mj-lt"/>
            </a:endParaRPr>
          </a:p>
          <a:p>
            <a:r>
              <a:rPr lang="es-MX" sz="2400">
                <a:latin typeface="+mj-lt"/>
              </a:rPr>
              <a:t>Cuando ambos operando son un registro. </a:t>
            </a:r>
          </a:p>
          <a:p>
            <a:r>
              <a:rPr lang="es-MX" sz="2400">
                <a:latin typeface="+mj-lt"/>
              </a:rPr>
              <a:t>Ejemplo:  MOV AX,BX  ;transfiere el contenido de BX en AX </a:t>
            </a:r>
          </a:p>
          <a:p>
            <a:endParaRPr lang="es-MX" sz="2400">
              <a:latin typeface="+mj-lt"/>
            </a:endParaRPr>
          </a:p>
          <a:p>
            <a:r>
              <a:rPr lang="es-MX" sz="2400">
                <a:latin typeface="+mj-lt"/>
              </a:rPr>
              <a:t>Direccionamiento inmediato.</a:t>
            </a:r>
          </a:p>
          <a:p>
            <a:endParaRPr lang="es-MX" sz="2400">
              <a:latin typeface="+mj-lt"/>
            </a:endParaRPr>
          </a:p>
          <a:p>
            <a:r>
              <a:rPr lang="es-MX" sz="2400">
                <a:latin typeface="+mj-lt"/>
              </a:rPr>
              <a:t>Cuando el operando origen es una constante. </a:t>
            </a:r>
          </a:p>
          <a:p>
            <a:r>
              <a:rPr lang="es-MX" sz="2400">
                <a:latin typeface="+mj-lt"/>
              </a:rPr>
              <a:t>Ejemplo:  MOV AX,500  ;carga en AX el valor 500. </a:t>
            </a:r>
          </a:p>
        </p:txBody>
      </p:sp>
    </p:spTree>
    <p:extLst>
      <p:ext uri="{BB962C8B-B14F-4D97-AF65-F5344CB8AC3E}">
        <p14:creationId xmlns:p14="http://schemas.microsoft.com/office/powerpoint/2010/main" val="21147407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a:t>1.6  Modos de direccionamiento.</a:t>
            </a:r>
          </a:p>
        </p:txBody>
      </p:sp>
      <p:sp>
        <p:nvSpPr>
          <p:cNvPr id="3" name="Marcador de contenido 2"/>
          <p:cNvSpPr>
            <a:spLocks noGrp="1"/>
          </p:cNvSpPr>
          <p:nvPr>
            <p:ph idx="1"/>
          </p:nvPr>
        </p:nvSpPr>
        <p:spPr/>
        <p:txBody>
          <a:bodyPr>
            <a:normAutofit/>
          </a:bodyPr>
          <a:lstStyle/>
          <a:p>
            <a:r>
              <a:rPr lang="es-MX"/>
              <a:t> </a:t>
            </a:r>
          </a:p>
        </p:txBody>
      </p:sp>
      <p:sp>
        <p:nvSpPr>
          <p:cNvPr id="4" name="Rectángulo 3">
            <a:extLst>
              <a:ext uri="{FF2B5EF4-FFF2-40B4-BE49-F238E27FC236}">
                <a16:creationId xmlns:a16="http://schemas.microsoft.com/office/drawing/2014/main" id="{9996AA32-F8C4-469E-B3FB-61FD71A63DA5}"/>
              </a:ext>
            </a:extLst>
          </p:cNvPr>
          <p:cNvSpPr/>
          <p:nvPr/>
        </p:nvSpPr>
        <p:spPr>
          <a:xfrm>
            <a:off x="1066800" y="1845734"/>
            <a:ext cx="10058400" cy="4154984"/>
          </a:xfrm>
          <a:prstGeom prst="rect">
            <a:avLst/>
          </a:prstGeom>
        </p:spPr>
        <p:txBody>
          <a:bodyPr wrap="square">
            <a:spAutoFit/>
          </a:bodyPr>
          <a:lstStyle/>
          <a:p>
            <a:r>
              <a:rPr lang="es-MX" sz="2400">
                <a:latin typeface="+mj-lt"/>
              </a:rPr>
              <a:t>Direccionamiento directo.</a:t>
            </a:r>
          </a:p>
          <a:p>
            <a:endParaRPr lang="es-MX" sz="2400">
              <a:latin typeface="+mj-lt"/>
            </a:endParaRPr>
          </a:p>
          <a:p>
            <a:r>
              <a:rPr lang="es-MX" sz="2400">
                <a:latin typeface="+mj-lt"/>
              </a:rPr>
              <a:t>Cuando el operando es una dirección de memoria. </a:t>
            </a:r>
          </a:p>
          <a:p>
            <a:r>
              <a:rPr lang="es-MX" sz="2400">
                <a:latin typeface="+mj-lt"/>
              </a:rPr>
              <a:t>Ésta puede ser especificada con su valor entre [ ], o bien mediante una variable definida previamente, como se muestra en la figura 6. </a:t>
            </a:r>
          </a:p>
          <a:p>
            <a:endParaRPr lang="es-MX" sz="2400">
              <a:latin typeface="+mj-lt"/>
            </a:endParaRPr>
          </a:p>
          <a:p>
            <a:r>
              <a:rPr lang="es-MX" sz="2400">
                <a:latin typeface="+mj-lt"/>
              </a:rPr>
              <a:t>Ejemplo: MOV BX,[1000] </a:t>
            </a:r>
          </a:p>
          <a:p>
            <a:r>
              <a:rPr lang="es-MX" sz="2400">
                <a:latin typeface="+mj-lt"/>
              </a:rPr>
              <a:t>;Almacena en BX el contenido de la dirección de memoria DS:1000.</a:t>
            </a:r>
          </a:p>
          <a:p>
            <a:endParaRPr lang="es-MX" sz="2400">
              <a:latin typeface="+mj-lt"/>
            </a:endParaRPr>
          </a:p>
          <a:p>
            <a:r>
              <a:rPr lang="es-MX" sz="2400">
                <a:latin typeface="+mj-lt"/>
              </a:rPr>
              <a:t>MOV AX,TABLA </a:t>
            </a:r>
          </a:p>
          <a:p>
            <a:r>
              <a:rPr lang="es-MX" sz="2400">
                <a:latin typeface="+mj-lt"/>
              </a:rPr>
              <a:t>; almacena en  AX el contenido de la dirección de memoria DS:TABLA. </a:t>
            </a:r>
          </a:p>
        </p:txBody>
      </p:sp>
    </p:spTree>
    <p:extLst>
      <p:ext uri="{BB962C8B-B14F-4D97-AF65-F5344CB8AC3E}">
        <p14:creationId xmlns:p14="http://schemas.microsoft.com/office/powerpoint/2010/main" val="7811409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a:t>1.6  Modos de direccionamiento.</a:t>
            </a:r>
          </a:p>
        </p:txBody>
      </p:sp>
      <p:sp>
        <p:nvSpPr>
          <p:cNvPr id="3" name="Marcador de contenido 2"/>
          <p:cNvSpPr>
            <a:spLocks noGrp="1"/>
          </p:cNvSpPr>
          <p:nvPr>
            <p:ph idx="1"/>
          </p:nvPr>
        </p:nvSpPr>
        <p:spPr/>
        <p:txBody>
          <a:bodyPr>
            <a:normAutofit/>
          </a:bodyPr>
          <a:lstStyle/>
          <a:p>
            <a:r>
              <a:rPr lang="es-MX"/>
              <a:t> </a:t>
            </a:r>
          </a:p>
        </p:txBody>
      </p:sp>
      <p:pic>
        <p:nvPicPr>
          <p:cNvPr id="4" name="Imagen 3">
            <a:extLst>
              <a:ext uri="{FF2B5EF4-FFF2-40B4-BE49-F238E27FC236}">
                <a16:creationId xmlns:a16="http://schemas.microsoft.com/office/drawing/2014/main" id="{CABEC5F0-9EB6-4BC7-9A2C-CBEDC41B7F3A}"/>
              </a:ext>
            </a:extLst>
          </p:cNvPr>
          <p:cNvPicPr>
            <a:picLocks noChangeAspect="1"/>
          </p:cNvPicPr>
          <p:nvPr/>
        </p:nvPicPr>
        <p:blipFill>
          <a:blip r:embed="rId2"/>
          <a:stretch>
            <a:fillRect/>
          </a:stretch>
        </p:blipFill>
        <p:spPr>
          <a:xfrm>
            <a:off x="3447553" y="2387550"/>
            <a:ext cx="4781796" cy="2453368"/>
          </a:xfrm>
          <a:prstGeom prst="rect">
            <a:avLst/>
          </a:prstGeom>
        </p:spPr>
      </p:pic>
      <p:sp>
        <p:nvSpPr>
          <p:cNvPr id="5" name="Rectángulo 4">
            <a:extLst>
              <a:ext uri="{FF2B5EF4-FFF2-40B4-BE49-F238E27FC236}">
                <a16:creationId xmlns:a16="http://schemas.microsoft.com/office/drawing/2014/main" id="{469372AF-F6FE-4242-BD9C-E3D9E50A8D7A}"/>
              </a:ext>
            </a:extLst>
          </p:cNvPr>
          <p:cNvSpPr/>
          <p:nvPr/>
        </p:nvSpPr>
        <p:spPr>
          <a:xfrm>
            <a:off x="4293317" y="5382734"/>
            <a:ext cx="3486852" cy="369332"/>
          </a:xfrm>
          <a:prstGeom prst="rect">
            <a:avLst/>
          </a:prstGeom>
        </p:spPr>
        <p:txBody>
          <a:bodyPr wrap="none">
            <a:spAutoFit/>
          </a:bodyPr>
          <a:lstStyle/>
          <a:p>
            <a:r>
              <a:rPr lang="es-MX">
                <a:latin typeface="+mj-lt"/>
              </a:rPr>
              <a:t>Figura 6. Direccionamiento directo.</a:t>
            </a:r>
          </a:p>
        </p:txBody>
      </p:sp>
    </p:spTree>
    <p:extLst>
      <p:ext uri="{BB962C8B-B14F-4D97-AF65-F5344CB8AC3E}">
        <p14:creationId xmlns:p14="http://schemas.microsoft.com/office/powerpoint/2010/main" val="34511124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a:t>1.6  Modos de direccionamiento.</a:t>
            </a:r>
          </a:p>
        </p:txBody>
      </p:sp>
      <p:sp>
        <p:nvSpPr>
          <p:cNvPr id="3" name="Marcador de contenido 2"/>
          <p:cNvSpPr>
            <a:spLocks noGrp="1"/>
          </p:cNvSpPr>
          <p:nvPr>
            <p:ph idx="1"/>
          </p:nvPr>
        </p:nvSpPr>
        <p:spPr/>
        <p:txBody>
          <a:bodyPr>
            <a:normAutofit/>
          </a:bodyPr>
          <a:lstStyle/>
          <a:p>
            <a:r>
              <a:rPr lang="es-MX"/>
              <a:t> </a:t>
            </a:r>
          </a:p>
        </p:txBody>
      </p:sp>
      <p:sp>
        <p:nvSpPr>
          <p:cNvPr id="4" name="Rectángulo 3">
            <a:extLst>
              <a:ext uri="{FF2B5EF4-FFF2-40B4-BE49-F238E27FC236}">
                <a16:creationId xmlns:a16="http://schemas.microsoft.com/office/drawing/2014/main" id="{104E7FB8-D13C-466F-B31A-D2CF220832C0}"/>
              </a:ext>
            </a:extLst>
          </p:cNvPr>
          <p:cNvSpPr/>
          <p:nvPr/>
        </p:nvSpPr>
        <p:spPr>
          <a:xfrm>
            <a:off x="1097280" y="2274838"/>
            <a:ext cx="10058400" cy="3847207"/>
          </a:xfrm>
          <a:prstGeom prst="rect">
            <a:avLst/>
          </a:prstGeom>
        </p:spPr>
        <p:txBody>
          <a:bodyPr wrap="square">
            <a:spAutoFit/>
          </a:bodyPr>
          <a:lstStyle/>
          <a:p>
            <a:pPr algn="just"/>
            <a:r>
              <a:rPr lang="es-MX" sz="2400">
                <a:latin typeface="+mj-lt"/>
              </a:rPr>
              <a:t> Direccionamiento indirecto mediante registro</a:t>
            </a:r>
          </a:p>
          <a:p>
            <a:pPr algn="just"/>
            <a:endParaRPr lang="es-MX" sz="2400">
              <a:latin typeface="+mj-lt"/>
            </a:endParaRPr>
          </a:p>
          <a:p>
            <a:pPr algn="just"/>
            <a:r>
              <a:rPr lang="es-MX" sz="2400">
                <a:latin typeface="+mj-lt"/>
              </a:rPr>
              <a:t> Cuando el operando esta en memoria en una posición contenida en un registro (BX, BP, SI o DI),</a:t>
            </a:r>
            <a:r>
              <a:rPr lang="es-MX" sz="2400">
                <a:solidFill>
                  <a:prstClr val="black"/>
                </a:solidFill>
                <a:latin typeface="+mj-lt"/>
              </a:rPr>
              <a:t> como se muestra en la figura 7</a:t>
            </a:r>
            <a:r>
              <a:rPr lang="es-MX" sz="2400">
                <a:latin typeface="+mj-lt"/>
              </a:rPr>
              <a:t>. </a:t>
            </a:r>
          </a:p>
          <a:p>
            <a:pPr algn="just"/>
            <a:endParaRPr lang="es-MX" sz="2400">
              <a:latin typeface="+mj-lt"/>
            </a:endParaRPr>
          </a:p>
          <a:p>
            <a:pPr algn="just"/>
            <a:r>
              <a:rPr lang="es-MX" sz="2400">
                <a:latin typeface="+mj-lt"/>
              </a:rPr>
              <a:t>Ejemplo: MOV AX,[BX] ; almacena en AX el contenido de la dirección de 								  memoria DS:[BX].  </a:t>
            </a:r>
          </a:p>
          <a:p>
            <a:pPr algn="just"/>
            <a:r>
              <a:rPr lang="es-MX" sz="2400">
                <a:latin typeface="+mj-lt"/>
              </a:rPr>
              <a:t> </a:t>
            </a:r>
          </a:p>
          <a:p>
            <a:pPr algn="just"/>
            <a:r>
              <a:rPr lang="es-MX" sz="2400">
                <a:latin typeface="+mj-lt"/>
              </a:rPr>
              <a:t>  MOV [BP],CX ; almacena en al dirección apuntada por BP en contenido de 						CX. </a:t>
            </a:r>
          </a:p>
        </p:txBody>
      </p:sp>
    </p:spTree>
    <p:extLst>
      <p:ext uri="{BB962C8B-B14F-4D97-AF65-F5344CB8AC3E}">
        <p14:creationId xmlns:p14="http://schemas.microsoft.com/office/powerpoint/2010/main" val="39767184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a:t>1.6  Modos de direccionamiento.</a:t>
            </a:r>
          </a:p>
        </p:txBody>
      </p:sp>
      <p:sp>
        <p:nvSpPr>
          <p:cNvPr id="3" name="Marcador de contenido 2"/>
          <p:cNvSpPr>
            <a:spLocks noGrp="1"/>
          </p:cNvSpPr>
          <p:nvPr>
            <p:ph idx="1"/>
          </p:nvPr>
        </p:nvSpPr>
        <p:spPr/>
        <p:txBody>
          <a:bodyPr>
            <a:normAutofit/>
          </a:bodyPr>
          <a:lstStyle/>
          <a:p>
            <a:r>
              <a:rPr lang="es-MX"/>
              <a:t> </a:t>
            </a:r>
          </a:p>
        </p:txBody>
      </p:sp>
      <p:pic>
        <p:nvPicPr>
          <p:cNvPr id="4" name="Imagen 3">
            <a:extLst>
              <a:ext uri="{FF2B5EF4-FFF2-40B4-BE49-F238E27FC236}">
                <a16:creationId xmlns:a16="http://schemas.microsoft.com/office/drawing/2014/main" id="{27FDDC0C-A421-49F7-9504-5F9BC6059685}"/>
              </a:ext>
            </a:extLst>
          </p:cNvPr>
          <p:cNvPicPr>
            <a:picLocks noChangeAspect="1"/>
          </p:cNvPicPr>
          <p:nvPr/>
        </p:nvPicPr>
        <p:blipFill>
          <a:blip r:embed="rId2"/>
          <a:stretch>
            <a:fillRect/>
          </a:stretch>
        </p:blipFill>
        <p:spPr>
          <a:xfrm>
            <a:off x="3399146" y="2376487"/>
            <a:ext cx="4535179" cy="2596566"/>
          </a:xfrm>
          <a:prstGeom prst="rect">
            <a:avLst/>
          </a:prstGeom>
        </p:spPr>
      </p:pic>
      <p:sp>
        <p:nvSpPr>
          <p:cNvPr id="5" name="Rectángulo 4">
            <a:extLst>
              <a:ext uri="{FF2B5EF4-FFF2-40B4-BE49-F238E27FC236}">
                <a16:creationId xmlns:a16="http://schemas.microsoft.com/office/drawing/2014/main" id="{B8C7B31D-FA22-455E-904B-83491E9F93D9}"/>
              </a:ext>
            </a:extLst>
          </p:cNvPr>
          <p:cNvSpPr/>
          <p:nvPr/>
        </p:nvSpPr>
        <p:spPr>
          <a:xfrm>
            <a:off x="3785451" y="5319140"/>
            <a:ext cx="5333511" cy="369332"/>
          </a:xfrm>
          <a:prstGeom prst="rect">
            <a:avLst/>
          </a:prstGeom>
        </p:spPr>
        <p:txBody>
          <a:bodyPr wrap="none">
            <a:spAutoFit/>
          </a:bodyPr>
          <a:lstStyle/>
          <a:p>
            <a:r>
              <a:rPr lang="es-MX">
                <a:latin typeface="+mj-lt"/>
              </a:rPr>
              <a:t>Figura 7. Direccionamiento indirecto mediante registro.</a:t>
            </a:r>
          </a:p>
        </p:txBody>
      </p:sp>
    </p:spTree>
    <p:extLst>
      <p:ext uri="{BB962C8B-B14F-4D97-AF65-F5344CB8AC3E}">
        <p14:creationId xmlns:p14="http://schemas.microsoft.com/office/powerpoint/2010/main" val="32567296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a:t>1.6  Modos de direccionamiento.</a:t>
            </a:r>
          </a:p>
        </p:txBody>
      </p:sp>
      <p:sp>
        <p:nvSpPr>
          <p:cNvPr id="3" name="Marcador de contenido 2"/>
          <p:cNvSpPr>
            <a:spLocks noGrp="1"/>
          </p:cNvSpPr>
          <p:nvPr>
            <p:ph idx="1"/>
          </p:nvPr>
        </p:nvSpPr>
        <p:spPr/>
        <p:txBody>
          <a:bodyPr>
            <a:normAutofit/>
          </a:bodyPr>
          <a:lstStyle/>
          <a:p>
            <a:r>
              <a:rPr lang="es-MX"/>
              <a:t> </a:t>
            </a:r>
          </a:p>
        </p:txBody>
      </p:sp>
      <p:sp>
        <p:nvSpPr>
          <p:cNvPr id="4" name="Rectángulo 3">
            <a:extLst>
              <a:ext uri="{FF2B5EF4-FFF2-40B4-BE49-F238E27FC236}">
                <a16:creationId xmlns:a16="http://schemas.microsoft.com/office/drawing/2014/main" id="{16E3B87F-55A1-40BF-BF7C-816B69AE1E55}"/>
              </a:ext>
            </a:extLst>
          </p:cNvPr>
          <p:cNvSpPr/>
          <p:nvPr/>
        </p:nvSpPr>
        <p:spPr>
          <a:xfrm>
            <a:off x="879107" y="2284999"/>
            <a:ext cx="10276573" cy="3908762"/>
          </a:xfrm>
          <a:prstGeom prst="rect">
            <a:avLst/>
          </a:prstGeom>
        </p:spPr>
        <p:txBody>
          <a:bodyPr wrap="square">
            <a:spAutoFit/>
          </a:bodyPr>
          <a:lstStyle/>
          <a:p>
            <a:r>
              <a:rPr lang="es-MX" sz="2400">
                <a:latin typeface="+mj-lt"/>
              </a:rPr>
              <a:t> Direccionamiento por registro base </a:t>
            </a:r>
          </a:p>
          <a:p>
            <a:endParaRPr lang="es-MX" sz="2400">
              <a:latin typeface="+mj-lt"/>
            </a:endParaRPr>
          </a:p>
          <a:p>
            <a:r>
              <a:rPr lang="es-MX" sz="2400">
                <a:latin typeface="+mj-lt"/>
              </a:rPr>
              <a:t>Cuando el operando esta en memoria en una posición apuntada por el registro BX o BP al que se le añade un determinado desplazamiento, como se muestra en la figura 8.  </a:t>
            </a:r>
          </a:p>
          <a:p>
            <a:endParaRPr lang="es-MX" sz="2400">
              <a:latin typeface="+mj-lt"/>
            </a:endParaRPr>
          </a:p>
          <a:p>
            <a:r>
              <a:rPr lang="es-MX" sz="2400">
                <a:latin typeface="+mj-lt"/>
              </a:rPr>
              <a:t>Ejemplo: </a:t>
            </a:r>
          </a:p>
          <a:p>
            <a:r>
              <a:rPr lang="es-MX" sz="2400">
                <a:latin typeface="+mj-lt"/>
              </a:rPr>
              <a:t>MOV AX, [BP] + 2 ; almacena en AX el contenido de la posición de memoria 						     que resulte de sumar 2 al contenido de BP (dentro de 						     segmento de pila). Equivalente a MOV AX, [BP + 2] </a:t>
            </a:r>
          </a:p>
        </p:txBody>
      </p:sp>
    </p:spTree>
    <p:extLst>
      <p:ext uri="{BB962C8B-B14F-4D97-AF65-F5344CB8AC3E}">
        <p14:creationId xmlns:p14="http://schemas.microsoft.com/office/powerpoint/2010/main" val="30921054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a:t>1.6  Modos de direccionamiento.</a:t>
            </a:r>
          </a:p>
        </p:txBody>
      </p:sp>
      <p:sp>
        <p:nvSpPr>
          <p:cNvPr id="3" name="Marcador de contenido 2"/>
          <p:cNvSpPr>
            <a:spLocks noGrp="1"/>
          </p:cNvSpPr>
          <p:nvPr>
            <p:ph idx="1"/>
          </p:nvPr>
        </p:nvSpPr>
        <p:spPr/>
        <p:txBody>
          <a:bodyPr>
            <a:normAutofit/>
          </a:bodyPr>
          <a:lstStyle/>
          <a:p>
            <a:r>
              <a:rPr lang="es-MX"/>
              <a:t> </a:t>
            </a:r>
          </a:p>
        </p:txBody>
      </p:sp>
      <p:pic>
        <p:nvPicPr>
          <p:cNvPr id="4" name="Imagen 3">
            <a:extLst>
              <a:ext uri="{FF2B5EF4-FFF2-40B4-BE49-F238E27FC236}">
                <a16:creationId xmlns:a16="http://schemas.microsoft.com/office/drawing/2014/main" id="{3EA42939-122C-4E1E-9817-950EBAD5C729}"/>
              </a:ext>
            </a:extLst>
          </p:cNvPr>
          <p:cNvPicPr>
            <a:picLocks noChangeAspect="1"/>
          </p:cNvPicPr>
          <p:nvPr/>
        </p:nvPicPr>
        <p:blipFill>
          <a:blip r:embed="rId2"/>
          <a:stretch>
            <a:fillRect/>
          </a:stretch>
        </p:blipFill>
        <p:spPr>
          <a:xfrm>
            <a:off x="3217379" y="2085474"/>
            <a:ext cx="4497872" cy="2791326"/>
          </a:xfrm>
          <a:prstGeom prst="rect">
            <a:avLst/>
          </a:prstGeom>
        </p:spPr>
      </p:pic>
      <p:sp>
        <p:nvSpPr>
          <p:cNvPr id="5" name="Rectángulo 4">
            <a:extLst>
              <a:ext uri="{FF2B5EF4-FFF2-40B4-BE49-F238E27FC236}">
                <a16:creationId xmlns:a16="http://schemas.microsoft.com/office/drawing/2014/main" id="{28BF1265-4927-4281-8B42-4EC1ABE6BA8B}"/>
              </a:ext>
            </a:extLst>
          </p:cNvPr>
          <p:cNvSpPr/>
          <p:nvPr/>
        </p:nvSpPr>
        <p:spPr>
          <a:xfrm>
            <a:off x="3130284" y="4985174"/>
            <a:ext cx="5931432" cy="461665"/>
          </a:xfrm>
          <a:prstGeom prst="rect">
            <a:avLst/>
          </a:prstGeom>
        </p:spPr>
        <p:txBody>
          <a:bodyPr wrap="none">
            <a:spAutoFit/>
          </a:bodyPr>
          <a:lstStyle/>
          <a:p>
            <a:r>
              <a:rPr lang="es-MX" sz="2400">
                <a:latin typeface="+mj-lt"/>
              </a:rPr>
              <a:t> Figura 8. Direccionamiento por registro base. </a:t>
            </a:r>
          </a:p>
        </p:txBody>
      </p:sp>
    </p:spTree>
    <p:extLst>
      <p:ext uri="{BB962C8B-B14F-4D97-AF65-F5344CB8AC3E}">
        <p14:creationId xmlns:p14="http://schemas.microsoft.com/office/powerpoint/2010/main" val="2052606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normAutofit fontScale="90000"/>
          </a:bodyPr>
          <a:lstStyle/>
          <a:p>
            <a:r>
              <a:rPr lang="es-MX" b="1">
                <a:latin typeface="Times New Roman" panose="02020603050405020304" pitchFamily="18" charset="0"/>
                <a:cs typeface="Times New Roman" panose="02020603050405020304" pitchFamily="18" charset="0"/>
              </a:rPr>
              <a:t>1.1 Importancia del lenguaje ensamblador</a:t>
            </a:r>
            <a:br>
              <a:rPr lang="es-MX" b="1">
                <a:latin typeface="Times New Roman" panose="02020603050405020304" pitchFamily="18" charset="0"/>
                <a:cs typeface="Times New Roman" panose="02020603050405020304" pitchFamily="18" charset="0"/>
              </a:rPr>
            </a:br>
            <a:endParaRPr lang="es-MX"/>
          </a:p>
        </p:txBody>
      </p:sp>
      <p:sp>
        <p:nvSpPr>
          <p:cNvPr id="3" name="Marcador de contenido 2"/>
          <p:cNvSpPr>
            <a:spLocks noGrp="1"/>
          </p:cNvSpPr>
          <p:nvPr>
            <p:ph idx="1"/>
          </p:nvPr>
        </p:nvSpPr>
        <p:spPr>
          <a:xfrm>
            <a:off x="1097280" y="1845733"/>
            <a:ext cx="10058400" cy="4197257"/>
          </a:xfrm>
        </p:spPr>
        <p:txBody>
          <a:bodyPr>
            <a:noAutofit/>
          </a:bodyPr>
          <a:lstStyle/>
          <a:p>
            <a:pPr algn="just">
              <a:lnSpc>
                <a:spcPct val="150000"/>
              </a:lnSpc>
              <a:buFont typeface="Wingdings" panose="05000000000000000000" pitchFamily="2" charset="2"/>
              <a:buChar char="Ø"/>
            </a:pPr>
            <a:r>
              <a:rPr lang="es-MX" sz="2400">
                <a:latin typeface="Times New Roman" panose="02020603050405020304" pitchFamily="18" charset="0"/>
                <a:cs typeface="Times New Roman" panose="02020603050405020304" pitchFamily="18" charset="0"/>
              </a:rPr>
              <a:t>El microprocesador es capaz de saber cuándo un número representa una instrucción y cuándo un dato, debido a la dirección de inicio de un programa y en el estado del microprocesador.</a:t>
            </a:r>
          </a:p>
          <a:p>
            <a:pPr algn="ctr">
              <a:lnSpc>
                <a:spcPct val="150000"/>
              </a:lnSpc>
            </a:pPr>
            <a:endParaRPr lang="es-MX" sz="240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s-MX" sz="2400">
                <a:latin typeface="Times New Roman" panose="02020603050405020304" pitchFamily="18" charset="0"/>
                <a:cs typeface="Times New Roman" panose="02020603050405020304" pitchFamily="18" charset="0"/>
              </a:rPr>
              <a:t> La dirección de inicio indica en qué localidad de memoria comienza un programa, y en consecuencia que datos deberemos considerar como instrucciones. </a:t>
            </a:r>
          </a:p>
        </p:txBody>
      </p:sp>
    </p:spTree>
    <p:extLst>
      <p:ext uri="{BB962C8B-B14F-4D97-AF65-F5344CB8AC3E}">
        <p14:creationId xmlns:p14="http://schemas.microsoft.com/office/powerpoint/2010/main" val="6883798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a:t>1.6  Modos de direccionamiento.</a:t>
            </a:r>
          </a:p>
        </p:txBody>
      </p:sp>
      <p:sp>
        <p:nvSpPr>
          <p:cNvPr id="3" name="Marcador de contenido 2"/>
          <p:cNvSpPr>
            <a:spLocks noGrp="1"/>
          </p:cNvSpPr>
          <p:nvPr>
            <p:ph idx="1"/>
          </p:nvPr>
        </p:nvSpPr>
        <p:spPr/>
        <p:txBody>
          <a:bodyPr>
            <a:normAutofit/>
          </a:bodyPr>
          <a:lstStyle/>
          <a:p>
            <a:r>
              <a:rPr lang="es-MX"/>
              <a:t> </a:t>
            </a:r>
          </a:p>
        </p:txBody>
      </p:sp>
      <p:sp>
        <p:nvSpPr>
          <p:cNvPr id="4" name="Rectángulo 3">
            <a:extLst>
              <a:ext uri="{FF2B5EF4-FFF2-40B4-BE49-F238E27FC236}">
                <a16:creationId xmlns:a16="http://schemas.microsoft.com/office/drawing/2014/main" id="{CD0E1D54-16A0-4A65-A9A1-955FBEA1F584}"/>
              </a:ext>
            </a:extLst>
          </p:cNvPr>
          <p:cNvSpPr/>
          <p:nvPr/>
        </p:nvSpPr>
        <p:spPr>
          <a:xfrm>
            <a:off x="1097280" y="2052665"/>
            <a:ext cx="10058400" cy="3693319"/>
          </a:xfrm>
          <a:prstGeom prst="rect">
            <a:avLst/>
          </a:prstGeom>
        </p:spPr>
        <p:txBody>
          <a:bodyPr wrap="square">
            <a:spAutoFit/>
          </a:bodyPr>
          <a:lstStyle/>
          <a:p>
            <a:pPr algn="just"/>
            <a:r>
              <a:rPr lang="es-MX"/>
              <a:t> </a:t>
            </a:r>
            <a:r>
              <a:rPr lang="es-MX" sz="2400">
                <a:latin typeface="+mj-lt"/>
              </a:rPr>
              <a:t>Direccionamiento indexado. </a:t>
            </a:r>
          </a:p>
          <a:p>
            <a:pPr algn="just"/>
            <a:endParaRPr lang="es-MX" sz="2400">
              <a:latin typeface="+mj-lt"/>
            </a:endParaRPr>
          </a:p>
          <a:p>
            <a:pPr algn="just"/>
            <a:r>
              <a:rPr lang="es-MX" sz="2400">
                <a:latin typeface="+mj-lt"/>
              </a:rPr>
              <a:t>Cuando la dirección del operando es obtenida como la suma de un desplazamiento más un índice (DI, SI), como se muestra en la figura 9. </a:t>
            </a:r>
          </a:p>
          <a:p>
            <a:pPr algn="just"/>
            <a:endParaRPr lang="es-MX" sz="2400">
              <a:latin typeface="+mj-lt"/>
            </a:endParaRPr>
          </a:p>
          <a:p>
            <a:pPr algn="just"/>
            <a:r>
              <a:rPr lang="es-MX" sz="2400">
                <a:latin typeface="+mj-lt"/>
              </a:rPr>
              <a:t>Ejemplo:  </a:t>
            </a:r>
          </a:p>
          <a:p>
            <a:pPr algn="just"/>
            <a:r>
              <a:rPr lang="es-MX" sz="2400">
                <a:latin typeface="+mj-lt"/>
              </a:rPr>
              <a:t>MOV AX, TABLA[DI] ; almacena en AX el contenido de la posición 						            	     de memoria apuntada por el resultado de 									           sumarle a TABLA el contenido de DI. </a:t>
            </a:r>
          </a:p>
          <a:p>
            <a:r>
              <a:rPr lang="es-MX"/>
              <a:t> </a:t>
            </a:r>
          </a:p>
        </p:txBody>
      </p:sp>
    </p:spTree>
    <p:extLst>
      <p:ext uri="{BB962C8B-B14F-4D97-AF65-F5344CB8AC3E}">
        <p14:creationId xmlns:p14="http://schemas.microsoft.com/office/powerpoint/2010/main" val="11764264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a:t>1.6  Modos de direccionamiento.</a:t>
            </a:r>
          </a:p>
        </p:txBody>
      </p:sp>
      <p:sp>
        <p:nvSpPr>
          <p:cNvPr id="3" name="Marcador de contenido 2"/>
          <p:cNvSpPr>
            <a:spLocks noGrp="1"/>
          </p:cNvSpPr>
          <p:nvPr>
            <p:ph idx="1"/>
          </p:nvPr>
        </p:nvSpPr>
        <p:spPr/>
        <p:txBody>
          <a:bodyPr>
            <a:normAutofit/>
          </a:bodyPr>
          <a:lstStyle/>
          <a:p>
            <a:r>
              <a:rPr lang="es-MX"/>
              <a:t> </a:t>
            </a:r>
          </a:p>
        </p:txBody>
      </p:sp>
      <p:pic>
        <p:nvPicPr>
          <p:cNvPr id="4" name="Imagen 3">
            <a:extLst>
              <a:ext uri="{FF2B5EF4-FFF2-40B4-BE49-F238E27FC236}">
                <a16:creationId xmlns:a16="http://schemas.microsoft.com/office/drawing/2014/main" id="{404D095C-9383-4E5F-856C-03B222B6C9B3}"/>
              </a:ext>
            </a:extLst>
          </p:cNvPr>
          <p:cNvPicPr>
            <a:picLocks noChangeAspect="1"/>
          </p:cNvPicPr>
          <p:nvPr/>
        </p:nvPicPr>
        <p:blipFill>
          <a:blip r:embed="rId2"/>
          <a:stretch>
            <a:fillRect/>
          </a:stretch>
        </p:blipFill>
        <p:spPr>
          <a:xfrm>
            <a:off x="3914775" y="2419350"/>
            <a:ext cx="4362450" cy="2019300"/>
          </a:xfrm>
          <a:prstGeom prst="rect">
            <a:avLst/>
          </a:prstGeom>
        </p:spPr>
      </p:pic>
      <p:sp>
        <p:nvSpPr>
          <p:cNvPr id="5" name="Rectángulo 4">
            <a:extLst>
              <a:ext uri="{FF2B5EF4-FFF2-40B4-BE49-F238E27FC236}">
                <a16:creationId xmlns:a16="http://schemas.microsoft.com/office/drawing/2014/main" id="{1A912564-479E-4AFF-8920-3FEEE8730681}"/>
              </a:ext>
            </a:extLst>
          </p:cNvPr>
          <p:cNvSpPr/>
          <p:nvPr/>
        </p:nvSpPr>
        <p:spPr>
          <a:xfrm>
            <a:off x="4387744" y="4599874"/>
            <a:ext cx="3807453" cy="369332"/>
          </a:xfrm>
          <a:prstGeom prst="rect">
            <a:avLst/>
          </a:prstGeom>
        </p:spPr>
        <p:txBody>
          <a:bodyPr wrap="none">
            <a:spAutoFit/>
          </a:bodyPr>
          <a:lstStyle/>
          <a:p>
            <a:r>
              <a:rPr lang="es-MX">
                <a:latin typeface="+mj-lt"/>
              </a:rPr>
              <a:t> Figura 9. Direccionamiento indexado. </a:t>
            </a:r>
          </a:p>
        </p:txBody>
      </p:sp>
    </p:spTree>
    <p:extLst>
      <p:ext uri="{BB962C8B-B14F-4D97-AF65-F5344CB8AC3E}">
        <p14:creationId xmlns:p14="http://schemas.microsoft.com/office/powerpoint/2010/main" val="22619981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4400"/>
              <a:t>1.6  Modos de direccionamiento.</a:t>
            </a:r>
          </a:p>
        </p:txBody>
      </p:sp>
      <p:sp>
        <p:nvSpPr>
          <p:cNvPr id="3" name="Marcador de contenido 2"/>
          <p:cNvSpPr>
            <a:spLocks noGrp="1"/>
          </p:cNvSpPr>
          <p:nvPr>
            <p:ph idx="1"/>
          </p:nvPr>
        </p:nvSpPr>
        <p:spPr/>
        <p:txBody>
          <a:bodyPr>
            <a:normAutofit/>
          </a:bodyPr>
          <a:lstStyle/>
          <a:p>
            <a:r>
              <a:rPr lang="es-MX"/>
              <a:t> </a:t>
            </a:r>
          </a:p>
        </p:txBody>
      </p:sp>
      <p:sp>
        <p:nvSpPr>
          <p:cNvPr id="4" name="Rectángulo 3">
            <a:extLst>
              <a:ext uri="{FF2B5EF4-FFF2-40B4-BE49-F238E27FC236}">
                <a16:creationId xmlns:a16="http://schemas.microsoft.com/office/drawing/2014/main" id="{93772BC2-C9E8-470C-8A52-7017481E0CB0}"/>
              </a:ext>
            </a:extLst>
          </p:cNvPr>
          <p:cNvSpPr/>
          <p:nvPr/>
        </p:nvSpPr>
        <p:spPr>
          <a:xfrm>
            <a:off x="1066800" y="1918422"/>
            <a:ext cx="10058400" cy="3785652"/>
          </a:xfrm>
          <a:prstGeom prst="rect">
            <a:avLst/>
          </a:prstGeom>
        </p:spPr>
        <p:txBody>
          <a:bodyPr wrap="square">
            <a:spAutoFit/>
          </a:bodyPr>
          <a:lstStyle/>
          <a:p>
            <a:pPr algn="just"/>
            <a:r>
              <a:rPr lang="es-MX" sz="2400">
                <a:latin typeface="+mj-lt"/>
              </a:rPr>
              <a:t>Direccionamiento indexado respecto a una base </a:t>
            </a:r>
          </a:p>
          <a:p>
            <a:pPr algn="just"/>
            <a:endParaRPr lang="es-MX" sz="2400">
              <a:latin typeface="+mj-lt"/>
            </a:endParaRPr>
          </a:p>
          <a:p>
            <a:pPr algn="just"/>
            <a:r>
              <a:rPr lang="es-MX" sz="2400">
                <a:latin typeface="+mj-lt"/>
              </a:rPr>
              <a:t>Cuando la dirección del operando se obtiene de la suma de un registro base (BP o BX), de un índice (DI, SI) y opcionalmente un desplazamiento. </a:t>
            </a:r>
          </a:p>
          <a:p>
            <a:pPr algn="just"/>
            <a:endParaRPr lang="es-MX" sz="2400">
              <a:latin typeface="+mj-lt"/>
            </a:endParaRPr>
          </a:p>
          <a:p>
            <a:pPr algn="just"/>
            <a:r>
              <a:rPr lang="es-MX" sz="2400">
                <a:latin typeface="+mj-lt"/>
              </a:rPr>
              <a:t>Ejemplo:  MOV AX, TABLA[BX][DI] ; almacena en AX el contenido de la 												posición de memoria apuntada por la	                           									            suma de TABLA, el contenido de BX y 											el contenido de DI.</a:t>
            </a:r>
          </a:p>
          <a:p>
            <a:pPr algn="just"/>
            <a:endParaRPr lang="es-MX" sz="2400">
              <a:latin typeface="+mj-lt"/>
            </a:endParaRPr>
          </a:p>
        </p:txBody>
      </p:sp>
    </p:spTree>
    <p:extLst>
      <p:ext uri="{BB962C8B-B14F-4D97-AF65-F5344CB8AC3E}">
        <p14:creationId xmlns:p14="http://schemas.microsoft.com/office/powerpoint/2010/main" val="32834605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17EA42-CB72-426E-B817-90567F366FB1}"/>
              </a:ext>
            </a:extLst>
          </p:cNvPr>
          <p:cNvSpPr>
            <a:spLocks noGrp="1"/>
          </p:cNvSpPr>
          <p:nvPr>
            <p:ph type="title"/>
          </p:nvPr>
        </p:nvSpPr>
        <p:spPr/>
        <p:txBody>
          <a:bodyPr>
            <a:normAutofit/>
          </a:bodyPr>
          <a:lstStyle/>
          <a:p>
            <a:r>
              <a:rPr lang="es-MX" sz="4400"/>
              <a:t>1.7  Proceso de ensamblado y ligado </a:t>
            </a:r>
          </a:p>
        </p:txBody>
      </p:sp>
      <p:sp>
        <p:nvSpPr>
          <p:cNvPr id="3" name="Marcador de contenido 2">
            <a:extLst>
              <a:ext uri="{FF2B5EF4-FFF2-40B4-BE49-F238E27FC236}">
                <a16:creationId xmlns:a16="http://schemas.microsoft.com/office/drawing/2014/main" id="{032CC92D-AA39-413D-ADB3-46BB52525FCD}"/>
              </a:ext>
            </a:extLst>
          </p:cNvPr>
          <p:cNvSpPr>
            <a:spLocks noGrp="1"/>
          </p:cNvSpPr>
          <p:nvPr>
            <p:ph idx="1"/>
          </p:nvPr>
        </p:nvSpPr>
        <p:spPr/>
        <p:txBody>
          <a:bodyPr/>
          <a:lstStyle/>
          <a:p>
            <a:pPr algn="just"/>
            <a:r>
              <a:rPr lang="es-MX" sz="2400">
                <a:latin typeface="+mj-lt"/>
              </a:rPr>
              <a:t>Un programa de código fuente escrito en lenguaje ensamblador no puede ejecutarse directamente en su computadora de destino. Debe traducirse, o ensamblarse en código ejecutable. </a:t>
            </a:r>
          </a:p>
          <a:p>
            <a:pPr algn="just"/>
            <a:r>
              <a:rPr lang="es-MX" sz="2400">
                <a:latin typeface="+mj-lt"/>
              </a:rPr>
              <a:t>Un ensamblador es muy similar a un compilador, el tipo de programa que utilizamos para traducir un programa en C++ o Java a código ejecutable. El ensamblador produce un archivo que contiene lenguaje máquina, al cual se le conoce como archivo de código objeto. </a:t>
            </a:r>
          </a:p>
          <a:p>
            <a:pPr algn="just"/>
            <a:r>
              <a:rPr lang="es-MX" sz="2400">
                <a:latin typeface="+mj-lt"/>
              </a:rPr>
              <a:t>Este archivo no está todavía listo para ejecutarse. Debe pasarse a otro programa llamado enlazador, que a su vez produce un archivo ejecutable. Este archivo está listo para ejecutarse desde MS-DOS/Windows.</a:t>
            </a:r>
          </a:p>
          <a:p>
            <a:endParaRPr lang="es-MX"/>
          </a:p>
        </p:txBody>
      </p:sp>
    </p:spTree>
    <p:extLst>
      <p:ext uri="{BB962C8B-B14F-4D97-AF65-F5344CB8AC3E}">
        <p14:creationId xmlns:p14="http://schemas.microsoft.com/office/powerpoint/2010/main" val="40702651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17EA42-CB72-426E-B817-90567F366FB1}"/>
              </a:ext>
            </a:extLst>
          </p:cNvPr>
          <p:cNvSpPr>
            <a:spLocks noGrp="1"/>
          </p:cNvSpPr>
          <p:nvPr>
            <p:ph type="title"/>
          </p:nvPr>
        </p:nvSpPr>
        <p:spPr/>
        <p:txBody>
          <a:bodyPr>
            <a:normAutofit/>
          </a:bodyPr>
          <a:lstStyle/>
          <a:p>
            <a:r>
              <a:rPr lang="es-MX" sz="4400"/>
              <a:t>1.7  Proceso de ensamblado y ligado </a:t>
            </a:r>
          </a:p>
        </p:txBody>
      </p:sp>
      <p:sp>
        <p:nvSpPr>
          <p:cNvPr id="3" name="Marcador de contenido 2">
            <a:extLst>
              <a:ext uri="{FF2B5EF4-FFF2-40B4-BE49-F238E27FC236}">
                <a16:creationId xmlns:a16="http://schemas.microsoft.com/office/drawing/2014/main" id="{032CC92D-AA39-413D-ADB3-46BB52525FCD}"/>
              </a:ext>
            </a:extLst>
          </p:cNvPr>
          <p:cNvSpPr>
            <a:spLocks noGrp="1"/>
          </p:cNvSpPr>
          <p:nvPr>
            <p:ph idx="1"/>
          </p:nvPr>
        </p:nvSpPr>
        <p:spPr/>
        <p:txBody>
          <a:bodyPr>
            <a:normAutofit/>
          </a:bodyPr>
          <a:lstStyle/>
          <a:p>
            <a:r>
              <a:rPr lang="es-MX" sz="2400">
                <a:latin typeface="+mj-lt"/>
              </a:rPr>
              <a:t>El proceso de editar, ensamblar, enlazar y ejecutar programas en lenguaje ensamblador se resume en la figura 10. </a:t>
            </a:r>
            <a:endParaRPr lang="es-MX"/>
          </a:p>
        </p:txBody>
      </p:sp>
      <p:pic>
        <p:nvPicPr>
          <p:cNvPr id="4" name="Imagen 3">
            <a:extLst>
              <a:ext uri="{FF2B5EF4-FFF2-40B4-BE49-F238E27FC236}">
                <a16:creationId xmlns:a16="http://schemas.microsoft.com/office/drawing/2014/main" id="{B01DE987-EE10-45A1-84C5-AEDFA5B3DEF7}"/>
              </a:ext>
            </a:extLst>
          </p:cNvPr>
          <p:cNvPicPr>
            <a:picLocks noChangeAspect="1"/>
          </p:cNvPicPr>
          <p:nvPr/>
        </p:nvPicPr>
        <p:blipFill>
          <a:blip r:embed="rId2"/>
          <a:stretch>
            <a:fillRect/>
          </a:stretch>
        </p:blipFill>
        <p:spPr>
          <a:xfrm>
            <a:off x="1736997" y="2863430"/>
            <a:ext cx="9189725" cy="2232256"/>
          </a:xfrm>
          <a:prstGeom prst="rect">
            <a:avLst/>
          </a:prstGeom>
        </p:spPr>
      </p:pic>
      <p:sp>
        <p:nvSpPr>
          <p:cNvPr id="5" name="Rectángulo 4">
            <a:extLst>
              <a:ext uri="{FF2B5EF4-FFF2-40B4-BE49-F238E27FC236}">
                <a16:creationId xmlns:a16="http://schemas.microsoft.com/office/drawing/2014/main" id="{E45204D6-E34A-486F-8761-3F527C737CC2}"/>
              </a:ext>
            </a:extLst>
          </p:cNvPr>
          <p:cNvSpPr/>
          <p:nvPr/>
        </p:nvSpPr>
        <p:spPr>
          <a:xfrm>
            <a:off x="3544660" y="5499762"/>
            <a:ext cx="5102679" cy="369332"/>
          </a:xfrm>
          <a:prstGeom prst="rect">
            <a:avLst/>
          </a:prstGeom>
        </p:spPr>
        <p:txBody>
          <a:bodyPr wrap="none">
            <a:spAutoFit/>
          </a:bodyPr>
          <a:lstStyle/>
          <a:p>
            <a:r>
              <a:rPr lang="es-MX">
                <a:latin typeface="+mj-lt"/>
              </a:rPr>
              <a:t> Figura 10. Ciclo de ensamblado-enlazado-ejecución.</a:t>
            </a:r>
          </a:p>
        </p:txBody>
      </p:sp>
    </p:spTree>
    <p:extLst>
      <p:ext uri="{BB962C8B-B14F-4D97-AF65-F5344CB8AC3E}">
        <p14:creationId xmlns:p14="http://schemas.microsoft.com/office/powerpoint/2010/main" val="30739558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17EA42-CB72-426E-B817-90567F366FB1}"/>
              </a:ext>
            </a:extLst>
          </p:cNvPr>
          <p:cNvSpPr>
            <a:spLocks noGrp="1"/>
          </p:cNvSpPr>
          <p:nvPr>
            <p:ph type="title"/>
          </p:nvPr>
        </p:nvSpPr>
        <p:spPr/>
        <p:txBody>
          <a:bodyPr>
            <a:normAutofit/>
          </a:bodyPr>
          <a:lstStyle/>
          <a:p>
            <a:r>
              <a:rPr lang="es-MX" sz="4400"/>
              <a:t>1.7  Proceso de ensamblado y ligado </a:t>
            </a:r>
          </a:p>
        </p:txBody>
      </p:sp>
      <p:sp>
        <p:nvSpPr>
          <p:cNvPr id="3" name="Marcador de contenido 2">
            <a:extLst>
              <a:ext uri="{FF2B5EF4-FFF2-40B4-BE49-F238E27FC236}">
                <a16:creationId xmlns:a16="http://schemas.microsoft.com/office/drawing/2014/main" id="{032CC92D-AA39-413D-ADB3-46BB52525FCD}"/>
              </a:ext>
            </a:extLst>
          </p:cNvPr>
          <p:cNvSpPr>
            <a:spLocks noGrp="1"/>
          </p:cNvSpPr>
          <p:nvPr>
            <p:ph idx="1"/>
          </p:nvPr>
        </p:nvSpPr>
        <p:spPr>
          <a:xfrm>
            <a:off x="1097280" y="1845733"/>
            <a:ext cx="10058400" cy="4378603"/>
          </a:xfrm>
        </p:spPr>
        <p:txBody>
          <a:bodyPr>
            <a:normAutofit/>
          </a:bodyPr>
          <a:lstStyle/>
          <a:p>
            <a:endParaRPr lang="es-MX" sz="2400">
              <a:latin typeface="+mj-lt"/>
            </a:endParaRPr>
          </a:p>
          <a:p>
            <a:r>
              <a:rPr lang="es-MX" sz="2400">
                <a:latin typeface="+mj-lt"/>
              </a:rPr>
              <a:t>Paso 1: Un programador utiliza un editor de texto para crear un archivo de texto ASCII, conocido como archivo de código fuente.</a:t>
            </a:r>
          </a:p>
          <a:p>
            <a:endParaRPr lang="es-MX" sz="2400">
              <a:latin typeface="+mj-lt"/>
            </a:endParaRPr>
          </a:p>
          <a:p>
            <a:r>
              <a:rPr lang="es-MX" sz="2400">
                <a:latin typeface="+mj-lt"/>
              </a:rPr>
              <a:t>Paso 2: El ensamblador lee el archivo de código fuente y produce un archivo de código objeto, una traducción del programa a lenguaje máquina. De manera opcional, produce un archivo de listado. Si ocurre un error, el programador debe regresar al paso 1 y corregir el programa. </a:t>
            </a:r>
          </a:p>
          <a:p>
            <a:endParaRPr lang="es-MX"/>
          </a:p>
          <a:p>
            <a:endParaRPr lang="es-MX"/>
          </a:p>
        </p:txBody>
      </p:sp>
    </p:spTree>
    <p:extLst>
      <p:ext uri="{BB962C8B-B14F-4D97-AF65-F5344CB8AC3E}">
        <p14:creationId xmlns:p14="http://schemas.microsoft.com/office/powerpoint/2010/main" val="9646099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17EA42-CB72-426E-B817-90567F366FB1}"/>
              </a:ext>
            </a:extLst>
          </p:cNvPr>
          <p:cNvSpPr>
            <a:spLocks noGrp="1"/>
          </p:cNvSpPr>
          <p:nvPr>
            <p:ph type="title"/>
          </p:nvPr>
        </p:nvSpPr>
        <p:spPr/>
        <p:txBody>
          <a:bodyPr>
            <a:normAutofit/>
          </a:bodyPr>
          <a:lstStyle/>
          <a:p>
            <a:r>
              <a:rPr lang="es-MX" sz="4400"/>
              <a:t>1.7  Proceso de ensamblado y ligado </a:t>
            </a:r>
          </a:p>
        </p:txBody>
      </p:sp>
      <p:sp>
        <p:nvSpPr>
          <p:cNvPr id="3" name="Marcador de contenido 2">
            <a:extLst>
              <a:ext uri="{FF2B5EF4-FFF2-40B4-BE49-F238E27FC236}">
                <a16:creationId xmlns:a16="http://schemas.microsoft.com/office/drawing/2014/main" id="{032CC92D-AA39-413D-ADB3-46BB52525FCD}"/>
              </a:ext>
            </a:extLst>
          </p:cNvPr>
          <p:cNvSpPr>
            <a:spLocks noGrp="1"/>
          </p:cNvSpPr>
          <p:nvPr>
            <p:ph idx="1"/>
          </p:nvPr>
        </p:nvSpPr>
        <p:spPr/>
        <p:txBody>
          <a:bodyPr/>
          <a:lstStyle/>
          <a:p>
            <a:pPr algn="just"/>
            <a:endParaRPr lang="es-MX" sz="2400">
              <a:latin typeface="+mj-lt"/>
            </a:endParaRPr>
          </a:p>
          <a:p>
            <a:pPr algn="just"/>
            <a:r>
              <a:rPr lang="es-MX" sz="2400">
                <a:latin typeface="+mj-lt"/>
              </a:rPr>
              <a:t>Paso 3: El enlazador lee el archivo de código objeto y </a:t>
            </a:r>
            <a:r>
              <a:rPr lang="es-MX" sz="2400" err="1">
                <a:latin typeface="+mj-lt"/>
              </a:rPr>
              <a:t>veriﬁca</a:t>
            </a:r>
            <a:r>
              <a:rPr lang="es-MX" sz="2400">
                <a:latin typeface="+mj-lt"/>
              </a:rPr>
              <a:t> si el programa contiene alguna llamada a los procedimientos en una biblioteca de enlace. El enlazador copia cualquier procedimiento requerido de la biblioteca de enlace, lo combina con el archivo de código objeto y produce el archivo ejecutable. De manera opcional, el enlazador puede producir un archivo de mapa. </a:t>
            </a:r>
          </a:p>
          <a:p>
            <a:pPr algn="just"/>
            <a:endParaRPr lang="es-MX" sz="2400">
              <a:latin typeface="+mj-lt"/>
            </a:endParaRPr>
          </a:p>
          <a:p>
            <a:pPr algn="just"/>
            <a:r>
              <a:rPr lang="es-MX" sz="2400">
                <a:latin typeface="+mj-lt"/>
              </a:rPr>
              <a:t>Paso 4: La herramienta cargador (</a:t>
            </a:r>
            <a:r>
              <a:rPr lang="es-MX" sz="2400" err="1">
                <a:latin typeface="+mj-lt"/>
              </a:rPr>
              <a:t>loader</a:t>
            </a:r>
            <a:r>
              <a:rPr lang="es-MX" sz="2400">
                <a:latin typeface="+mj-lt"/>
              </a:rPr>
              <a:t>) del sistema operativo lee el archivo ejecutable y lo carga en memoria, y bifurca la CPU hacia la dirección inicial del programa, para que éste empiece a ejecutarse.</a:t>
            </a:r>
          </a:p>
          <a:p>
            <a:endParaRPr lang="es-MX"/>
          </a:p>
        </p:txBody>
      </p:sp>
    </p:spTree>
    <p:extLst>
      <p:ext uri="{BB962C8B-B14F-4D97-AF65-F5344CB8AC3E}">
        <p14:creationId xmlns:p14="http://schemas.microsoft.com/office/powerpoint/2010/main" val="3938417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D0AABF-D592-464E-A169-733D4F4A8759}"/>
              </a:ext>
            </a:extLst>
          </p:cNvPr>
          <p:cNvSpPr>
            <a:spLocks noGrp="1"/>
          </p:cNvSpPr>
          <p:nvPr>
            <p:ph type="title"/>
          </p:nvPr>
        </p:nvSpPr>
        <p:spPr/>
        <p:txBody>
          <a:bodyPr>
            <a:normAutofit/>
          </a:bodyPr>
          <a:lstStyle/>
          <a:p>
            <a:r>
              <a:rPr lang="es-MX" sz="4400"/>
              <a:t>1.8  Desplegado de mensajes en el monitor </a:t>
            </a:r>
          </a:p>
        </p:txBody>
      </p:sp>
      <p:sp>
        <p:nvSpPr>
          <p:cNvPr id="3" name="Marcador de contenido 2">
            <a:extLst>
              <a:ext uri="{FF2B5EF4-FFF2-40B4-BE49-F238E27FC236}">
                <a16:creationId xmlns:a16="http://schemas.microsoft.com/office/drawing/2014/main" id="{83A3507A-B5BA-4391-B28C-5986198903FD}"/>
              </a:ext>
            </a:extLst>
          </p:cNvPr>
          <p:cNvSpPr>
            <a:spLocks noGrp="1"/>
          </p:cNvSpPr>
          <p:nvPr>
            <p:ph idx="1"/>
          </p:nvPr>
        </p:nvSpPr>
        <p:spPr/>
        <p:txBody>
          <a:bodyPr>
            <a:normAutofit/>
          </a:bodyPr>
          <a:lstStyle/>
          <a:p>
            <a:pPr algn="just"/>
            <a:endParaRPr lang="es-MX" sz="2400">
              <a:latin typeface="+mj-lt"/>
            </a:endParaRPr>
          </a:p>
          <a:p>
            <a:pPr algn="just"/>
            <a:r>
              <a:rPr lang="es-MX" sz="2400">
                <a:latin typeface="+mj-lt"/>
              </a:rPr>
              <a:t>El adaptador de video controla la visualización de texto y </a:t>
            </a:r>
            <a:r>
              <a:rPr lang="es-MX" sz="2400" err="1">
                <a:latin typeface="+mj-lt"/>
              </a:rPr>
              <a:t>gráﬁcos</a:t>
            </a:r>
            <a:r>
              <a:rPr lang="es-MX" sz="2400">
                <a:latin typeface="+mj-lt"/>
              </a:rPr>
              <a:t>. Tiene dos componentes: el controlador de video y la memoria de visualización de video. Todos los gráficos y el texto que se muestran en el monitor se escriben en la RAM de visualización de video, para después enviarlos al monitor mediante el controlador de video. </a:t>
            </a:r>
          </a:p>
          <a:p>
            <a:pPr algn="just"/>
            <a:r>
              <a:rPr lang="es-MX" sz="2400">
                <a:latin typeface="+mj-lt"/>
              </a:rPr>
              <a:t>El controlador de video es en sí un microprocesador de propósito especial, que libera a la CPU principal del trabajo de controlar el hardware de video. Los monitores de video de tubo de rayos catódicos (CRT) utilizan una técnica conocida como barrido de trama (</a:t>
            </a:r>
            <a:r>
              <a:rPr lang="es-MX" sz="2400" err="1">
                <a:latin typeface="+mj-lt"/>
              </a:rPr>
              <a:t>raster</a:t>
            </a:r>
            <a:r>
              <a:rPr lang="es-MX" sz="2400">
                <a:latin typeface="+mj-lt"/>
              </a:rPr>
              <a:t> </a:t>
            </a:r>
            <a:r>
              <a:rPr lang="es-MX" sz="2400" err="1">
                <a:latin typeface="+mj-lt"/>
              </a:rPr>
              <a:t>scanning</a:t>
            </a:r>
            <a:r>
              <a:rPr lang="es-MX" sz="2400">
                <a:latin typeface="+mj-lt"/>
              </a:rPr>
              <a:t>) para mostrar imágenes. </a:t>
            </a:r>
          </a:p>
        </p:txBody>
      </p:sp>
    </p:spTree>
    <p:extLst>
      <p:ext uri="{BB962C8B-B14F-4D97-AF65-F5344CB8AC3E}">
        <p14:creationId xmlns:p14="http://schemas.microsoft.com/office/powerpoint/2010/main" val="8117035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D0AABF-D592-464E-A169-733D4F4A8759}"/>
              </a:ext>
            </a:extLst>
          </p:cNvPr>
          <p:cNvSpPr>
            <a:spLocks noGrp="1"/>
          </p:cNvSpPr>
          <p:nvPr>
            <p:ph type="title"/>
          </p:nvPr>
        </p:nvSpPr>
        <p:spPr/>
        <p:txBody>
          <a:bodyPr>
            <a:normAutofit/>
          </a:bodyPr>
          <a:lstStyle/>
          <a:p>
            <a:r>
              <a:rPr lang="es-MX" sz="4400"/>
              <a:t>1.8  Desplegado de mensajes en el monitor </a:t>
            </a:r>
          </a:p>
        </p:txBody>
      </p:sp>
      <p:sp>
        <p:nvSpPr>
          <p:cNvPr id="3" name="Marcador de contenido 2">
            <a:extLst>
              <a:ext uri="{FF2B5EF4-FFF2-40B4-BE49-F238E27FC236}">
                <a16:creationId xmlns:a16="http://schemas.microsoft.com/office/drawing/2014/main" id="{83A3507A-B5BA-4391-B28C-5986198903FD}"/>
              </a:ext>
            </a:extLst>
          </p:cNvPr>
          <p:cNvSpPr>
            <a:spLocks noGrp="1"/>
          </p:cNvSpPr>
          <p:nvPr>
            <p:ph idx="1"/>
          </p:nvPr>
        </p:nvSpPr>
        <p:spPr/>
        <p:txBody>
          <a:bodyPr>
            <a:normAutofit lnSpcReduction="10000"/>
          </a:bodyPr>
          <a:lstStyle/>
          <a:p>
            <a:pPr algn="just"/>
            <a:r>
              <a:rPr lang="es-MX" sz="2400">
                <a:latin typeface="+mj-lt"/>
              </a:rPr>
              <a:t>Un rayo de electrones ilumina los puntos de fósforo en la pantalla, llamados píxeles. Empezando en la parte superior de la pantalla, el cañón dispara electrones desde el lado izquierdo hasta el lado derecho en una ﬁ la horizontal, se apaga brevemente y regresa al lado izquierdo de la pantalla para empezar una nueva fila.</a:t>
            </a:r>
          </a:p>
          <a:p>
            <a:pPr algn="just"/>
            <a:endParaRPr lang="es-MX" sz="2400">
              <a:latin typeface="+mj-lt"/>
            </a:endParaRPr>
          </a:p>
          <a:p>
            <a:pPr algn="just"/>
            <a:r>
              <a:rPr lang="es-MX" sz="2400">
                <a:latin typeface="+mj-lt"/>
              </a:rPr>
              <a:t> El retorno de barrido horizontal (horizontal </a:t>
            </a:r>
            <a:r>
              <a:rPr lang="es-MX" sz="2400" err="1">
                <a:latin typeface="+mj-lt"/>
              </a:rPr>
              <a:t>retrace</a:t>
            </a:r>
            <a:r>
              <a:rPr lang="es-MX" sz="2400">
                <a:latin typeface="+mj-lt"/>
              </a:rPr>
              <a:t>) se refiere al tiempo durante el cual el cañón se apaga entre una fila y otra. Cuando se dibuja la última fila, el cañón se apaga (a lo que se le conoce como retorno de barrido vertical) y se desplaza hasta la esquina superior izquierda de la pantalla, para empezar de nuevo.</a:t>
            </a:r>
          </a:p>
        </p:txBody>
      </p:sp>
    </p:spTree>
    <p:extLst>
      <p:ext uri="{BB962C8B-B14F-4D97-AF65-F5344CB8AC3E}">
        <p14:creationId xmlns:p14="http://schemas.microsoft.com/office/powerpoint/2010/main" val="18568717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D0AABF-D592-464E-A169-733D4F4A8759}"/>
              </a:ext>
            </a:extLst>
          </p:cNvPr>
          <p:cNvSpPr>
            <a:spLocks noGrp="1"/>
          </p:cNvSpPr>
          <p:nvPr>
            <p:ph type="title"/>
          </p:nvPr>
        </p:nvSpPr>
        <p:spPr/>
        <p:txBody>
          <a:bodyPr>
            <a:normAutofit/>
          </a:bodyPr>
          <a:lstStyle/>
          <a:p>
            <a:r>
              <a:rPr lang="es-MX" sz="4400"/>
              <a:t>1.8  Desplegado de mensajes en el monitor </a:t>
            </a:r>
          </a:p>
        </p:txBody>
      </p:sp>
      <p:sp>
        <p:nvSpPr>
          <p:cNvPr id="3" name="Marcador de contenido 2">
            <a:extLst>
              <a:ext uri="{FF2B5EF4-FFF2-40B4-BE49-F238E27FC236}">
                <a16:creationId xmlns:a16="http://schemas.microsoft.com/office/drawing/2014/main" id="{83A3507A-B5BA-4391-B28C-5986198903FD}"/>
              </a:ext>
            </a:extLst>
          </p:cNvPr>
          <p:cNvSpPr>
            <a:spLocks noGrp="1"/>
          </p:cNvSpPr>
          <p:nvPr>
            <p:ph idx="1"/>
          </p:nvPr>
        </p:nvSpPr>
        <p:spPr/>
        <p:txBody>
          <a:bodyPr>
            <a:normAutofit fontScale="92500" lnSpcReduction="20000"/>
          </a:bodyPr>
          <a:lstStyle/>
          <a:p>
            <a:endParaRPr lang="es-MX" sz="2600">
              <a:latin typeface="+mj-lt"/>
            </a:endParaRPr>
          </a:p>
          <a:p>
            <a:pPr algn="just"/>
            <a:r>
              <a:rPr lang="es-MX" sz="2600">
                <a:latin typeface="+mj-lt"/>
              </a:rPr>
              <a:t>Un monitor de pantalla de cristal líquido (LCD) recibe un flujo de bits digitales directamente desde el controlador de video, y no requiere del barrido de trama. Por lo general, las pantallas digitales muestran un texto más fino que las pantallas analógicas.</a:t>
            </a:r>
          </a:p>
          <a:p>
            <a:pPr algn="just"/>
            <a:endParaRPr lang="es-MX" sz="2600">
              <a:latin typeface="+mj-lt"/>
            </a:endParaRPr>
          </a:p>
          <a:p>
            <a:pPr algn="just" fontAlgn="base"/>
            <a:r>
              <a:rPr lang="es-MX" sz="2600">
                <a:latin typeface="+mj-lt"/>
              </a:rPr>
              <a:t>Para hacer esto se pueden utilizar varios de los servicios con los que cuenta el lenguaje ensamblador.</a:t>
            </a:r>
          </a:p>
          <a:p>
            <a:pPr algn="just" fontAlgn="base"/>
            <a:r>
              <a:rPr lang="es-MX" sz="2600">
                <a:latin typeface="+mj-lt"/>
              </a:rPr>
              <a:t>Para detener la pantalla y permitir al usuario ver lo que se ha desplegado en la misma se utiliza el servicio 00 de la interrupción 16h.</a:t>
            </a:r>
          </a:p>
          <a:p>
            <a:pPr algn="just" fontAlgn="base"/>
            <a:r>
              <a:rPr lang="es-MX"/>
              <a:t> </a:t>
            </a:r>
            <a:br>
              <a:rPr lang="es-MX"/>
            </a:br>
            <a:endParaRPr lang="es-MX"/>
          </a:p>
          <a:p>
            <a:endParaRPr lang="es-MX"/>
          </a:p>
        </p:txBody>
      </p:sp>
    </p:spTree>
    <p:extLst>
      <p:ext uri="{BB962C8B-B14F-4D97-AF65-F5344CB8AC3E}">
        <p14:creationId xmlns:p14="http://schemas.microsoft.com/office/powerpoint/2010/main" val="2508922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title"/>
          </p:nvPr>
        </p:nvSpPr>
        <p:spPr/>
        <p:txBody>
          <a:bodyPr>
            <a:normAutofit fontScale="90000"/>
          </a:bodyPr>
          <a:lstStyle/>
          <a:p>
            <a:r>
              <a:rPr lang="es-MX" b="1">
                <a:latin typeface="Times New Roman" panose="02020603050405020304" pitchFamily="18" charset="0"/>
                <a:cs typeface="Times New Roman" panose="02020603050405020304" pitchFamily="18" charset="0"/>
              </a:rPr>
              <a:t>1.1 Importancia del lenguaje ensamblador</a:t>
            </a:r>
            <a:br>
              <a:rPr lang="es-MX" b="1">
                <a:latin typeface="Times New Roman" panose="02020603050405020304" pitchFamily="18" charset="0"/>
                <a:cs typeface="Times New Roman" panose="02020603050405020304" pitchFamily="18" charset="0"/>
              </a:rPr>
            </a:br>
            <a:endParaRPr lang="es-MX"/>
          </a:p>
        </p:txBody>
      </p:sp>
      <p:sp>
        <p:nvSpPr>
          <p:cNvPr id="3" name="Marcador de contenido 2"/>
          <p:cNvSpPr>
            <a:spLocks noGrp="1"/>
          </p:cNvSpPr>
          <p:nvPr>
            <p:ph idx="1"/>
          </p:nvPr>
        </p:nvSpPr>
        <p:spPr/>
        <p:txBody>
          <a:bodyPr>
            <a:noAutofit/>
          </a:bodyPr>
          <a:lstStyle/>
          <a:p>
            <a:pPr algn="just">
              <a:lnSpc>
                <a:spcPct val="150000"/>
              </a:lnSpc>
              <a:buFont typeface="Wingdings" panose="05000000000000000000" pitchFamily="2" charset="2"/>
              <a:buChar char="Ø"/>
            </a:pPr>
            <a:r>
              <a:rPr lang="es-MX" sz="2400">
                <a:latin typeface="Times New Roman" panose="02020603050405020304" pitchFamily="18" charset="0"/>
                <a:cs typeface="Times New Roman" panose="02020603050405020304" pitchFamily="18" charset="0"/>
              </a:rPr>
              <a:t>El estado del microprocesador nos permite saber cuándo éste espera una instrucción y cuándo éste espera un dato.</a:t>
            </a:r>
          </a:p>
          <a:p>
            <a:pPr algn="just">
              <a:lnSpc>
                <a:spcPct val="150000"/>
              </a:lnSpc>
            </a:pPr>
            <a:endParaRPr lang="es-MX" sz="240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s-MX" sz="2400">
                <a:latin typeface="Times New Roman" panose="02020603050405020304" pitchFamily="18" charset="0"/>
                <a:cs typeface="Times New Roman" panose="02020603050405020304" pitchFamily="18" charset="0"/>
              </a:rPr>
              <a:t>El lenguaje ensamblador de un microprocesador no puede ser ejecutado por otro microprocesador de arquitectura distinta, a menos que haya cierto tipo de compatibilidad prevista.</a:t>
            </a:r>
            <a:endParaRPr lang="en-GB"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24282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D0AABF-D592-464E-A169-733D4F4A8759}"/>
              </a:ext>
            </a:extLst>
          </p:cNvPr>
          <p:cNvSpPr>
            <a:spLocks noGrp="1"/>
          </p:cNvSpPr>
          <p:nvPr>
            <p:ph type="title"/>
          </p:nvPr>
        </p:nvSpPr>
        <p:spPr/>
        <p:txBody>
          <a:bodyPr>
            <a:normAutofit/>
          </a:bodyPr>
          <a:lstStyle/>
          <a:p>
            <a:r>
              <a:rPr lang="es-MX" sz="4400"/>
              <a:t>1.8  Desplegado de mensajes en el monitor </a:t>
            </a:r>
          </a:p>
        </p:txBody>
      </p:sp>
      <p:sp>
        <p:nvSpPr>
          <p:cNvPr id="3" name="Marcador de contenido 2">
            <a:extLst>
              <a:ext uri="{FF2B5EF4-FFF2-40B4-BE49-F238E27FC236}">
                <a16:creationId xmlns:a16="http://schemas.microsoft.com/office/drawing/2014/main" id="{83A3507A-B5BA-4391-B28C-5986198903FD}"/>
              </a:ext>
            </a:extLst>
          </p:cNvPr>
          <p:cNvSpPr>
            <a:spLocks noGrp="1"/>
          </p:cNvSpPr>
          <p:nvPr>
            <p:ph idx="1"/>
          </p:nvPr>
        </p:nvSpPr>
        <p:spPr/>
        <p:txBody>
          <a:bodyPr>
            <a:normAutofit/>
          </a:bodyPr>
          <a:lstStyle/>
          <a:p>
            <a:pPr fontAlgn="base"/>
            <a:endParaRPr lang="es-MX"/>
          </a:p>
          <a:p>
            <a:pPr fontAlgn="base"/>
            <a:r>
              <a:rPr lang="es-MX" sz="2400">
                <a:latin typeface="+mj-lt"/>
              </a:rPr>
              <a:t>Ejemplo:</a:t>
            </a:r>
          </a:p>
          <a:p>
            <a:pPr fontAlgn="base"/>
            <a:r>
              <a:rPr lang="es-MX" sz="2400">
                <a:latin typeface="+mj-lt"/>
              </a:rPr>
              <a:t>MOV dx,65      ; Asignar el Valor 65 ASCII al registro DX</a:t>
            </a:r>
          </a:p>
          <a:p>
            <a:pPr fontAlgn="base"/>
            <a:r>
              <a:rPr lang="es-MX" sz="2400" err="1">
                <a:latin typeface="+mj-lt"/>
              </a:rPr>
              <a:t>mOv</a:t>
            </a:r>
            <a:r>
              <a:rPr lang="es-MX" sz="2400">
                <a:latin typeface="+mj-lt"/>
              </a:rPr>
              <a:t> ah,02h    ; Asignar el valor 02h al registro AH, que corresponde al servicio de                     impresión de un carácter.</a:t>
            </a:r>
          </a:p>
          <a:p>
            <a:pPr fontAlgn="base"/>
            <a:r>
              <a:rPr lang="es-MX" sz="2400" err="1">
                <a:latin typeface="+mj-lt"/>
              </a:rPr>
              <a:t>int</a:t>
            </a:r>
            <a:r>
              <a:rPr lang="es-MX" sz="2400">
                <a:latin typeface="+mj-lt"/>
              </a:rPr>
              <a:t> 21h            ; Llamada a la interrupción 21h, de la que se ejecutará el servicio 02h.</a:t>
            </a:r>
          </a:p>
          <a:p>
            <a:endParaRPr lang="es-MX"/>
          </a:p>
        </p:txBody>
      </p:sp>
    </p:spTree>
    <p:extLst>
      <p:ext uri="{BB962C8B-B14F-4D97-AF65-F5344CB8AC3E}">
        <p14:creationId xmlns:p14="http://schemas.microsoft.com/office/powerpoint/2010/main" val="1180102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b="1">
                <a:latin typeface="Times New Roman" panose="02020603050405020304" pitchFamily="18" charset="0"/>
                <a:cs typeface="Times New Roman" panose="02020603050405020304" pitchFamily="18" charset="0"/>
              </a:rPr>
              <a:t>1.1 </a:t>
            </a:r>
            <a:r>
              <a:rPr lang="en-GB" b="1" err="1">
                <a:latin typeface="Times New Roman" panose="02020603050405020304" pitchFamily="18" charset="0"/>
                <a:cs typeface="Times New Roman" panose="02020603050405020304" pitchFamily="18" charset="0"/>
              </a:rPr>
              <a:t>Importancia</a:t>
            </a:r>
            <a:r>
              <a:rPr lang="en-GB" b="1">
                <a:latin typeface="Times New Roman" panose="02020603050405020304" pitchFamily="18" charset="0"/>
                <a:cs typeface="Times New Roman" panose="02020603050405020304" pitchFamily="18" charset="0"/>
              </a:rPr>
              <a:t> del </a:t>
            </a:r>
            <a:r>
              <a:rPr lang="en-GB" b="1" err="1">
                <a:latin typeface="Times New Roman" panose="02020603050405020304" pitchFamily="18" charset="0"/>
                <a:cs typeface="Times New Roman" panose="02020603050405020304" pitchFamily="18" charset="0"/>
              </a:rPr>
              <a:t>lenguaje</a:t>
            </a:r>
            <a:r>
              <a:rPr lang="en-GB" b="1">
                <a:latin typeface="Times New Roman" panose="02020603050405020304" pitchFamily="18" charset="0"/>
                <a:cs typeface="Times New Roman" panose="02020603050405020304" pitchFamily="18" charset="0"/>
              </a:rPr>
              <a:t> </a:t>
            </a:r>
            <a:r>
              <a:rPr lang="en-GB" b="1" err="1">
                <a:latin typeface="Times New Roman" panose="02020603050405020304" pitchFamily="18" charset="0"/>
                <a:cs typeface="Times New Roman" panose="02020603050405020304" pitchFamily="18" charset="0"/>
              </a:rPr>
              <a:t>ensamblador</a:t>
            </a:r>
            <a:br>
              <a:rPr lang="en-GB" b="1">
                <a:latin typeface="Times New Roman" panose="02020603050405020304" pitchFamily="18" charset="0"/>
                <a:cs typeface="Times New Roman" panose="02020603050405020304" pitchFamily="18" charset="0"/>
              </a:rPr>
            </a:br>
            <a:endParaRPr lang="en-GB"/>
          </a:p>
        </p:txBody>
      </p:sp>
      <p:sp>
        <p:nvSpPr>
          <p:cNvPr id="3" name="Marcador de contenido 2"/>
          <p:cNvSpPr>
            <a:spLocks noGrp="1"/>
          </p:cNvSpPr>
          <p:nvPr>
            <p:ph idx="1"/>
          </p:nvPr>
        </p:nvSpPr>
        <p:spPr/>
        <p:txBody>
          <a:bodyPr>
            <a:normAutofit/>
          </a:bodyPr>
          <a:lstStyle/>
          <a:p>
            <a:pPr marL="0" indent="0" algn="just">
              <a:lnSpc>
                <a:spcPct val="150000"/>
              </a:lnSpc>
              <a:buNone/>
            </a:pPr>
            <a:r>
              <a:rPr lang="es-MX" sz="2800" b="1">
                <a:latin typeface="Times New Roman" panose="02020603050405020304" pitchFamily="18" charset="0"/>
                <a:cs typeface="Times New Roman" panose="02020603050405020304" pitchFamily="18" charset="0"/>
              </a:rPr>
              <a:t>Desventajas</a:t>
            </a:r>
            <a:r>
              <a:rPr lang="en-GB" sz="2800" b="1">
                <a:latin typeface="Times New Roman" panose="02020603050405020304" pitchFamily="18" charset="0"/>
                <a:cs typeface="Times New Roman" panose="02020603050405020304" pitchFamily="18" charset="0"/>
              </a:rPr>
              <a:t> del </a:t>
            </a:r>
            <a:r>
              <a:rPr lang="es-MX" sz="2800" b="1">
                <a:latin typeface="Times New Roman" panose="02020603050405020304" pitchFamily="18" charset="0"/>
                <a:cs typeface="Times New Roman" panose="02020603050405020304" pitchFamily="18" charset="0"/>
              </a:rPr>
              <a:t>lenguaje</a:t>
            </a:r>
            <a:r>
              <a:rPr lang="en-GB" sz="2800" b="1">
                <a:latin typeface="Times New Roman" panose="02020603050405020304" pitchFamily="18" charset="0"/>
                <a:cs typeface="Times New Roman" panose="02020603050405020304" pitchFamily="18" charset="0"/>
              </a:rPr>
              <a:t> </a:t>
            </a:r>
            <a:r>
              <a:rPr lang="es-MX" sz="2800" b="1">
                <a:latin typeface="Times New Roman" panose="02020603050405020304" pitchFamily="18" charset="0"/>
                <a:cs typeface="Times New Roman" panose="02020603050405020304" pitchFamily="18" charset="0"/>
              </a:rPr>
              <a:t>ensamblador</a:t>
            </a:r>
            <a:r>
              <a:rPr lang="en-GB" sz="2800" b="1">
                <a:latin typeface="Times New Roman" panose="02020603050405020304" pitchFamily="18" charset="0"/>
                <a:cs typeface="Times New Roman" panose="02020603050405020304" pitchFamily="18" charset="0"/>
              </a:rPr>
              <a:t>:</a:t>
            </a:r>
          </a:p>
          <a:p>
            <a:pPr marL="0" indent="0" algn="just">
              <a:lnSpc>
                <a:spcPct val="150000"/>
              </a:lnSpc>
              <a:buNone/>
            </a:pPr>
            <a:r>
              <a:rPr lang="es-MX" sz="2400">
                <a:latin typeface="Times New Roman" panose="02020603050405020304" pitchFamily="18" charset="0"/>
                <a:cs typeface="Times New Roman" panose="02020603050405020304" pitchFamily="18" charset="0"/>
              </a:rPr>
              <a:t>Repetición constante de grupos de instrucciones</a:t>
            </a:r>
          </a:p>
          <a:p>
            <a:pPr marL="0" indent="0" algn="just">
              <a:lnSpc>
                <a:spcPct val="150000"/>
              </a:lnSpc>
              <a:buNone/>
            </a:pPr>
            <a:r>
              <a:rPr lang="es-MX" sz="2400">
                <a:latin typeface="Times New Roman" panose="02020603050405020304" pitchFamily="18" charset="0"/>
                <a:cs typeface="Times New Roman" panose="02020603050405020304" pitchFamily="18" charset="0"/>
              </a:rPr>
              <a:t>No existe una sintaxis estandarizada</a:t>
            </a:r>
          </a:p>
          <a:p>
            <a:pPr marL="0" indent="0" algn="just">
              <a:lnSpc>
                <a:spcPct val="150000"/>
              </a:lnSpc>
              <a:buNone/>
            </a:pPr>
            <a:r>
              <a:rPr lang="es-MX" sz="2400">
                <a:latin typeface="Times New Roman" panose="02020603050405020304" pitchFamily="18" charset="0"/>
                <a:cs typeface="Times New Roman" panose="02020603050405020304" pitchFamily="18" charset="0"/>
              </a:rPr>
              <a:t>Dificultad para encontrar errores en los programas (bugs).</a:t>
            </a:r>
          </a:p>
        </p:txBody>
      </p:sp>
    </p:spTree>
    <p:extLst>
      <p:ext uri="{BB962C8B-B14F-4D97-AF65-F5344CB8AC3E}">
        <p14:creationId xmlns:p14="http://schemas.microsoft.com/office/powerpoint/2010/main" val="3287149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b="1">
                <a:latin typeface="Times New Roman" panose="02020603050405020304" pitchFamily="18" charset="0"/>
                <a:cs typeface="Times New Roman" panose="02020603050405020304" pitchFamily="18" charset="0"/>
              </a:rPr>
              <a:t>1.1 Importancia del lenguaje ensamblador</a:t>
            </a:r>
            <a:br>
              <a:rPr lang="es-MX" b="1">
                <a:latin typeface="Times New Roman" panose="02020603050405020304" pitchFamily="18" charset="0"/>
                <a:cs typeface="Times New Roman" panose="02020603050405020304" pitchFamily="18" charset="0"/>
              </a:rPr>
            </a:br>
            <a:endParaRPr lang="es-MX"/>
          </a:p>
        </p:txBody>
      </p:sp>
      <p:sp>
        <p:nvSpPr>
          <p:cNvPr id="3" name="Marcador de contenido 2"/>
          <p:cNvSpPr>
            <a:spLocks noGrp="1"/>
          </p:cNvSpPr>
          <p:nvPr>
            <p:ph idx="1"/>
          </p:nvPr>
        </p:nvSpPr>
        <p:spPr/>
        <p:txBody>
          <a:bodyPr/>
          <a:lstStyle/>
          <a:p>
            <a:pPr marL="0" indent="0" algn="just">
              <a:lnSpc>
                <a:spcPct val="150000"/>
              </a:lnSpc>
              <a:buNone/>
            </a:pPr>
            <a:r>
              <a:rPr lang="es-MX" sz="2800" b="1">
                <a:latin typeface="Times New Roman" panose="02020603050405020304" pitchFamily="18" charset="0"/>
                <a:cs typeface="Times New Roman" panose="02020603050405020304" pitchFamily="18" charset="0"/>
              </a:rPr>
              <a:t>Ventajas del lenguaje ensamblador:</a:t>
            </a:r>
          </a:p>
          <a:p>
            <a:pPr marL="0" indent="0" algn="just">
              <a:lnSpc>
                <a:spcPct val="150000"/>
              </a:lnSpc>
              <a:buNone/>
            </a:pPr>
            <a:r>
              <a:rPr lang="es-MX" sz="2400">
                <a:latin typeface="Times New Roman" panose="02020603050405020304" pitchFamily="18" charset="0"/>
                <a:cs typeface="Times New Roman" panose="02020603050405020304" pitchFamily="18" charset="0"/>
              </a:rPr>
              <a:t>Velocidad de ejecución de los programas</a:t>
            </a:r>
          </a:p>
          <a:p>
            <a:pPr marL="0" indent="0" algn="just">
              <a:lnSpc>
                <a:spcPct val="150000"/>
              </a:lnSpc>
              <a:buNone/>
            </a:pPr>
            <a:r>
              <a:rPr lang="es-MX" sz="2400">
                <a:latin typeface="Times New Roman" panose="02020603050405020304" pitchFamily="18" charset="0"/>
                <a:cs typeface="Times New Roman" panose="02020603050405020304" pitchFamily="18" charset="0"/>
              </a:rPr>
              <a:t>Mayor control sobre el hardware de la computadora</a:t>
            </a:r>
          </a:p>
          <a:p>
            <a:pPr marL="0" indent="0">
              <a:lnSpc>
                <a:spcPct val="150000"/>
              </a:lnSpc>
              <a:buNone/>
            </a:pPr>
            <a:r>
              <a:rPr lang="es-MX" sz="2400">
                <a:latin typeface="Times New Roman" panose="02020603050405020304" pitchFamily="18" charset="0"/>
                <a:cs typeface="Times New Roman" panose="02020603050405020304" pitchFamily="18" charset="0"/>
              </a:rPr>
              <a:t>Realizar tareas técnicas que serian imposibles en otro lenguaje.</a:t>
            </a:r>
          </a:p>
          <a:p>
            <a:pPr marL="0" indent="0">
              <a:lnSpc>
                <a:spcPct val="150000"/>
              </a:lnSpc>
              <a:buNone/>
            </a:pPr>
            <a:r>
              <a:rPr lang="es-MX" sz="2400">
                <a:latin typeface="Times New Roman" panose="02020603050405020304" pitchFamily="18" charset="0"/>
                <a:cs typeface="Times New Roman" panose="02020603050405020304" pitchFamily="18" charset="0"/>
              </a:rPr>
              <a:t>Depurar código que genera problemas.</a:t>
            </a:r>
          </a:p>
          <a:p>
            <a:pPr marL="0" indent="0">
              <a:buNone/>
            </a:pPr>
            <a:endParaRPr lang="es-MX"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6599606"/>
      </p:ext>
    </p:extLst>
  </p:cSld>
  <p:clrMapOvr>
    <a:masterClrMapping/>
  </p:clrMapOvr>
</p:sld>
</file>

<file path=ppt/theme/theme1.xml><?xml version="1.0" encoding="utf-8"?>
<a:theme xmlns:a="http://schemas.openxmlformats.org/drawingml/2006/main" name="Retrospección">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Tiempos nuevo romano-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450BA2EF3FA9AE419EDB766C2C3C8A3D" ma:contentTypeVersion="4" ma:contentTypeDescription="Crear nuevo documento." ma:contentTypeScope="" ma:versionID="ca22c11bd09503740253ec4422626971">
  <xsd:schema xmlns:xsd="http://www.w3.org/2001/XMLSchema" xmlns:xs="http://www.w3.org/2001/XMLSchema" xmlns:p="http://schemas.microsoft.com/office/2006/metadata/properties" xmlns:ns2="5da3a431-c499-46d3-b5c7-68781490c711" targetNamespace="http://schemas.microsoft.com/office/2006/metadata/properties" ma:root="true" ma:fieldsID="45cbca81c89feed0f2811ccdbfd25742" ns2:_="">
    <xsd:import namespace="5da3a431-c499-46d3-b5c7-68781490c71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a3a431-c499-46d3-b5c7-68781490c71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A81688F-66D0-48FE-AD8F-7395A8404106}"/>
</file>

<file path=customXml/itemProps2.xml><?xml version="1.0" encoding="utf-8"?>
<ds:datastoreItem xmlns:ds="http://schemas.openxmlformats.org/officeDocument/2006/customXml" ds:itemID="{600DF33A-1ED8-49D1-AB04-B6CFAE4F07A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CC1D117-8C48-413D-8D4A-CE182FD067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Application>Microsoft Office PowerPoint</Application>
  <PresentationFormat>Widescreen</PresentationFormat>
  <Slides>70</Slides>
  <Notes>0</Notes>
  <HiddenSlides>0</HiddenSlide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Retrospección</vt:lpstr>
      <vt:lpstr>Lenguajes de Interfaz </vt:lpstr>
      <vt:lpstr>1.1 Importancia del lenguaje ensamblador </vt:lpstr>
      <vt:lpstr>1.1 Importancia del lenguaje ensamblador </vt:lpstr>
      <vt:lpstr>1.1 Importancia del lenguaje ensamblador </vt:lpstr>
      <vt:lpstr>1.1 Importancia del lenguaje ensamblador </vt:lpstr>
      <vt:lpstr>1.1 Importancia del lenguaje ensamblador </vt:lpstr>
      <vt:lpstr>1.1 Importancia del lenguaje ensamblador </vt:lpstr>
      <vt:lpstr>1.1 Importancia del lenguaje ensamblador </vt:lpstr>
      <vt:lpstr>1.1 Importancia del lenguaje ensamblador </vt:lpstr>
      <vt:lpstr>1.2 El procesador y sus registros internos</vt:lpstr>
      <vt:lpstr>1.2 El procesador y sus registros internos</vt:lpstr>
      <vt:lpstr>1.2 El procesador y sus registros internos</vt:lpstr>
      <vt:lpstr>1.2 El procesador y sus registros internos</vt:lpstr>
      <vt:lpstr>1.2 El procesador y sus registros internos</vt:lpstr>
      <vt:lpstr>1.2 El procesador y sus registros internos</vt:lpstr>
      <vt:lpstr>1.2 El procesador y sus registros internos</vt:lpstr>
      <vt:lpstr>1.2 El procesador y sus registros internos</vt:lpstr>
      <vt:lpstr>1.2 El procesador y sus registros internos</vt:lpstr>
      <vt:lpstr>1.2 El procesador y sus registros internos</vt:lpstr>
      <vt:lpstr>1.2 El procesador y sus registros internos</vt:lpstr>
      <vt:lpstr>1.2 El procesador y sus registros internos</vt:lpstr>
      <vt:lpstr>1.2 El procesador y sus registros internos</vt:lpstr>
      <vt:lpstr>1.2 El procesador y sus registros internos</vt:lpstr>
      <vt:lpstr>1.2 El procesador y sus registros internos</vt:lpstr>
      <vt:lpstr>1.2 El procesador y sus registros internos</vt:lpstr>
      <vt:lpstr>1.2 El procesador y sus registros internos</vt:lpstr>
      <vt:lpstr>1.2 El procesador y sus registros internos</vt:lpstr>
      <vt:lpstr>1.2 El procesador y sus registros internos</vt:lpstr>
      <vt:lpstr>1.2 El procesador y sus registros internos</vt:lpstr>
      <vt:lpstr>1.2 El procesador y sus registros internos</vt:lpstr>
      <vt:lpstr>PowerPoint Presentation</vt:lpstr>
      <vt:lpstr>1.2 El procesador y sus registros internos</vt:lpstr>
      <vt:lpstr>1.2 El procesador y sus registros internos</vt:lpstr>
      <vt:lpstr>1.2 El procesador y sus registros internos</vt:lpstr>
      <vt:lpstr>1.3 La memoria principal (RAM)</vt:lpstr>
      <vt:lpstr>1.3 La memoria principal (RAM)</vt:lpstr>
      <vt:lpstr>1.3 La memoria principal (RAM)</vt:lpstr>
      <vt:lpstr>1.4 El concepto de interrupciones</vt:lpstr>
      <vt:lpstr>1.4 El concepto de interrupciones</vt:lpstr>
      <vt:lpstr>1.4 El concepto de interrupciones</vt:lpstr>
      <vt:lpstr>1.4 El concepto de interrupciones</vt:lpstr>
      <vt:lpstr>1.4 El concepto de interrupciones</vt:lpstr>
      <vt:lpstr>1.4 El concepto de interrupciones</vt:lpstr>
      <vt:lpstr>1.4 El concepto de interrupciones</vt:lpstr>
      <vt:lpstr>1.4 El concepto de interrupciones</vt:lpstr>
      <vt:lpstr>1.4 El concepto de interrupciones</vt:lpstr>
      <vt:lpstr>1.5 Llamadas a servicios del sistema</vt:lpstr>
      <vt:lpstr>1.5 Llamadas a servicios del sistema</vt:lpstr>
      <vt:lpstr>1.5 Llamadas a servicios del sistema</vt:lpstr>
      <vt:lpstr>1.5 Llamadas a servicios del sistema</vt:lpstr>
      <vt:lpstr>1.6  Modos de direccionamiento.</vt:lpstr>
      <vt:lpstr>1.6  Modos de direccionamiento.</vt:lpstr>
      <vt:lpstr>1.6  Modos de direccionamiento.</vt:lpstr>
      <vt:lpstr>1.6  Modos de direccionamiento.</vt:lpstr>
      <vt:lpstr>1.6  Modos de direccionamiento.</vt:lpstr>
      <vt:lpstr>1.6  Modos de direccionamiento.</vt:lpstr>
      <vt:lpstr>1.6  Modos de direccionamiento.</vt:lpstr>
      <vt:lpstr>1.6  Modos de direccionamiento.</vt:lpstr>
      <vt:lpstr>1.6  Modos de direccionamiento.</vt:lpstr>
      <vt:lpstr>1.6  Modos de direccionamiento.</vt:lpstr>
      <vt:lpstr>1.6  Modos de direccionamiento.</vt:lpstr>
      <vt:lpstr>1.6  Modos de direccionamiento.</vt:lpstr>
      <vt:lpstr>1.7  Proceso de ensamblado y ligado </vt:lpstr>
      <vt:lpstr>1.7  Proceso de ensamblado y ligado </vt:lpstr>
      <vt:lpstr>1.7  Proceso de ensamblado y ligado </vt:lpstr>
      <vt:lpstr>1.7  Proceso de ensamblado y ligado </vt:lpstr>
      <vt:lpstr>1.8  Desplegado de mensajes en el monitor </vt:lpstr>
      <vt:lpstr>1.8  Desplegado de mensajes en el monitor </vt:lpstr>
      <vt:lpstr>1.8  Desplegado de mensajes en el monitor </vt:lpstr>
      <vt:lpstr>1.8  Desplegado de mensajes en el monitor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electronica</dc:creator>
  <cp:revision>1</cp:revision>
  <dcterms:created xsi:type="dcterms:W3CDTF">2019-08-27T13:36:32Z</dcterms:created>
  <dcterms:modified xsi:type="dcterms:W3CDTF">2025-02-26T00:51:08Z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0x010100450BA2EF3FA9AE419EDB766C2C3C8A3D</vt:lpwstr>
  </property>
</Properties>
</file>