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7C7C6-89F9-426D-88E7-08B509933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506813-D075-41C5-A203-87E97DF21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33DFC8-540E-4CD9-8046-C6B7C40C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4/04/2018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4143DA-C7F2-4F64-AE4A-2E295763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38A754-0758-479E-AF48-02D3F67A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241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AE30C-FC5F-49E5-AD78-DEEDFD0C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58F268-4B3F-46CC-9C9D-AABF22B43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8A9BB5-B621-476A-A1EB-2641F14F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4/04/2018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1D8C5A-3061-4328-B6E2-EFC338EED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EF94D4-3977-4464-B1F2-B18A948D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253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58D25C-11E1-4522-8F2A-9E9A41FDD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60E020-0E07-43CD-846D-B6A619D5B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F3BD87-6B97-4F5E-ADB0-2EECD771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4/04/2018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1C9C55-C49D-43C4-B869-CB83DD96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D1ABF9-F30D-469B-9EBA-8C534388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677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3642D-DC35-4F9A-A4C1-90C00931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2EB4FC-171B-4B40-84A0-6DE774D4B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516E81-6D51-40CF-8B3C-14BE1E3C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4/04/2018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DDA886-FFF9-4C87-A813-8755E787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1C6ABA-8673-49FF-9DC4-7EDC84A9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994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9CF0A-3DBA-4787-9B00-0488A0F9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0C04E7-2235-4E95-A383-EBDB7EE4A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8DC635-570D-48A2-8668-58841756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4/04/2018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842F3E-0435-4B72-AEEB-A73F820D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60EA27-3078-48A4-8E8A-7591D2F2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67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E42EB-EF3B-429A-BE69-B6A1B7BF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E1B519-8292-4792-A023-D8411DB6B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ABD60D-D61D-421A-A7AE-0DC6A8B8F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8DBB64-9C94-4750-AFFC-1CB3EEB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4/04/2018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F66B12-07F6-444A-B37F-21276FE6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E74CFC-8FBF-41D1-AF11-1CD2B5C9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543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DE4CD-0DD1-4CAC-9D60-D9B0A1248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598ED4-38A2-4708-8827-8CB717913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303773-3009-4BC8-B2EB-2E9E7BA40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9D44D6-7233-43C6-A043-C5EA6D491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8E5FC5C-F842-466A-BF1B-A40F75BC8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38262C8-313D-4586-9AF8-B49593EE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4/04/2018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1B7760F-C688-4FBF-9CCF-EEA903377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AF17A8E-848E-4E2D-BE4D-6C997F7B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197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AF9C6-4D73-47E5-96BF-6CCC2091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65790C-9C2B-400B-B25E-C08DB201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4/04/2018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B33572-4CD0-4C36-807B-B4352C6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E7B58D-C70A-4A2C-AC83-FE0A5A1C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342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51FE709-FC03-48DE-9E97-5F58E030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4/04/2018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7AB0D3-0F72-4C72-A4CE-D84E328D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41250C-C9FB-4151-BAA5-1E0176E2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614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13E3E-0A5D-4D27-B707-A5A04F4D1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90C02E-11D5-4A6D-A529-AA389C172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CF5772-E1A4-40C2-BBE1-362C4AD35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4ECF6B-2A17-49C4-A960-FB180D02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4/04/2018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8B3B8F-3AA7-4E50-830A-99787A11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6BCFDD-A80E-44FB-B3CD-3C488F74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831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1D337-D223-4178-A0CF-42E0556F9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F576E99-DB36-48A0-82E1-A01D959AE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392837-DB53-48B7-B8CA-D612F3D4E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7871E9-7E1E-4E68-96D4-BB28188D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4/04/2018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EDB6B9-A2F8-4615-B5BC-38F755ED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370FE8-A92B-4C27-842C-C2309565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278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569521C-410F-4BAF-9F0D-F6D5423D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CEFC8F-AA08-4DB8-BC45-B33402345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B8CF8B-FD51-42D0-AC37-9BEC3F3C2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5BD79-734E-41FA-A5EE-7939D0202379}" type="datetimeFigureOut">
              <a:rPr lang="es-CO" smtClean="0"/>
              <a:t>4/04/2018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88AA0A-14BD-469C-AC17-FBFA4A20C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F328E2-3855-41B0-ABEC-53F77DCFA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796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F6E98B3-5FA5-4631-9E3B-DE4B1588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99" y="578475"/>
            <a:ext cx="1279229" cy="15469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A17841F-7A7C-4244-BC0C-5F1F35C664D7}"/>
              </a:ext>
            </a:extLst>
          </p:cNvPr>
          <p:cNvSpPr txBox="1"/>
          <p:nvPr/>
        </p:nvSpPr>
        <p:spPr>
          <a:xfrm>
            <a:off x="4455795" y="844130"/>
            <a:ext cx="4331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latin typeface="Arial Rounded MT Bold" panose="020F0704030504030204" pitchFamily="34" charset="0"/>
              </a:rPr>
              <a:t>METFOR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1988E37-8886-4BC7-B0A5-BAAD8EA48D2C}"/>
              </a:ext>
            </a:extLst>
          </p:cNvPr>
          <p:cNvSpPr txBox="1"/>
          <p:nvPr/>
        </p:nvSpPr>
        <p:spPr>
          <a:xfrm>
            <a:off x="1098236" y="2955852"/>
            <a:ext cx="32804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Juan Felipe García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Santiago Galeano Cancino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Daniel Peña Malaver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Carlos Rodríguez Cruz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Alfredo José Calderón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Pablo Emilio Balcero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960A14A-ABFA-436F-9C55-6C70284EF3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0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FAFD1-A6DE-4C54-9428-C1CAC1A24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239" y="364183"/>
            <a:ext cx="5275521" cy="1325563"/>
          </a:xfrm>
        </p:spPr>
        <p:txBody>
          <a:bodyPr>
            <a:normAutofit/>
          </a:bodyPr>
          <a:lstStyle/>
          <a:p>
            <a:r>
              <a:rPr lang="es-CO" sz="3200" dirty="0">
                <a:latin typeface="Arial Rounded MT Bold" panose="020F0704030504030204" pitchFamily="34" charset="0"/>
              </a:rPr>
              <a:t>Actividades Realizadas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87EE15-D1B4-4622-8635-31047F1D2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913" y="2044431"/>
            <a:ext cx="6101547" cy="383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Acta de reunión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Documento especificación casos de prueba.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Manual de usuario.</a:t>
            </a:r>
          </a:p>
          <a:p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Log de defectos.</a:t>
            </a:r>
          </a:p>
          <a:p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Presentación semanal.</a:t>
            </a:r>
          </a:p>
          <a:p>
            <a:r>
              <a:rPr lang="es-CO" sz="2000" dirty="0" err="1">
                <a:latin typeface="Arial" panose="020B0604020202020204" pitchFamily="34" charset="0"/>
                <a:cs typeface="Arial" panose="020B0604020202020204" pitchFamily="34" charset="0"/>
              </a:rPr>
              <a:t>Checklist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Bitácora.</a:t>
            </a:r>
          </a:p>
          <a:p>
            <a:pPr marL="0" indent="0">
              <a:buNone/>
            </a:pP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87B60E-13B1-45B6-B136-CFB482AC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638B8EF-2A46-42CD-9892-B99E832CF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4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3005C5D-F5C9-40A0-9E0D-FE2E58607FE0}"/>
              </a:ext>
            </a:extLst>
          </p:cNvPr>
          <p:cNvSpPr txBox="1"/>
          <p:nvPr/>
        </p:nvSpPr>
        <p:spPr>
          <a:xfrm>
            <a:off x="4915631" y="844130"/>
            <a:ext cx="2360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latin typeface="Arial Rounded MT Bold" panose="020F0704030504030204" pitchFamily="34" charset="0"/>
              </a:rPr>
              <a:t>Roles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1D41C375-D8BA-47DB-904A-F5771C19B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360436"/>
              </p:ext>
            </p:extLst>
          </p:nvPr>
        </p:nvGraphicFramePr>
        <p:xfrm>
          <a:off x="3179700" y="2877424"/>
          <a:ext cx="5832600" cy="27500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48463">
                  <a:extLst>
                    <a:ext uri="{9D8B030D-6E8A-4147-A177-3AD203B41FA5}">
                      <a16:colId xmlns:a16="http://schemas.microsoft.com/office/drawing/2014/main" val="3237937378"/>
                    </a:ext>
                  </a:extLst>
                </a:gridCol>
                <a:gridCol w="2984137">
                  <a:extLst>
                    <a:ext uri="{9D8B030D-6E8A-4147-A177-3AD203B41FA5}">
                      <a16:colId xmlns:a16="http://schemas.microsoft.com/office/drawing/2014/main" val="3181257485"/>
                    </a:ext>
                  </a:extLst>
                </a:gridCol>
              </a:tblGrid>
              <a:tr h="469783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Integrante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389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Santiago Galeano Cancino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CO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Equipo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174514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Juan Felipe García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Desarrollador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52871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Daniel Peña Malaver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Planeación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575315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Carlos Rodríguez Cruz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Soporte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968934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Alfredo José Calderón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Calidad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079071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Pablo Emilio Balcero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Arquitectura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68810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5A6CE3D6-FC3C-407B-8CA7-8E183AF69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C368EF5-CAAD-4274-9CE7-4B54E409C4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45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7BC0D-EA42-4505-A924-A170B51E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Estimación individual del proyecto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3F3768-2335-460A-AD49-5BF499C89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5988"/>
            <a:ext cx="10515600" cy="4351338"/>
          </a:xfrm>
        </p:spPr>
        <p:txBody>
          <a:bodyPr/>
          <a:lstStyle/>
          <a:p>
            <a:r>
              <a:rPr lang="es-CO" dirty="0"/>
              <a:t>En la siguiente tabla se puede evidenciar el tiempo asignado a cada integrante para llevar a cabo las actividades.</a:t>
            </a:r>
          </a:p>
          <a:p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71C0F56-C65C-4550-96C4-742355C34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CC1CE81-B5E4-47AB-93E8-0FEF4689A8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2DBACFD-9A7F-4EA1-8EF5-40657FCC5A66}"/>
              </a:ext>
            </a:extLst>
          </p:cNvPr>
          <p:cNvSpPr txBox="1"/>
          <p:nvPr/>
        </p:nvSpPr>
        <p:spPr>
          <a:xfrm flipH="1">
            <a:off x="838200" y="5679888"/>
            <a:ext cx="1012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La duración estimada para llevar a cabo las pruebas del proyecto es de 960 minutos.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5D974936-6B95-491B-953F-DF0B0BDC3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488845"/>
              </p:ext>
            </p:extLst>
          </p:nvPr>
        </p:nvGraphicFramePr>
        <p:xfrm>
          <a:off x="1338606" y="3428999"/>
          <a:ext cx="9709607" cy="1959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47330">
                  <a:extLst>
                    <a:ext uri="{9D8B030D-6E8A-4147-A177-3AD203B41FA5}">
                      <a16:colId xmlns:a16="http://schemas.microsoft.com/office/drawing/2014/main" val="3445745809"/>
                    </a:ext>
                  </a:extLst>
                </a:gridCol>
                <a:gridCol w="2289511">
                  <a:extLst>
                    <a:ext uri="{9D8B030D-6E8A-4147-A177-3AD203B41FA5}">
                      <a16:colId xmlns:a16="http://schemas.microsoft.com/office/drawing/2014/main" val="4286877997"/>
                    </a:ext>
                  </a:extLst>
                </a:gridCol>
                <a:gridCol w="2372766">
                  <a:extLst>
                    <a:ext uri="{9D8B030D-6E8A-4147-A177-3AD203B41FA5}">
                      <a16:colId xmlns:a16="http://schemas.microsoft.com/office/drawing/2014/main" val="1903847010"/>
                    </a:ext>
                  </a:extLst>
                </a:gridCol>
              </a:tblGrid>
              <a:tr h="27990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Rol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Actividades asignadas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Tiempo de actividades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6720944"/>
                  </a:ext>
                </a:extLst>
              </a:tr>
              <a:tr h="27990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Lider de equipo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10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165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9389746"/>
                  </a:ext>
                </a:extLst>
              </a:tr>
              <a:tr h="27990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Lider de Planeación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11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190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9235332"/>
                  </a:ext>
                </a:extLst>
              </a:tr>
              <a:tr h="27990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Lider de Soporte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9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135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52580128"/>
                  </a:ext>
                </a:extLst>
              </a:tr>
              <a:tr h="27990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Lider de Desarrollo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8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125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77208826"/>
                  </a:ext>
                </a:extLst>
              </a:tr>
              <a:tr h="27990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Lider de Calidad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9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195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9626105"/>
                  </a:ext>
                </a:extLst>
              </a:tr>
              <a:tr h="27990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Lider de Arquitectura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9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150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0035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08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E7079-73CD-4F11-B2A7-7F2B46569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529" y="365125"/>
            <a:ext cx="7254792" cy="1325563"/>
          </a:xfrm>
        </p:spPr>
        <p:txBody>
          <a:bodyPr/>
          <a:lstStyle/>
          <a:p>
            <a:pPr algn="ctr"/>
            <a:r>
              <a:rPr lang="es-CO" dirty="0">
                <a:latin typeface="Arial Rounded MT Bold" panose="020F0704030504030204" pitchFamily="34" charset="0"/>
              </a:rPr>
              <a:t>Duración individual del proyecto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31"/>
            <a:ext cx="10515600" cy="4351338"/>
          </a:xfrm>
        </p:spPr>
        <p:txBody>
          <a:bodyPr/>
          <a:lstStyle/>
          <a:p>
            <a:r>
              <a:rPr lang="es-CO" dirty="0"/>
              <a:t>En la siguiente tabla se puede evidenciar el tiempo que se gasto  cada integrante para llevar a cabo las actividades.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9968887-155D-436F-8AB6-41A6CEA21D67}"/>
              </a:ext>
            </a:extLst>
          </p:cNvPr>
          <p:cNvSpPr txBox="1"/>
          <p:nvPr/>
        </p:nvSpPr>
        <p:spPr>
          <a:xfrm>
            <a:off x="1000904" y="5508943"/>
            <a:ext cx="959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El tiempo total ejecutando la estrategia del proyecto fue: 951 minutos.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0ED2B572-9868-4463-A2FB-652D1379C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736719"/>
              </p:ext>
            </p:extLst>
          </p:nvPr>
        </p:nvGraphicFramePr>
        <p:xfrm>
          <a:off x="1906486" y="3177772"/>
          <a:ext cx="8050491" cy="20846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4990">
                  <a:extLst>
                    <a:ext uri="{9D8B030D-6E8A-4147-A177-3AD203B41FA5}">
                      <a16:colId xmlns:a16="http://schemas.microsoft.com/office/drawing/2014/main" val="589311652"/>
                    </a:ext>
                  </a:extLst>
                </a:gridCol>
                <a:gridCol w="3230885">
                  <a:extLst>
                    <a:ext uri="{9D8B030D-6E8A-4147-A177-3AD203B41FA5}">
                      <a16:colId xmlns:a16="http://schemas.microsoft.com/office/drawing/2014/main" val="66259418"/>
                    </a:ext>
                  </a:extLst>
                </a:gridCol>
                <a:gridCol w="2244616">
                  <a:extLst>
                    <a:ext uri="{9D8B030D-6E8A-4147-A177-3AD203B41FA5}">
                      <a16:colId xmlns:a16="http://schemas.microsoft.com/office/drawing/2014/main" val="2619521449"/>
                    </a:ext>
                  </a:extLst>
                </a:gridCol>
              </a:tblGrid>
              <a:tr h="297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Rol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Actividades asignadas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Tiempo de actividades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85022912"/>
                  </a:ext>
                </a:extLst>
              </a:tr>
              <a:tr h="297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Lider de equipo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10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170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34323047"/>
                  </a:ext>
                </a:extLst>
              </a:tr>
              <a:tr h="297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Lider de Planeación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11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185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5815946"/>
                  </a:ext>
                </a:extLst>
              </a:tr>
              <a:tr h="297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Lider de Soporte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9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135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0536395"/>
                  </a:ext>
                </a:extLst>
              </a:tr>
              <a:tr h="297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Lider de Desarrollo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8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120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1426307"/>
                  </a:ext>
                </a:extLst>
              </a:tr>
              <a:tr h="297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Lider de Calidad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9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191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11113102"/>
                  </a:ext>
                </a:extLst>
              </a:tr>
              <a:tr h="297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Lider de Arquitectura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9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150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48862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551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E7079-73CD-4F11-B2A7-7F2B46569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529" y="365125"/>
            <a:ext cx="7254792" cy="1325563"/>
          </a:xfrm>
        </p:spPr>
        <p:txBody>
          <a:bodyPr/>
          <a:lstStyle/>
          <a:p>
            <a:pPr algn="ctr"/>
            <a:r>
              <a:rPr lang="es-CO" dirty="0">
                <a:latin typeface="Arial Rounded MT Bold" panose="020F0704030504030204" pitchFamily="34" charset="0"/>
              </a:rPr>
              <a:t>Tiempo delta del proyecto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31"/>
            <a:ext cx="10515600" cy="4351338"/>
          </a:xfrm>
        </p:spPr>
        <p:txBody>
          <a:bodyPr/>
          <a:lstStyle/>
          <a:p>
            <a:r>
              <a:rPr lang="es-CO" dirty="0"/>
              <a:t>En la siguiente tabla se puede evidenciar la diferencia en tiempo tiempo que se calculó por cada integrante para llevar a cabo las actividades.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1" name="10 CuadroTexto"/>
          <p:cNvSpPr txBox="1"/>
          <p:nvPr/>
        </p:nvSpPr>
        <p:spPr>
          <a:xfrm>
            <a:off x="1430215" y="5744308"/>
            <a:ext cx="9300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La diferencia entre la estimación y la duración real fue de:  9 minutos  de retraso en la realización de las actividades, es decir, un 1,14% de anticipación. 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A44C447-9F3D-4F0E-A4BD-9792E1EB6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579741"/>
              </p:ext>
            </p:extLst>
          </p:nvPr>
        </p:nvGraphicFramePr>
        <p:xfrm>
          <a:off x="678729" y="3510384"/>
          <a:ext cx="11312164" cy="18029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20978">
                  <a:extLst>
                    <a:ext uri="{9D8B030D-6E8A-4147-A177-3AD203B41FA5}">
                      <a16:colId xmlns:a16="http://schemas.microsoft.com/office/drawing/2014/main" val="1260656124"/>
                    </a:ext>
                  </a:extLst>
                </a:gridCol>
                <a:gridCol w="1461062">
                  <a:extLst>
                    <a:ext uri="{9D8B030D-6E8A-4147-A177-3AD203B41FA5}">
                      <a16:colId xmlns:a16="http://schemas.microsoft.com/office/drawing/2014/main" val="1286036598"/>
                    </a:ext>
                  </a:extLst>
                </a:gridCol>
                <a:gridCol w="641982">
                  <a:extLst>
                    <a:ext uri="{9D8B030D-6E8A-4147-A177-3AD203B41FA5}">
                      <a16:colId xmlns:a16="http://schemas.microsoft.com/office/drawing/2014/main" val="1813340414"/>
                    </a:ext>
                  </a:extLst>
                </a:gridCol>
                <a:gridCol w="1250759">
                  <a:extLst>
                    <a:ext uri="{9D8B030D-6E8A-4147-A177-3AD203B41FA5}">
                      <a16:colId xmlns:a16="http://schemas.microsoft.com/office/drawing/2014/main" val="3499079599"/>
                    </a:ext>
                  </a:extLst>
                </a:gridCol>
                <a:gridCol w="1859534">
                  <a:extLst>
                    <a:ext uri="{9D8B030D-6E8A-4147-A177-3AD203B41FA5}">
                      <a16:colId xmlns:a16="http://schemas.microsoft.com/office/drawing/2014/main" val="2156540997"/>
                    </a:ext>
                  </a:extLst>
                </a:gridCol>
                <a:gridCol w="1704572">
                  <a:extLst>
                    <a:ext uri="{9D8B030D-6E8A-4147-A177-3AD203B41FA5}">
                      <a16:colId xmlns:a16="http://schemas.microsoft.com/office/drawing/2014/main" val="1319450469"/>
                    </a:ext>
                  </a:extLst>
                </a:gridCol>
                <a:gridCol w="1173277">
                  <a:extLst>
                    <a:ext uri="{9D8B030D-6E8A-4147-A177-3AD203B41FA5}">
                      <a16:colId xmlns:a16="http://schemas.microsoft.com/office/drawing/2014/main" val="630502827"/>
                    </a:ext>
                  </a:extLst>
                </a:gridCol>
              </a:tblGrid>
              <a:tr h="569841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</a:rPr>
                        <a:t>Rol</a:t>
                      </a:r>
                      <a:endParaRPr lang="es-E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4" marR="6174" marT="61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</a:rPr>
                        <a:t>Actividades asignadas</a:t>
                      </a:r>
                      <a:endParaRPr lang="es-E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4" marR="6174" marT="61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</a:rPr>
                        <a:t>Tiempo de actividades estimado</a:t>
                      </a:r>
                      <a:endParaRPr lang="es-E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4" marR="6174" marT="61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</a:rPr>
                        <a:t> </a:t>
                      </a:r>
                      <a:endParaRPr lang="es-E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4" marR="6174" marT="61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</a:rPr>
                        <a:t>Tiempo Actividades Realizadas</a:t>
                      </a:r>
                      <a:endParaRPr lang="es-E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4" marR="6174" marT="61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</a:rPr>
                        <a:t>Tiempo Delta</a:t>
                      </a:r>
                      <a:endParaRPr lang="es-E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4" marR="6174" marT="61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</a:rPr>
                        <a:t>Porcentaje</a:t>
                      </a:r>
                      <a:endParaRPr lang="es-E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4" marR="6174" marT="6174" marB="0" anchor="b"/>
                </a:tc>
                <a:extLst>
                  <a:ext uri="{0D108BD9-81ED-4DB2-BD59-A6C34878D82A}">
                    <a16:rowId xmlns:a16="http://schemas.microsoft.com/office/drawing/2014/main" val="1915492948"/>
                  </a:ext>
                </a:extLst>
              </a:tr>
              <a:tr h="205517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</a:rPr>
                        <a:t>Lider de equipo</a:t>
                      </a:r>
                      <a:endParaRPr lang="es-E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4" marR="6174" marT="6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10</a:t>
                      </a:r>
                      <a:endParaRPr lang="es-E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4" marR="6174" marT="6174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</a:rPr>
                        <a:t>165</a:t>
                      </a:r>
                      <a:endParaRPr lang="es-E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4" marR="6174" marT="6174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170</a:t>
                      </a:r>
                      <a:endParaRPr lang="es-E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4" marR="6174" marT="6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-5</a:t>
                      </a:r>
                      <a:endParaRPr lang="es-E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4" marR="6174" marT="6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-3,03030303</a:t>
                      </a:r>
                      <a:endParaRPr lang="es-E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4" marR="6174" marT="6174" marB="0" anchor="b"/>
                </a:tc>
                <a:extLst>
                  <a:ext uri="{0D108BD9-81ED-4DB2-BD59-A6C34878D82A}">
                    <a16:rowId xmlns:a16="http://schemas.microsoft.com/office/drawing/2014/main" val="954663916"/>
                  </a:ext>
                </a:extLst>
              </a:tr>
              <a:tr h="205517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</a:rPr>
                        <a:t>Lider de Planeación</a:t>
                      </a:r>
                      <a:endParaRPr lang="es-E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4" marR="6174" marT="6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11</a:t>
                      </a:r>
                      <a:endParaRPr lang="es-E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4" marR="6174" marT="6174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</a:rPr>
                        <a:t>190</a:t>
                      </a:r>
                      <a:endParaRPr lang="es-E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4" marR="6174" marT="6174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185</a:t>
                      </a:r>
                      <a:endParaRPr lang="es-E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4" marR="6174" marT="6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5</a:t>
                      </a:r>
                      <a:endParaRPr lang="es-E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4" marR="6174" marT="6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2,631578947</a:t>
                      </a:r>
                      <a:endParaRPr lang="es-E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4" marR="6174" marT="6174" marB="0" anchor="b"/>
                </a:tc>
                <a:extLst>
                  <a:ext uri="{0D108BD9-81ED-4DB2-BD59-A6C34878D82A}">
                    <a16:rowId xmlns:a16="http://schemas.microsoft.com/office/drawing/2014/main" val="2812570648"/>
                  </a:ext>
                </a:extLst>
              </a:tr>
              <a:tr h="205517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</a:rPr>
                        <a:t>Lider de Soporte</a:t>
                      </a:r>
                      <a:endParaRPr lang="es-E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4" marR="6174" marT="6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9</a:t>
                      </a:r>
                      <a:endParaRPr lang="es-E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4" marR="6174" marT="6174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</a:rPr>
                        <a:t>135</a:t>
                      </a:r>
                      <a:endParaRPr lang="es-E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4" marR="6174" marT="6174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135</a:t>
                      </a:r>
                      <a:endParaRPr lang="es-E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4" marR="6174" marT="6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0</a:t>
                      </a:r>
                      <a:endParaRPr lang="es-E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4" marR="6174" marT="6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0</a:t>
                      </a:r>
                      <a:endParaRPr lang="es-E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4" marR="6174" marT="6174" marB="0" anchor="b"/>
                </a:tc>
                <a:extLst>
                  <a:ext uri="{0D108BD9-81ED-4DB2-BD59-A6C34878D82A}">
                    <a16:rowId xmlns:a16="http://schemas.microsoft.com/office/drawing/2014/main" val="316449887"/>
                  </a:ext>
                </a:extLst>
              </a:tr>
              <a:tr h="205517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</a:rPr>
                        <a:t>Lider de Desarrollo</a:t>
                      </a:r>
                      <a:endParaRPr lang="es-E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4" marR="6174" marT="6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8</a:t>
                      </a:r>
                      <a:endParaRPr lang="es-E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4" marR="6174" marT="6174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</a:rPr>
                        <a:t>125</a:t>
                      </a:r>
                      <a:endParaRPr lang="es-E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4" marR="6174" marT="6174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120</a:t>
                      </a:r>
                      <a:endParaRPr lang="es-E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4" marR="6174" marT="6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5</a:t>
                      </a:r>
                      <a:endParaRPr lang="es-E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4" marR="6174" marT="6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4</a:t>
                      </a:r>
                      <a:endParaRPr lang="es-E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4" marR="6174" marT="6174" marB="0" anchor="b"/>
                </a:tc>
                <a:extLst>
                  <a:ext uri="{0D108BD9-81ED-4DB2-BD59-A6C34878D82A}">
                    <a16:rowId xmlns:a16="http://schemas.microsoft.com/office/drawing/2014/main" val="49701433"/>
                  </a:ext>
                </a:extLst>
              </a:tr>
              <a:tr h="205517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</a:rPr>
                        <a:t>Lider de Calidad</a:t>
                      </a:r>
                      <a:endParaRPr lang="es-E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4" marR="6174" marT="6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9</a:t>
                      </a:r>
                      <a:endParaRPr lang="es-E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4" marR="6174" marT="6174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</a:rPr>
                        <a:t>195</a:t>
                      </a:r>
                      <a:endParaRPr lang="es-E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4" marR="6174" marT="6174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191</a:t>
                      </a:r>
                      <a:endParaRPr lang="es-E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4" marR="6174" marT="6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4</a:t>
                      </a:r>
                      <a:endParaRPr lang="es-E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4" marR="6174" marT="6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2,051282051</a:t>
                      </a:r>
                      <a:endParaRPr lang="es-E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4" marR="6174" marT="6174" marB="0" anchor="b"/>
                </a:tc>
                <a:extLst>
                  <a:ext uri="{0D108BD9-81ED-4DB2-BD59-A6C34878D82A}">
                    <a16:rowId xmlns:a16="http://schemas.microsoft.com/office/drawing/2014/main" val="1053837111"/>
                  </a:ext>
                </a:extLst>
              </a:tr>
              <a:tr h="205517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</a:rPr>
                        <a:t>Lider de Arquitectura</a:t>
                      </a:r>
                      <a:endParaRPr lang="es-E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4" marR="6174" marT="6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9</a:t>
                      </a:r>
                      <a:endParaRPr lang="es-E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4" marR="6174" marT="6174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</a:rPr>
                        <a:t>150</a:t>
                      </a:r>
                      <a:endParaRPr lang="es-E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4" marR="6174" marT="6174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150</a:t>
                      </a:r>
                      <a:endParaRPr lang="es-E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4" marR="6174" marT="6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0</a:t>
                      </a:r>
                      <a:endParaRPr lang="es-E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4" marR="6174" marT="61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 dirty="0">
                          <a:effectLst/>
                        </a:rPr>
                        <a:t>0</a:t>
                      </a:r>
                      <a:endParaRPr lang="es-E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4" marR="6174" marT="6174" marB="0" anchor="b"/>
                </a:tc>
                <a:extLst>
                  <a:ext uri="{0D108BD9-81ED-4DB2-BD59-A6C34878D82A}">
                    <a16:rowId xmlns:a16="http://schemas.microsoft.com/office/drawing/2014/main" val="1999755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953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E7079-73CD-4F11-B2A7-7F2B46569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034" y="466926"/>
            <a:ext cx="3969930" cy="1325563"/>
          </a:xfrm>
        </p:spPr>
        <p:txBody>
          <a:bodyPr/>
          <a:lstStyle/>
          <a:p>
            <a:r>
              <a:rPr lang="es-CO" dirty="0">
                <a:latin typeface="Arial Rounded MT Bold" panose="020F0704030504030204" pitchFamily="34" charset="0"/>
              </a:rPr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25450"/>
            <a:ext cx="10515600" cy="4351338"/>
          </a:xfrm>
        </p:spPr>
        <p:txBody>
          <a:bodyPr>
            <a:normAutofit fontScale="92500"/>
          </a:bodyPr>
          <a:lstStyle/>
          <a:p>
            <a:pPr algn="just"/>
            <a:r>
              <a:rPr lang="es-CO" dirty="0"/>
              <a:t>Se realizaron todas las actividades propuestas para esta semana, con un desempeño óptimo por parte de todos los integrantes.</a:t>
            </a:r>
          </a:p>
          <a:p>
            <a:pPr algn="just"/>
            <a:r>
              <a:rPr lang="es-CO" dirty="0"/>
              <a:t>Se hizo uso de los canales de comunicación para  realizar aportes dentro del grupo.</a:t>
            </a:r>
          </a:p>
          <a:p>
            <a:pPr algn="just"/>
            <a:r>
              <a:rPr lang="es-CO" dirty="0"/>
              <a:t>Se hizo una retroalimentación, para verificar que todo halla quedado como se deseaba.</a:t>
            </a:r>
          </a:p>
          <a:p>
            <a:pPr algn="just"/>
            <a:r>
              <a:rPr lang="es-CO" dirty="0"/>
              <a:t>El tiempo de realización del proyecto fue menor al tiempo estimado total.</a:t>
            </a:r>
          </a:p>
          <a:p>
            <a:pPr algn="just"/>
            <a:r>
              <a:rPr lang="es-CO" dirty="0"/>
              <a:t>Se planeo </a:t>
            </a:r>
            <a:r>
              <a:rPr lang="es-CO"/>
              <a:t>realizar 5 </a:t>
            </a:r>
            <a:r>
              <a:rPr lang="es-CO" dirty="0"/>
              <a:t>plantillas</a:t>
            </a:r>
            <a:r>
              <a:rPr lang="es-CO"/>
              <a:t>, 6 </a:t>
            </a:r>
            <a:r>
              <a:rPr lang="es-CO" dirty="0"/>
              <a:t>bitácoras , script , control de asignaciones , maestro de documentos, informe semanal </a:t>
            </a:r>
            <a:r>
              <a:rPr lang="es-CO"/>
              <a:t>y 3 </a:t>
            </a:r>
            <a:r>
              <a:rPr lang="es-CO" dirty="0"/>
              <a:t>productos finales; Para un total </a:t>
            </a:r>
            <a:r>
              <a:rPr lang="es-CO"/>
              <a:t>de 18 </a:t>
            </a:r>
            <a:r>
              <a:rPr lang="es-CO" dirty="0"/>
              <a:t>archivos subidos a la plataforma en tu totalidad.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54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</TotalTime>
  <Words>457</Words>
  <Application>Microsoft Office PowerPoint</Application>
  <PresentationFormat>Panorámica</PresentationFormat>
  <Paragraphs>133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Actividades Realizadas</vt:lpstr>
      <vt:lpstr>Presentación de PowerPoint</vt:lpstr>
      <vt:lpstr>Estimación individual del proyecto </vt:lpstr>
      <vt:lpstr>Duración individual del proyecto </vt:lpstr>
      <vt:lpstr>Tiempo delta del proyecto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</dc:creator>
  <cp:lastModifiedBy>Santiago Galeano Cancino</cp:lastModifiedBy>
  <cp:revision>38</cp:revision>
  <dcterms:created xsi:type="dcterms:W3CDTF">2018-02-07T05:01:41Z</dcterms:created>
  <dcterms:modified xsi:type="dcterms:W3CDTF">2018-04-04T19:03:03Z</dcterms:modified>
</cp:coreProperties>
</file>