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81" d="100"/>
          <a:sy n="81" d="100"/>
        </p:scale>
        <p:origin x="-288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27C7C6-89F9-426D-88E7-08B509933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5506813-D075-41C5-A203-87E97DF21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133DFC8-540E-4CD9-8046-C6B7C40C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E4143DA-C7F2-4F64-AE4A-2E295763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438A754-0758-479E-AF48-02D3F67A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241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CAE30C-FC5F-49E5-AD78-DEEDFD0C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2958F268-4B3F-46CC-9C9D-AABF22B43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D88A9BB5-B621-476A-A1EB-2641F14F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C61D8C5A-3061-4328-B6E2-EFC338EE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C2EF94D4-3977-4464-B1F2-B18A948D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53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3258D25C-11E1-4522-8F2A-9E9A41FDD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9E60E020-0E07-43CD-846D-B6A619D5B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2F3BD87-6B97-4F5E-ADB0-2EECD771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E1C9C55-C49D-43C4-B869-CB83DD96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F8D1ABF9-F30D-469B-9EBA-8C534388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77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803642D-DC35-4F9A-A4C1-90C00931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92EB4FC-171B-4B40-84A0-6DE774D4B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3516E81-6D51-40CF-8B3C-14BE1E3C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9DDA886-FFF9-4C87-A813-8755E787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B1C6ABA-8673-49FF-9DC4-7EDC84A9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94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D19CF0A-3DBA-4787-9B00-0488A0F9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430C04E7-2235-4E95-A383-EBDB7EE4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38DC635-570D-48A2-8668-58841756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C8842F3E-0435-4B72-AEEB-A73F820D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860EA27-3078-48A4-8E8A-7591D2F2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67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44E42EB-EF3B-429A-BE69-B6A1B7B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0E1B519-8292-4792-A023-D8411DB6B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64ABD60D-D61D-421A-A7AE-0DC6A8B8F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108DBB64-9C94-4750-AFFC-1CB3EEB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9EF66B12-07F6-444A-B37F-21276FE6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5DE74CFC-8FBF-41D1-AF11-1CD2B5C9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543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94DE4CD-0DD1-4CAC-9D60-D9B0A124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8F598ED4-38A2-4708-8827-8CB71791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03303773-3009-4BC8-B2EB-2E9E7BA40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F69D44D6-7233-43C6-A043-C5EA6D491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38E5FC5C-F842-466A-BF1B-A40F75BC8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C38262C8-313D-4586-9AF8-B49593EE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B1B7760F-C688-4FBF-9CCF-EEA90337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AAF17A8E-848E-4E2D-BE4D-6C997F7B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197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73AF9C6-4D73-47E5-96BF-6CCC2091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2C65790C-9C2B-400B-B25E-C08DB201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42B33572-4CD0-4C36-807B-B4352C6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97E7B58D-C70A-4A2C-AC83-FE0A5A1C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42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F51FE709-FC03-48DE-9E97-5F58E030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2A7AB0D3-0F72-4C72-A4CE-D84E328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8141250C-C9FB-4151-BAA5-1E0176E2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614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5D13E3E-0A5D-4D27-B707-A5A04F4D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390C02E-11D5-4A6D-A529-AA389C17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0ECF5772-E1A4-40C2-BBE1-362C4AD35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494ECF6B-2A17-49C4-A960-FB180D02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738B3B8F-3AA7-4E50-830A-99787A11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356BCFDD-A80E-44FB-B3CD-3C488F74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831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F91D337-D223-4178-A0CF-42E0556F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FF576E99-DB36-48A0-82E1-A01D959AE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ED392837-DB53-48B7-B8CA-D612F3D4E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017871E9-7E1E-4E68-96D4-BB28188D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BDEDB6B9-A2F8-4615-B5BC-38F755ED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AE370FE8-A92B-4C27-842C-C2309565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78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A569521C-410F-4BAF-9F0D-F6D5423D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1CCEFC8F-AA08-4DB8-BC45-B33402345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0B8CF8B-FD51-42D0-AC37-9BEC3F3C2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888AA0A-14BD-469C-AC17-FBFA4A20C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48F328E2-3855-41B0-ABEC-53F77DCFA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7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AF6E98B3-5FA5-4631-9E3B-DE4B1588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9" y="578475"/>
            <a:ext cx="1279229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9A17841F-7A7C-4244-BC0C-5F1F35C664D7}"/>
              </a:ext>
            </a:extLst>
          </p:cNvPr>
          <p:cNvSpPr txBox="1"/>
          <p:nvPr/>
        </p:nvSpPr>
        <p:spPr>
          <a:xfrm>
            <a:off x="4455795" y="844130"/>
            <a:ext cx="4331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latin typeface="Arial Rounded MT Bold" panose="020F0704030504030204" pitchFamily="34" charset="0"/>
              </a:rPr>
              <a:t>METFOR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51988E37-8886-4BC7-B0A5-BAAD8EA48D2C}"/>
              </a:ext>
            </a:extLst>
          </p:cNvPr>
          <p:cNvSpPr txBox="1"/>
          <p:nvPr/>
        </p:nvSpPr>
        <p:spPr>
          <a:xfrm>
            <a:off x="1098236" y="2955852"/>
            <a:ext cx="3280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Juan Felipe García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Santiago Galeano Cancino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Daniel Peña Malaver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Carlos Rodríguez Cruz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Alfredo José Calderón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Pablo Emilio Balcero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0960A14A-ABFA-436F-9C55-6C70284EF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0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67FAFD1-A6DE-4C54-9428-C1CAC1A2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239" y="364183"/>
            <a:ext cx="5275521" cy="1325563"/>
          </a:xfrm>
        </p:spPr>
        <p:txBody>
          <a:bodyPr>
            <a:normAutofit/>
          </a:bodyPr>
          <a:lstStyle/>
          <a:p>
            <a:r>
              <a:rPr lang="es-CO" sz="3200" dirty="0">
                <a:latin typeface="Arial Rounded MT Bold" panose="020F0704030504030204" pitchFamily="34" charset="0"/>
              </a:rPr>
              <a:t>Actividades Realizadas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2A87EE15-D1B4-4622-8635-31047F1D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913" y="2044431"/>
            <a:ext cx="6101547" cy="3837800"/>
          </a:xfrm>
        </p:spPr>
        <p:txBody>
          <a:bodyPr/>
          <a:lstStyle/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Corrección acta de constitución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de manejo de riesgos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de administración de configuración y control de cambios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Documento de estrategia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Bitácora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4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53005C5D-F5C9-40A0-9E0D-FE2E58607FE0}"/>
              </a:ext>
            </a:extLst>
          </p:cNvPr>
          <p:cNvSpPr txBox="1"/>
          <p:nvPr/>
        </p:nvSpPr>
        <p:spPr>
          <a:xfrm>
            <a:off x="4915631" y="844130"/>
            <a:ext cx="2360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latin typeface="Arial Rounded MT Bold" panose="020F0704030504030204" pitchFamily="34" charset="0"/>
              </a:rPr>
              <a:t>Roles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="" xmlns:a16="http://schemas.microsoft.com/office/drawing/2014/main" id="{1D41C375-D8BA-47DB-904A-F5771C19B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60436"/>
              </p:ext>
            </p:extLst>
          </p:nvPr>
        </p:nvGraphicFramePr>
        <p:xfrm>
          <a:off x="3179700" y="2877424"/>
          <a:ext cx="5832600" cy="27500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48463">
                  <a:extLst>
                    <a:ext uri="{9D8B030D-6E8A-4147-A177-3AD203B41FA5}">
                      <a16:colId xmlns="" xmlns:a16="http://schemas.microsoft.com/office/drawing/2014/main" val="3237937378"/>
                    </a:ext>
                  </a:extLst>
                </a:gridCol>
                <a:gridCol w="2984137">
                  <a:extLst>
                    <a:ext uri="{9D8B030D-6E8A-4147-A177-3AD203B41FA5}">
                      <a16:colId xmlns="" xmlns:a16="http://schemas.microsoft.com/office/drawing/2014/main" val="3181257485"/>
                    </a:ext>
                  </a:extLst>
                </a:gridCol>
              </a:tblGrid>
              <a:tr h="46978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Integrante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9389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Santiago Galeano Cancino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CO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Equipo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7174514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Juan Felipe García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Desarrollador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38852871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Daniel Peña Malaver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Planeación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5575315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Carlos Rodríguez Cruz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Soporte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2968934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Alfredo José Calderón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Calidad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3079071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Pablo Emilio Balcero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Arquitectura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68810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5A6CE3D6-FC3C-407B-8CA7-8E183AF69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EC368EF5-CAAD-4274-9CE7-4B54E409C4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4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C7BC0D-EA42-4505-A924-A170B51E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Estimación individual del proyecto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83F3768-2335-460A-AD49-5BF499C8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5988"/>
            <a:ext cx="10515600" cy="4351338"/>
          </a:xfrm>
        </p:spPr>
        <p:txBody>
          <a:bodyPr/>
          <a:lstStyle/>
          <a:p>
            <a:r>
              <a:rPr lang="es-CO" dirty="0"/>
              <a:t>En la siguiente tabla se puede evidenciar el tiempo asignado a cada integrante para llevar a cabo las actividades.</a:t>
            </a: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171C0F56-C65C-4550-96C4-742355C34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ACC1CE81-B5E4-47AB-93E8-0FEF4689A8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="" xmlns:a16="http://schemas.microsoft.com/office/drawing/2014/main" id="{C8E58B75-5389-4D75-9D7B-D581F8EAF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279113"/>
              </p:ext>
            </p:extLst>
          </p:nvPr>
        </p:nvGraphicFramePr>
        <p:xfrm>
          <a:off x="2190339" y="3347207"/>
          <a:ext cx="7811321" cy="1694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0723">
                  <a:extLst>
                    <a:ext uri="{9D8B030D-6E8A-4147-A177-3AD203B41FA5}">
                      <a16:colId xmlns="" xmlns:a16="http://schemas.microsoft.com/office/drawing/2014/main" val="1685560356"/>
                    </a:ext>
                  </a:extLst>
                </a:gridCol>
                <a:gridCol w="1912749">
                  <a:extLst>
                    <a:ext uri="{9D8B030D-6E8A-4147-A177-3AD203B41FA5}">
                      <a16:colId xmlns="" xmlns:a16="http://schemas.microsoft.com/office/drawing/2014/main" val="2865951437"/>
                    </a:ext>
                  </a:extLst>
                </a:gridCol>
                <a:gridCol w="1677849">
                  <a:extLst>
                    <a:ext uri="{9D8B030D-6E8A-4147-A177-3AD203B41FA5}">
                      <a16:colId xmlns="" xmlns:a16="http://schemas.microsoft.com/office/drawing/2014/main" val="707014778"/>
                    </a:ext>
                  </a:extLst>
                </a:gridCol>
              </a:tblGrid>
              <a:tr h="3335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Roles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Actividades asignadas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Tiempo de actividades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s-E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(minutos)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19409501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equipo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125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160260432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Planeación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 smtClean="0">
                          <a:effectLst/>
                        </a:rPr>
                        <a:t>10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150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94511772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Soporte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 smtClean="0">
                          <a:effectLst/>
                        </a:rPr>
                        <a:t>10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125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975700800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Desarrollo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115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364442937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Lider de Calidad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 smtClean="0">
                          <a:effectLst/>
                        </a:rPr>
                        <a:t>9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175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820912008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Lider de Arquitectura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130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607270685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82DBACFD-9A7F-4EA1-8EF5-40657FCC5A66}"/>
              </a:ext>
            </a:extLst>
          </p:cNvPr>
          <p:cNvSpPr txBox="1"/>
          <p:nvPr/>
        </p:nvSpPr>
        <p:spPr>
          <a:xfrm flipH="1">
            <a:off x="838200" y="5679888"/>
            <a:ext cx="1012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La duración estimada para llevar a cabo el nivel </a:t>
            </a:r>
            <a:r>
              <a:rPr lang="es-ES" dirty="0" smtClean="0"/>
              <a:t>de estrategia </a:t>
            </a:r>
            <a:r>
              <a:rPr lang="es-ES" dirty="0"/>
              <a:t>del proyecto es de </a:t>
            </a:r>
            <a:r>
              <a:rPr lang="es-ES" dirty="0" smtClean="0"/>
              <a:t>820 </a:t>
            </a:r>
            <a:r>
              <a:rPr lang="es-ES" dirty="0"/>
              <a:t>minutos.</a:t>
            </a:r>
          </a:p>
        </p:txBody>
      </p:sp>
    </p:spTree>
    <p:extLst>
      <p:ext uri="{BB962C8B-B14F-4D97-AF65-F5344CB8AC3E}">
        <p14:creationId xmlns:p14="http://schemas.microsoft.com/office/powerpoint/2010/main" val="99708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2CE7079-73CD-4F11-B2A7-7F2B4656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529" y="365125"/>
            <a:ext cx="7254792" cy="1325563"/>
          </a:xfrm>
        </p:spPr>
        <p:txBody>
          <a:bodyPr/>
          <a:lstStyle/>
          <a:p>
            <a:pPr algn="ctr"/>
            <a:r>
              <a:rPr lang="es-CO" dirty="0">
                <a:latin typeface="Arial Rounded MT Bold" panose="020F0704030504030204" pitchFamily="34" charset="0"/>
              </a:rPr>
              <a:t>Duración individual del proyecto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/>
          <a:lstStyle/>
          <a:p>
            <a:r>
              <a:rPr lang="es-CO" dirty="0"/>
              <a:t>En la siguiente tabla se puede evidenciar el tiempo que se gasto  cada integrante para llevar a cabo las actividades.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="" xmlns:a16="http://schemas.microsoft.com/office/drawing/2014/main" id="{FA29C8FD-54B7-494D-8787-4634CBD4D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996189"/>
              </p:ext>
            </p:extLst>
          </p:nvPr>
        </p:nvGraphicFramePr>
        <p:xfrm>
          <a:off x="2145656" y="3296873"/>
          <a:ext cx="7811321" cy="1694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0723">
                  <a:extLst>
                    <a:ext uri="{9D8B030D-6E8A-4147-A177-3AD203B41FA5}">
                      <a16:colId xmlns="" xmlns:a16="http://schemas.microsoft.com/office/drawing/2014/main" val="1685560356"/>
                    </a:ext>
                  </a:extLst>
                </a:gridCol>
                <a:gridCol w="1912749">
                  <a:extLst>
                    <a:ext uri="{9D8B030D-6E8A-4147-A177-3AD203B41FA5}">
                      <a16:colId xmlns="" xmlns:a16="http://schemas.microsoft.com/office/drawing/2014/main" val="2865951437"/>
                    </a:ext>
                  </a:extLst>
                </a:gridCol>
                <a:gridCol w="1677849">
                  <a:extLst>
                    <a:ext uri="{9D8B030D-6E8A-4147-A177-3AD203B41FA5}">
                      <a16:colId xmlns="" xmlns:a16="http://schemas.microsoft.com/office/drawing/2014/main" val="707014778"/>
                    </a:ext>
                  </a:extLst>
                </a:gridCol>
              </a:tblGrid>
              <a:tr h="3335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Roles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Actividades asignadas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Tiempo de actividades</a:t>
                      </a:r>
                    </a:p>
                    <a:p>
                      <a:pPr algn="ctr" fontAlgn="b"/>
                      <a:r>
                        <a:rPr lang="es-E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(minutos)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19409501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equipo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135</a:t>
                      </a:r>
                      <a:endParaRPr lang="es-E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160260432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Planeación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 smtClean="0">
                          <a:effectLst/>
                        </a:rPr>
                        <a:t>10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130</a:t>
                      </a:r>
                      <a:endParaRPr lang="es-E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94511772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Soporte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 smtClean="0">
                          <a:effectLst/>
                        </a:rPr>
                        <a:t>10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140</a:t>
                      </a:r>
                      <a:endParaRPr lang="es-E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975700800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Desarrollo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169</a:t>
                      </a:r>
                      <a:endParaRPr lang="es-E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364442937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Lider de Calidad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 smtClean="0">
                          <a:effectLst/>
                        </a:rPr>
                        <a:t>9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253</a:t>
                      </a:r>
                      <a:endParaRPr lang="es-E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820912008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Lider de Arquitectura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</a:t>
                      </a:r>
                      <a:endParaRPr lang="es-E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607270685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29968887-155D-436F-8AB6-41A6CEA21D67}"/>
              </a:ext>
            </a:extLst>
          </p:cNvPr>
          <p:cNvSpPr txBox="1"/>
          <p:nvPr/>
        </p:nvSpPr>
        <p:spPr>
          <a:xfrm>
            <a:off x="1000904" y="5508943"/>
            <a:ext cx="959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El tiempo total ejecutando </a:t>
            </a:r>
            <a:r>
              <a:rPr lang="es-ES" dirty="0" smtClean="0"/>
              <a:t>la estrategia </a:t>
            </a:r>
            <a:r>
              <a:rPr lang="es-ES" dirty="0"/>
              <a:t>del proyecto fue</a:t>
            </a:r>
            <a:r>
              <a:rPr lang="es-ES" dirty="0" smtClean="0"/>
              <a:t>: 1029  </a:t>
            </a:r>
            <a:r>
              <a:rPr lang="es-ES" dirty="0"/>
              <a:t>minutos.</a:t>
            </a:r>
          </a:p>
        </p:txBody>
      </p:sp>
    </p:spTree>
    <p:extLst>
      <p:ext uri="{BB962C8B-B14F-4D97-AF65-F5344CB8AC3E}">
        <p14:creationId xmlns:p14="http://schemas.microsoft.com/office/powerpoint/2010/main" val="88555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2CE7079-73CD-4F11-B2A7-7F2B4656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529" y="365125"/>
            <a:ext cx="7254792" cy="1325563"/>
          </a:xfrm>
        </p:spPr>
        <p:txBody>
          <a:bodyPr/>
          <a:lstStyle/>
          <a:p>
            <a:pPr algn="ctr"/>
            <a:r>
              <a:rPr lang="es-CO" dirty="0">
                <a:latin typeface="Arial Rounded MT Bold" panose="020F0704030504030204" pitchFamily="34" charset="0"/>
              </a:rPr>
              <a:t>Comparación de tiempos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/>
          <a:lstStyle/>
          <a:p>
            <a:r>
              <a:rPr lang="es-CO" dirty="0"/>
              <a:t>En la siguiente tabla se puede evidenciar el tiempo estimado y el tiempo gastado por cada integrante 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="" xmlns:a16="http://schemas.microsoft.com/office/drawing/2014/main" id="{FA29C8FD-54B7-494D-8787-4634CBD4D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242679"/>
              </p:ext>
            </p:extLst>
          </p:nvPr>
        </p:nvGraphicFramePr>
        <p:xfrm>
          <a:off x="1688683" y="3315117"/>
          <a:ext cx="7073322" cy="1694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0723">
                  <a:extLst>
                    <a:ext uri="{9D8B030D-6E8A-4147-A177-3AD203B41FA5}">
                      <a16:colId xmlns="" xmlns:a16="http://schemas.microsoft.com/office/drawing/2014/main" val="1685560356"/>
                    </a:ext>
                  </a:extLst>
                </a:gridCol>
                <a:gridCol w="1174750">
                  <a:extLst>
                    <a:ext uri="{9D8B030D-6E8A-4147-A177-3AD203B41FA5}">
                      <a16:colId xmlns="" xmlns:a16="http://schemas.microsoft.com/office/drawing/2014/main" val="2865951437"/>
                    </a:ext>
                  </a:extLst>
                </a:gridCol>
                <a:gridCol w="1677849">
                  <a:extLst>
                    <a:ext uri="{9D8B030D-6E8A-4147-A177-3AD203B41FA5}">
                      <a16:colId xmlns="" xmlns:a16="http://schemas.microsoft.com/office/drawing/2014/main" val="707014778"/>
                    </a:ext>
                  </a:extLst>
                </a:gridCol>
              </a:tblGrid>
              <a:tr h="3335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Roles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Actividades asignadas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Tiempo asignado</a:t>
                      </a:r>
                    </a:p>
                    <a:p>
                      <a:pPr algn="ctr" fontAlgn="b"/>
                      <a:r>
                        <a:rPr lang="es-E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(minutos)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19409501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equipo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125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160260432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Planeación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 smtClean="0">
                          <a:effectLst/>
                        </a:rPr>
                        <a:t>10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150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94511772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Soporte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 smtClean="0">
                          <a:effectLst/>
                        </a:rPr>
                        <a:t>10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125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975700800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Desarrollo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115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364442937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Lider de Calidad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 smtClean="0">
                          <a:effectLst/>
                        </a:rPr>
                        <a:t>9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175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820912008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Lider de Arquitectura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130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607270685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="" xmlns:a16="http://schemas.microsoft.com/office/drawing/2014/main" id="{80EBB5EF-43D5-4380-96F3-556B839BC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547367"/>
              </p:ext>
            </p:extLst>
          </p:nvPr>
        </p:nvGraphicFramePr>
        <p:xfrm>
          <a:off x="8762005" y="3315117"/>
          <a:ext cx="1677849" cy="1694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7849">
                  <a:extLst>
                    <a:ext uri="{9D8B030D-6E8A-4147-A177-3AD203B41FA5}">
                      <a16:colId xmlns="" xmlns:a16="http://schemas.microsoft.com/office/drawing/2014/main" val="2447602950"/>
                    </a:ext>
                  </a:extLst>
                </a:gridCol>
              </a:tblGrid>
              <a:tr h="3335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Tiempo consumido</a:t>
                      </a:r>
                    </a:p>
                    <a:p>
                      <a:pPr algn="ctr" fontAlgn="b"/>
                      <a:r>
                        <a:rPr lang="es-E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(minutos)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823065717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105815714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130</a:t>
                      </a:r>
                      <a:endParaRPr lang="es-E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552848141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140</a:t>
                      </a:r>
                      <a:endParaRPr lang="es-E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038362865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169</a:t>
                      </a:r>
                      <a:endParaRPr lang="es-E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01307551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253</a:t>
                      </a:r>
                      <a:endParaRPr lang="es-E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340644261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</a:t>
                      </a:r>
                      <a:endParaRPr lang="es-E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51242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01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2CE7079-73CD-4F11-B2A7-7F2B4656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529" y="365125"/>
            <a:ext cx="7254792" cy="1325563"/>
          </a:xfrm>
        </p:spPr>
        <p:txBody>
          <a:bodyPr/>
          <a:lstStyle/>
          <a:p>
            <a:pPr algn="ctr"/>
            <a:r>
              <a:rPr lang="es-CO" dirty="0" smtClean="0">
                <a:latin typeface="Arial Rounded MT Bold" panose="020F0704030504030204" pitchFamily="34" charset="0"/>
              </a:rPr>
              <a:t>Tiempo delta del proyecto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/>
          <a:lstStyle/>
          <a:p>
            <a:r>
              <a:rPr lang="es-CO" dirty="0"/>
              <a:t>En la siguiente tabla se puede evidenciar </a:t>
            </a:r>
            <a:r>
              <a:rPr lang="es-CO" dirty="0" smtClean="0"/>
              <a:t>la diferencia en tiempo </a:t>
            </a:r>
            <a:r>
              <a:rPr lang="es-CO" dirty="0"/>
              <a:t>tiempo que se </a:t>
            </a:r>
            <a:r>
              <a:rPr lang="es-CO" dirty="0" smtClean="0"/>
              <a:t>calculó por </a:t>
            </a:r>
            <a:r>
              <a:rPr lang="es-CO" dirty="0"/>
              <a:t>cada integrante para llevar a cabo las actividades.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29420"/>
              </p:ext>
            </p:extLst>
          </p:nvPr>
        </p:nvGraphicFramePr>
        <p:xfrm>
          <a:off x="838200" y="3282461"/>
          <a:ext cx="10515599" cy="18522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7439"/>
                <a:gridCol w="1485270"/>
                <a:gridCol w="1685044"/>
                <a:gridCol w="1968779"/>
                <a:gridCol w="894637"/>
                <a:gridCol w="1204430"/>
              </a:tblGrid>
              <a:tr h="264607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Rol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Actividades asignadas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Tiempo de actividades estimado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Tiempo Actividades Realizadas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Tiempo Delta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Porcentaje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</a:tr>
              <a:tr h="264607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Lider de equipo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9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125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135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-10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-8,00%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</a:tr>
              <a:tr h="264607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Lider de Planeación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10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150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130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20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13,33%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</a:tr>
              <a:tr h="264607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Lider de Soporte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10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125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140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-15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-12,00%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</a:tr>
              <a:tr h="264607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Lider de Desarrollo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8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115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169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-54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-46,96%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</a:tr>
              <a:tr h="264607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Lider de Calidad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9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175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253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-78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-44,57%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</a:tr>
              <a:tr h="264607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Lider de Arquitectura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9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130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202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-72</a:t>
                      </a:r>
                      <a:endParaRPr lang="es-CO" sz="900" b="0" i="0" u="none" strike="noStrike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 dirty="0">
                          <a:effectLst/>
                        </a:rPr>
                        <a:t>-55,38%</a:t>
                      </a:r>
                      <a:endParaRPr lang="es-CO" sz="900" b="0" i="0" u="none" strike="noStrike" dirty="0">
                        <a:effectLst/>
                        <a:latin typeface="Arial"/>
                      </a:endParaRPr>
                    </a:p>
                  </a:txBody>
                  <a:tcPr marL="8695" marR="8695" marT="8695" marB="0" anchor="b"/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1430215" y="5744308"/>
            <a:ext cx="930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La diferencia entre la estimación y la duración real fue de:  209 minutos  de retraso en la realización de las actividades, es decir, un 20,31% de retraso.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9995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2CE7079-73CD-4F11-B2A7-7F2B4656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034" y="466926"/>
            <a:ext cx="3969930" cy="1325563"/>
          </a:xfrm>
        </p:spPr>
        <p:txBody>
          <a:bodyPr/>
          <a:lstStyle/>
          <a:p>
            <a:r>
              <a:rPr lang="es-CO" dirty="0">
                <a:latin typeface="Arial Rounded MT Bold" panose="020F0704030504030204" pitchFamily="34" charset="0"/>
              </a:rPr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2545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O" dirty="0"/>
              <a:t>Se realizaron todas las actividades propuestas para esta semana, con un desempeño óptimo por parte de todos los integrantes.</a:t>
            </a:r>
          </a:p>
          <a:p>
            <a:pPr algn="just"/>
            <a:r>
              <a:rPr lang="es-CO" dirty="0"/>
              <a:t>Se hizo uso de los canales de comunicación para  realizar aportes dentro del grupo.</a:t>
            </a:r>
          </a:p>
          <a:p>
            <a:pPr algn="just"/>
            <a:r>
              <a:rPr lang="es-CO" dirty="0"/>
              <a:t>Se hizo una retroalimentación, para verificar que todo halla quedado como se deseaba.</a:t>
            </a:r>
          </a:p>
          <a:p>
            <a:pPr algn="just"/>
            <a:r>
              <a:rPr lang="es-CO" dirty="0"/>
              <a:t>El tiempo de realización del proyecto fue </a:t>
            </a:r>
            <a:r>
              <a:rPr lang="es-CO" dirty="0" smtClean="0"/>
              <a:t>mayor </a:t>
            </a:r>
            <a:r>
              <a:rPr lang="es-CO" dirty="0"/>
              <a:t>al tiempo estimado total</a:t>
            </a:r>
            <a:r>
              <a:rPr lang="es-CO" dirty="0" smtClean="0"/>
              <a:t>.</a:t>
            </a:r>
          </a:p>
          <a:p>
            <a:pPr algn="just"/>
            <a:r>
              <a:rPr lang="es-CO" dirty="0" smtClean="0"/>
              <a:t>Se planeo realizar 11 plantillas, 6 </a:t>
            </a:r>
            <a:r>
              <a:rPr lang="es-CO" dirty="0" err="1" smtClean="0"/>
              <a:t>bitacoras</a:t>
            </a:r>
            <a:r>
              <a:rPr lang="es-CO" dirty="0" smtClean="0"/>
              <a:t> , script , acta de reunión , control de asignaciones , maestro de documentos, informe semanal y 3 productos finales; Para un total de 25 archivos subidos a la plataforma en tu totalidad.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54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550</Words>
  <Application>Microsoft Office PowerPoint</Application>
  <PresentationFormat>Personalizado</PresentationFormat>
  <Paragraphs>163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Actividades Realizadas</vt:lpstr>
      <vt:lpstr>Presentación de PowerPoint</vt:lpstr>
      <vt:lpstr>Estimación individual del proyecto </vt:lpstr>
      <vt:lpstr>Duración individual del proyecto </vt:lpstr>
      <vt:lpstr>Comparación de tiempos</vt:lpstr>
      <vt:lpstr>Tiempo delta del proyecto</vt:lpstr>
      <vt:lpstr>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</dc:creator>
  <cp:lastModifiedBy>DanielPena</cp:lastModifiedBy>
  <cp:revision>24</cp:revision>
  <dcterms:created xsi:type="dcterms:W3CDTF">2018-02-07T05:01:41Z</dcterms:created>
  <dcterms:modified xsi:type="dcterms:W3CDTF">2018-02-14T18:00:22Z</dcterms:modified>
</cp:coreProperties>
</file>