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8" r:id="rId3"/>
    <p:sldId id="257" r:id="rId4"/>
    <p:sldId id="259" r:id="rId5"/>
    <p:sldId id="260" r:id="rId6"/>
    <p:sldId id="265" r:id="rId7"/>
    <p:sldId id="266" r:id="rId8"/>
    <p:sldId id="267" r:id="rId9"/>
    <p:sldId id="268" r:id="rId10"/>
    <p:sldId id="277" r:id="rId11"/>
    <p:sldId id="275" r:id="rId12"/>
    <p:sldId id="319" r:id="rId13"/>
    <p:sldId id="320" r:id="rId14"/>
    <p:sldId id="314" r:id="rId15"/>
    <p:sldId id="315" r:id="rId16"/>
    <p:sldId id="279" r:id="rId17"/>
    <p:sldId id="321" r:id="rId18"/>
    <p:sldId id="322" r:id="rId19"/>
    <p:sldId id="323" r:id="rId20"/>
    <p:sldId id="302" r:id="rId21"/>
    <p:sldId id="270" r:id="rId22"/>
    <p:sldId id="316" r:id="rId23"/>
    <p:sldId id="269" r:id="rId24"/>
    <p:sldId id="282" r:id="rId25"/>
    <p:sldId id="317" r:id="rId26"/>
    <p:sldId id="281" r:id="rId27"/>
    <p:sldId id="284" r:id="rId28"/>
    <p:sldId id="287" r:id="rId29"/>
    <p:sldId id="296" r:id="rId30"/>
    <p:sldId id="274" r:id="rId31"/>
    <p:sldId id="283" r:id="rId32"/>
    <p:sldId id="295" r:id="rId33"/>
    <p:sldId id="271" r:id="rId34"/>
    <p:sldId id="329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8" r:id="rId43"/>
    <p:sldId id="297" r:id="rId44"/>
    <p:sldId id="298" r:id="rId45"/>
    <p:sldId id="303" r:id="rId46"/>
    <p:sldId id="324" r:id="rId47"/>
    <p:sldId id="291" r:id="rId48"/>
    <p:sldId id="290" r:id="rId49"/>
    <p:sldId id="293" r:id="rId50"/>
    <p:sldId id="294" r:id="rId51"/>
    <p:sldId id="272" r:id="rId52"/>
    <p:sldId id="273" r:id="rId53"/>
    <p:sldId id="288" r:id="rId54"/>
    <p:sldId id="289" r:id="rId55"/>
    <p:sldId id="305" r:id="rId56"/>
    <p:sldId id="304" r:id="rId57"/>
    <p:sldId id="327" r:id="rId58"/>
    <p:sldId id="328" r:id="rId59"/>
    <p:sldId id="325" r:id="rId60"/>
    <p:sldId id="326" r:id="rId6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\Documents\METFOR-master\METFOR-master\PD%20Log%20de%20defectos%20Compilad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\Documents\METFOR-master\METFOR-master\PD%20Log%20de%20defectos%20Compilad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\Documents\METFOR-master\METFOR-master\PD%20Log%20de%20defectos%20Compilad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Defectos por Rol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Log!$D$56:$D$61</c:f>
              <c:strCache>
                <c:ptCount val="6"/>
                <c:pt idx="0">
                  <c:v>Líder Soporte:</c:v>
                </c:pt>
                <c:pt idx="1">
                  <c:v>Líder Planeacion:</c:v>
                </c:pt>
                <c:pt idx="2">
                  <c:v>Líder Desarrollo:</c:v>
                </c:pt>
                <c:pt idx="3">
                  <c:v>Líder Arquitectura:</c:v>
                </c:pt>
                <c:pt idx="4">
                  <c:v>Líder Calidad:</c:v>
                </c:pt>
                <c:pt idx="5">
                  <c:v>Líder Equipo:</c:v>
                </c:pt>
              </c:strCache>
            </c:strRef>
          </c:cat>
          <c:val>
            <c:numRef>
              <c:f>Log!$E$56:$E$61</c:f>
              <c:numCache>
                <c:formatCode>General</c:formatCode>
                <c:ptCount val="6"/>
                <c:pt idx="0">
                  <c:v>12</c:v>
                </c:pt>
                <c:pt idx="1">
                  <c:v>8</c:v>
                </c:pt>
                <c:pt idx="2">
                  <c:v>3</c:v>
                </c:pt>
                <c:pt idx="3">
                  <c:v>6</c:v>
                </c:pt>
                <c:pt idx="4">
                  <c:v>1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2-485F-99C8-B144BB7F0D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92556696"/>
        <c:axId val="592557024"/>
      </c:barChart>
      <c:catAx>
        <c:axId val="592556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92557024"/>
        <c:crosses val="autoZero"/>
        <c:auto val="1"/>
        <c:lblAlgn val="ctr"/>
        <c:lblOffset val="100"/>
        <c:noMultiLvlLbl val="0"/>
      </c:catAx>
      <c:valAx>
        <c:axId val="59255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92556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Tipos de Defectos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Log!$J$56:$J$59</c:f>
              <c:strCache>
                <c:ptCount val="4"/>
                <c:pt idx="0">
                  <c:v>Control de cambios</c:v>
                </c:pt>
                <c:pt idx="1">
                  <c:v>Falta de Inforamación</c:v>
                </c:pt>
                <c:pt idx="2">
                  <c:v>Ortografía</c:v>
                </c:pt>
                <c:pt idx="3">
                  <c:v>Implementación</c:v>
                </c:pt>
              </c:strCache>
            </c:strRef>
          </c:cat>
          <c:val>
            <c:numRef>
              <c:f>Log!$K$56:$K$59</c:f>
              <c:numCache>
                <c:formatCode>General</c:formatCode>
                <c:ptCount val="4"/>
                <c:pt idx="0">
                  <c:v>13</c:v>
                </c:pt>
                <c:pt idx="1">
                  <c:v>2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2-47CE-ABAE-C93A1D079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7459784"/>
        <c:axId val="597462080"/>
      </c:barChart>
      <c:catAx>
        <c:axId val="59745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97462080"/>
        <c:crosses val="autoZero"/>
        <c:auto val="1"/>
        <c:lblAlgn val="ctr"/>
        <c:lblOffset val="100"/>
        <c:noMultiLvlLbl val="0"/>
      </c:catAx>
      <c:valAx>
        <c:axId val="59746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974597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Defectos por Etapa</a:t>
            </a:r>
          </a:p>
        </c:rich>
      </c:tx>
      <c:layout>
        <c:manualLayout>
          <c:xMode val="edge"/>
          <c:yMode val="edge"/>
          <c:x val="0.39510441104800109"/>
          <c:y val="4.62964031925888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EC-4CC9-98D1-086B3A88B80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EC-4CC9-98D1-086B3A88B80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EC-4CC9-98D1-086B3A88B80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EC-4CC9-98D1-086B3A88B80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1EC-4CC9-98D1-086B3A88B80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1EC-4CC9-98D1-086B3A88B8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Log!$G$56:$G$61</c:f>
              <c:strCache>
                <c:ptCount val="6"/>
                <c:pt idx="0">
                  <c:v>Arquitectura</c:v>
                </c:pt>
                <c:pt idx="1">
                  <c:v>Definición</c:v>
                </c:pt>
                <c:pt idx="2">
                  <c:v>Estrategia</c:v>
                </c:pt>
                <c:pt idx="3">
                  <c:v>Implementación</c:v>
                </c:pt>
                <c:pt idx="4">
                  <c:v>Planeación</c:v>
                </c:pt>
                <c:pt idx="5">
                  <c:v>Pruebas</c:v>
                </c:pt>
              </c:strCache>
            </c:strRef>
          </c:cat>
          <c:val>
            <c:numRef>
              <c:f>Log!$H$56:$H$61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3</c:v>
                </c:pt>
                <c:pt idx="3">
                  <c:v>13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1EC-4CC9-98D1-086B3A88B80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Tiempo Estimado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2F-DD4D-A94A-178939DEED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2F-DD4D-A94A-178939DEED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2F-DD4D-A94A-178939DEED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2F-DD4D-A94A-178939DEED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2F-DD4D-A94A-178939DEED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92F-DD4D-A94A-178939DEED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92F-DD4D-A94A-178939DEED0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Hoja1!$C$4:$C$10</c:f>
              <c:strCache>
                <c:ptCount val="7"/>
                <c:pt idx="0">
                  <c:v>Lanzamiento</c:v>
                </c:pt>
                <c:pt idx="1">
                  <c:v>Estrategia</c:v>
                </c:pt>
                <c:pt idx="2">
                  <c:v>Definición de requerimientos</c:v>
                </c:pt>
                <c:pt idx="3">
                  <c:v>Planeación de proyecto</c:v>
                </c:pt>
                <c:pt idx="4">
                  <c:v>Arquitectura y diseño</c:v>
                </c:pt>
                <c:pt idx="5">
                  <c:v>Implementación</c:v>
                </c:pt>
                <c:pt idx="6">
                  <c:v>Pruebas</c:v>
                </c:pt>
              </c:strCache>
            </c:strRef>
          </c:cat>
          <c:val>
            <c:numRef>
              <c:f>Hoja1!$D$4:$D$10</c:f>
              <c:numCache>
                <c:formatCode>General</c:formatCode>
                <c:ptCount val="7"/>
                <c:pt idx="0">
                  <c:v>1935</c:v>
                </c:pt>
                <c:pt idx="1">
                  <c:v>820</c:v>
                </c:pt>
                <c:pt idx="2">
                  <c:v>720</c:v>
                </c:pt>
                <c:pt idx="3">
                  <c:v>940</c:v>
                </c:pt>
                <c:pt idx="4">
                  <c:v>955</c:v>
                </c:pt>
                <c:pt idx="5">
                  <c:v>6845</c:v>
                </c:pt>
                <c:pt idx="6">
                  <c:v>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92F-DD4D-A94A-178939DEED0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Tiempo real en min</a:t>
            </a:r>
            <a:r>
              <a:rPr lang="es-ES"/>
              <a:t>útos</a:t>
            </a:r>
            <a:endParaRPr lang="es-ES_tradn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4.3767806997373357E-2"/>
          <c:y val="0.16582159501745966"/>
          <c:w val="0.63370710836284849"/>
          <c:h val="0.7455212253722861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F6-5847-A69F-BC486C93A2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8F6-5847-A69F-BC486C93A2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8F6-5847-A69F-BC486C93A2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8F6-5847-A69F-BC486C93A2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8F6-5847-A69F-BC486C93A2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8F6-5847-A69F-BC486C93A2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8F6-5847-A69F-BC486C93A23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Hoja1!$B$58:$B$64</c:f>
              <c:strCache>
                <c:ptCount val="7"/>
                <c:pt idx="0">
                  <c:v>Lanzamiento</c:v>
                </c:pt>
                <c:pt idx="1">
                  <c:v>Estrategia</c:v>
                </c:pt>
                <c:pt idx="2">
                  <c:v>Definición de requerimientos</c:v>
                </c:pt>
                <c:pt idx="3">
                  <c:v>Planeación de proyecto</c:v>
                </c:pt>
                <c:pt idx="4">
                  <c:v>Arquitectura y diseño</c:v>
                </c:pt>
                <c:pt idx="5">
                  <c:v>Implementación</c:v>
                </c:pt>
                <c:pt idx="6">
                  <c:v>Pruebas</c:v>
                </c:pt>
              </c:strCache>
            </c:strRef>
          </c:cat>
          <c:val>
            <c:numRef>
              <c:f>Hoja1!$C$58:$C$64</c:f>
              <c:numCache>
                <c:formatCode>General</c:formatCode>
                <c:ptCount val="7"/>
                <c:pt idx="0">
                  <c:v>2167</c:v>
                </c:pt>
                <c:pt idx="1">
                  <c:v>1029</c:v>
                </c:pt>
                <c:pt idx="2">
                  <c:v>777</c:v>
                </c:pt>
                <c:pt idx="3">
                  <c:v>885</c:v>
                </c:pt>
                <c:pt idx="4">
                  <c:v>980</c:v>
                </c:pt>
                <c:pt idx="5">
                  <c:v>7060</c:v>
                </c:pt>
                <c:pt idx="6">
                  <c:v>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8F6-5847-A69F-BC486C93A23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32620308136049"/>
          <c:y val="0.14707622350853178"/>
          <c:w val="0.32367379691863951"/>
          <c:h val="0.7734356556609970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Documentos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11-6540-9B6A-C0B571B1AB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11-6540-9B6A-C0B571B1AB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11-6540-9B6A-C0B571B1AB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11-6540-9B6A-C0B571B1ABC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611-6540-9B6A-C0B571B1ABC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611-6540-9B6A-C0B571B1ABC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611-6540-9B6A-C0B571B1ABC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Hoja1!$B$77:$B$83</c:f>
              <c:strCache>
                <c:ptCount val="7"/>
                <c:pt idx="0">
                  <c:v>Lanzamiento</c:v>
                </c:pt>
                <c:pt idx="1">
                  <c:v>Estrategia</c:v>
                </c:pt>
                <c:pt idx="2">
                  <c:v>Definición de requerimientos</c:v>
                </c:pt>
                <c:pt idx="3">
                  <c:v>Planeación de proyecto</c:v>
                </c:pt>
                <c:pt idx="4">
                  <c:v>Arquitectura y diseño de software</c:v>
                </c:pt>
                <c:pt idx="5">
                  <c:v>Implementación</c:v>
                </c:pt>
                <c:pt idx="6">
                  <c:v>Pruebas</c:v>
                </c:pt>
              </c:strCache>
            </c:strRef>
          </c:cat>
          <c:val>
            <c:numRef>
              <c:f>Hoja1!$C$77:$C$83</c:f>
              <c:numCache>
                <c:formatCode>General</c:formatCode>
                <c:ptCount val="7"/>
                <c:pt idx="0">
                  <c:v>15</c:v>
                </c:pt>
                <c:pt idx="1">
                  <c:v>29</c:v>
                </c:pt>
                <c:pt idx="2">
                  <c:v>37</c:v>
                </c:pt>
                <c:pt idx="3">
                  <c:v>29</c:v>
                </c:pt>
                <c:pt idx="4">
                  <c:v>27</c:v>
                </c:pt>
                <c:pt idx="5">
                  <c:v>23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611-6540-9B6A-C0B571B1ABC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5" y="2955852"/>
            <a:ext cx="3357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Cancino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Cruz Rodr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guez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Mart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ínez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i="1" dirty="0"/>
              <a:t>3.3) Líder de Soporte</a:t>
            </a:r>
          </a:p>
          <a:p>
            <a:pPr marL="0" indent="0">
              <a:buNone/>
            </a:pPr>
            <a:endParaRPr lang="es-CO" b="1" dirty="0"/>
          </a:p>
          <a:p>
            <a:r>
              <a:rPr lang="es-CO" dirty="0"/>
              <a:t>Objetivo 1: Suministrar a los integrantes del grupo las herramientas necesarias para el desarrollo de distintas tareas.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Métrica 1.1 Proveer estas herramientas a los integrantes del grupo 5 días antes de la entrega semanal. </a:t>
            </a:r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40547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Objetivo 2: Verificar la oportuna y correcta finalización del producto en cada ciclo.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Métrica 2.1 Agregar productos semanales al repositorio a más tardar 12 horas antes de la sustentación semanal. 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62182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i="1" dirty="0"/>
              <a:t>3.2) Líder de Calidad</a:t>
            </a:r>
            <a:endParaRPr lang="es-CO" b="1" dirty="0"/>
          </a:p>
          <a:p>
            <a:pPr algn="just"/>
            <a:r>
              <a:rPr lang="es-CO" dirty="0"/>
              <a:t>Objetivo 1: Realizar los respectivos formatos y plantillas a utilizar durante la gestión del proyecto, esto con el fin de tener un manejo eficiente de la información capturada mientras se desempeñan las diferentes tareas.</a:t>
            </a:r>
          </a:p>
          <a:p>
            <a:pPr algn="just"/>
            <a:endParaRPr lang="es-CO" dirty="0"/>
          </a:p>
          <a:p>
            <a:pPr lvl="0" algn="just"/>
            <a:r>
              <a:rPr lang="es-CO" dirty="0"/>
              <a:t>Métrica 1.1 Que exista un 100 porciento de disponibilidad con las plantillas a utilizar durante cada etapa.</a:t>
            </a:r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80710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es-CO" dirty="0"/>
          </a:p>
          <a:p>
            <a:pPr algn="just"/>
            <a:r>
              <a:rPr lang="es-CO" dirty="0"/>
              <a:t>Objetivo2: </a:t>
            </a:r>
          </a:p>
          <a:p>
            <a:pPr marL="0" indent="0" algn="just">
              <a:buNone/>
            </a:pPr>
            <a:r>
              <a:rPr lang="es-CO" dirty="0"/>
              <a:t>Registro de los defectos que se presentan durante el desarrollo del proyecto y realizar su respectiva corrección. </a:t>
            </a:r>
          </a:p>
          <a:p>
            <a:pPr marL="0" indent="0" algn="just">
              <a:buNone/>
            </a:pPr>
            <a:endParaRPr lang="es-CO" dirty="0"/>
          </a:p>
          <a:p>
            <a:pPr lvl="0" algn="just"/>
            <a:r>
              <a:rPr lang="es-CO" dirty="0"/>
              <a:t>Métrica 2.1 Haber revisado el 100 porciento de los documentos del proyecto.</a:t>
            </a:r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4842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i="1" dirty="0"/>
              <a:t>3.5) Líder de Desarrollo</a:t>
            </a:r>
          </a:p>
          <a:p>
            <a:r>
              <a:rPr lang="es-CO" dirty="0"/>
              <a:t>Objetivo 1: Evitar a gran media errores en el código de la aplicación.</a:t>
            </a:r>
          </a:p>
          <a:p>
            <a:pPr lvl="2"/>
            <a:r>
              <a:rPr lang="es-CO" dirty="0"/>
              <a:t>Métrica 1.1 Menos de 10 errores por cada mil líneas de código.  </a:t>
            </a:r>
          </a:p>
          <a:p>
            <a:pPr marL="914400" lvl="2" indent="0">
              <a:buNone/>
            </a:pPr>
            <a:endParaRPr lang="es-CO" dirty="0"/>
          </a:p>
          <a:p>
            <a:pPr marL="914400" lvl="2" indent="0">
              <a:buNone/>
            </a:pPr>
            <a:endParaRPr lang="es-CO" dirty="0"/>
          </a:p>
          <a:p>
            <a:r>
              <a:rPr lang="es-CO" dirty="0"/>
              <a:t>Objetivo 2: Asignar tareas de codificación a todos los integrantes del equipo. 	</a:t>
            </a:r>
          </a:p>
          <a:p>
            <a:pPr lvl="1"/>
            <a:r>
              <a:rPr lang="es-CO" dirty="0"/>
              <a:t>Métrica 2.1 Asignar máximo 2 tareas por integrante.</a:t>
            </a:r>
          </a:p>
          <a:p>
            <a:pPr lvl="1"/>
            <a:r>
              <a:rPr lang="es-CO" dirty="0"/>
              <a:t>Métrica 2.1 Cada tarea debe contar con máximo mil líneas de código.</a:t>
            </a:r>
          </a:p>
          <a:p>
            <a:pPr lvl="1"/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62549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i="1" dirty="0"/>
              <a:t>3.6) Líder de Arquitectura</a:t>
            </a:r>
          </a:p>
          <a:p>
            <a:r>
              <a:rPr lang="es-CO" dirty="0"/>
              <a:t>Objetivo 1: Desarrollar e inspeccionar el proceso de codificación del proyecto, con el fin de que este cuente con altos índices de calidad.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Métrica 1.1 Verificar que se tenga un cumplimiento del 90 porciento de los estándares de desarrollo Y diseño de software.</a:t>
            </a:r>
          </a:p>
          <a:p>
            <a:pPr marL="0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40487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3796119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latin typeface="Arial Rounded MT Bold" panose="020F0704030504030204" pitchFamily="34" charset="0"/>
              </a:rPr>
              <a:t>Base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58D8A-FCA4-48F7-9C18-55ABDB04C8B2}"/>
              </a:ext>
            </a:extLst>
          </p:cNvPr>
          <p:cNvSpPr txBox="1"/>
          <p:nvPr/>
        </p:nvSpPr>
        <p:spPr>
          <a:xfrm>
            <a:off x="1966628" y="2663686"/>
            <a:ext cx="86351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Plan de Calidad.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Consolidación de informes semanales.</a:t>
            </a:r>
          </a:p>
          <a:p>
            <a:pPr lvl="2"/>
            <a:r>
              <a:rPr lang="es-CO" sz="3600" b="1" dirty="0"/>
              <a:t>2.1. Por Fase.</a:t>
            </a:r>
          </a:p>
          <a:p>
            <a:pPr lvl="2"/>
            <a:r>
              <a:rPr lang="es-CO" sz="3600" b="1" dirty="0"/>
              <a:t>2.2. Por Persona.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Producto.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Proceso   </a:t>
            </a:r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32235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2E91-0CA6-488F-9017-216EC9B3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523" y="304064"/>
            <a:ext cx="10515600" cy="1325563"/>
          </a:xfrm>
        </p:spPr>
        <p:txBody>
          <a:bodyPr/>
          <a:lstStyle/>
          <a:p>
            <a:r>
              <a:rPr lang="es-CO" b="1" dirty="0"/>
              <a:t>Plan de Calidad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1FAC73F-254B-41FA-A4D8-FE3654C92CA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84525" y="2936572"/>
          <a:ext cx="6107187" cy="17561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98602">
                  <a:extLst>
                    <a:ext uri="{9D8B030D-6E8A-4147-A177-3AD203B41FA5}">
                      <a16:colId xmlns:a16="http://schemas.microsoft.com/office/drawing/2014/main" val="132492363"/>
                    </a:ext>
                  </a:extLst>
                </a:gridCol>
                <a:gridCol w="3882591">
                  <a:extLst>
                    <a:ext uri="{9D8B030D-6E8A-4147-A177-3AD203B41FA5}">
                      <a16:colId xmlns:a16="http://schemas.microsoft.com/office/drawing/2014/main" val="2525793277"/>
                    </a:ext>
                  </a:extLst>
                </a:gridCol>
                <a:gridCol w="1125994">
                  <a:extLst>
                    <a:ext uri="{9D8B030D-6E8A-4147-A177-3AD203B41FA5}">
                      <a16:colId xmlns:a16="http://schemas.microsoft.com/office/drawing/2014/main" val="2189443840"/>
                    </a:ext>
                  </a:extLst>
                </a:gridCol>
              </a:tblGrid>
              <a:tr h="37353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highlight>
                            <a:srgbClr val="808000"/>
                          </a:highlight>
                        </a:rPr>
                        <a:t> </a:t>
                      </a:r>
                      <a:endParaRPr lang="es-CO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Actividades de seguimiento.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30683"/>
                  </a:ext>
                </a:extLst>
              </a:tr>
              <a:tr h="186765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Actividad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Métrica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Responsable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54445"/>
                  </a:ext>
                </a:extLst>
              </a:tr>
              <a:tr h="186765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Log de defectos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Registrar el 100% de los defectos encontrados</a:t>
                      </a:r>
                      <a:endParaRPr lang="es-CO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LC</a:t>
                      </a:r>
                      <a:endParaRPr lang="es-CO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1088814"/>
                  </a:ext>
                </a:extLst>
              </a:tr>
              <a:tr h="415034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 de Cambios</a:t>
                      </a:r>
                      <a:endParaRPr lang="es-CO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Registrar el 100% de los cambios en todos los documentos.</a:t>
                      </a:r>
                      <a:endParaRPr lang="es-CO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LS</a:t>
                      </a:r>
                      <a:endParaRPr lang="es-CO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9567627"/>
                  </a:ext>
                </a:extLst>
              </a:tr>
              <a:tr h="415034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Bitácora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Registrar el 100 % de las actividades realizadas por cada integrante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Integrantes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9258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C1AF4D5-B100-47F1-A3EC-D95ECAD7191C}"/>
              </a:ext>
            </a:extLst>
          </p:cNvPr>
          <p:cNvSpPr txBox="1"/>
          <p:nvPr/>
        </p:nvSpPr>
        <p:spPr>
          <a:xfrm>
            <a:off x="487748" y="1543501"/>
            <a:ext cx="5140510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Log de defectos:</a:t>
            </a:r>
          </a:p>
          <a:p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Documentos con defectos: 36</a:t>
            </a:r>
          </a:p>
          <a:p>
            <a:pPr>
              <a:lnSpc>
                <a:spcPct val="150000"/>
              </a:lnSpc>
            </a:pPr>
            <a:r>
              <a:rPr lang="es-CO" dirty="0"/>
              <a:t>Doc. defectos sin implementación: 23</a:t>
            </a:r>
          </a:p>
          <a:p>
            <a:pPr>
              <a:lnSpc>
                <a:spcPct val="150000"/>
              </a:lnSpc>
            </a:pPr>
            <a:r>
              <a:rPr lang="es-CO" dirty="0"/>
              <a:t>Número total de defectos: 54</a:t>
            </a:r>
          </a:p>
          <a:p>
            <a:pPr>
              <a:lnSpc>
                <a:spcPct val="150000"/>
              </a:lnSpc>
            </a:pPr>
            <a:r>
              <a:rPr lang="es-CO" dirty="0"/>
              <a:t>Defectos sin implementación: 32</a:t>
            </a:r>
          </a:p>
          <a:p>
            <a:pPr>
              <a:lnSpc>
                <a:spcPct val="150000"/>
              </a:lnSpc>
            </a:pPr>
            <a:r>
              <a:rPr lang="es-CO" dirty="0"/>
              <a:t>Número de páginas: 54</a:t>
            </a:r>
          </a:p>
          <a:p>
            <a:pPr>
              <a:lnSpc>
                <a:spcPct val="150000"/>
              </a:lnSpc>
            </a:pPr>
            <a:r>
              <a:rPr lang="es-CO" dirty="0"/>
              <a:t>Defectos por página: 0.56</a:t>
            </a:r>
          </a:p>
          <a:p>
            <a:pPr>
              <a:lnSpc>
                <a:spcPct val="150000"/>
              </a:lnSpc>
            </a:pPr>
            <a:r>
              <a:rPr lang="es-CO" dirty="0"/>
              <a:t>Defectos respecto a todos los archivos: 0,1701 = 17%</a:t>
            </a:r>
          </a:p>
          <a:p>
            <a:pPr>
              <a:lnSpc>
                <a:spcPct val="150000"/>
              </a:lnSpc>
            </a:pPr>
            <a:r>
              <a:rPr lang="es-CO" dirty="0"/>
              <a:t>100% Defectos Corregidos</a:t>
            </a:r>
          </a:p>
          <a:p>
            <a:pPr>
              <a:lnSpc>
                <a:spcPct val="150000"/>
              </a:lnSpc>
            </a:pPr>
            <a:r>
              <a:rPr lang="es-CO" dirty="0"/>
              <a:t>Total documentos: 188</a:t>
            </a:r>
          </a:p>
          <a:p>
            <a:pPr>
              <a:lnSpc>
                <a:spcPct val="150000"/>
              </a:lnSpc>
            </a:pPr>
            <a:r>
              <a:rPr lang="es-CO" dirty="0"/>
              <a:t>Número de documentos revisados: 158 = 84%</a:t>
            </a:r>
          </a:p>
          <a:p>
            <a:pPr>
              <a:lnSpc>
                <a:spcPct val="150000"/>
              </a:lnSpc>
            </a:pPr>
            <a:r>
              <a:rPr lang="es-CO" dirty="0"/>
              <a:t>Promedio 1.16 días remoción de defectos.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1A8D8B-0270-4884-AD90-0EC6BC39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85570B-5870-40B5-A45B-F2CA598A9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0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2E91-0CA6-488F-9017-216EC9B3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320" y="217938"/>
            <a:ext cx="10515600" cy="1325563"/>
          </a:xfrm>
        </p:spPr>
        <p:txBody>
          <a:bodyPr/>
          <a:lstStyle/>
          <a:p>
            <a:r>
              <a:rPr lang="es-CO" b="1" dirty="0"/>
              <a:t>Plan de Calidad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1A8D8B-0270-4884-AD90-0EC6BC39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85570B-5870-40B5-A45B-F2CA598A9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68" y="378857"/>
            <a:ext cx="1547624" cy="1546975"/>
          </a:xfrm>
          <a:prstGeom prst="rect">
            <a:avLst/>
          </a:prstGeom>
        </p:spPr>
      </p:pic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E6B954B1-0574-49BD-865C-C466C8B2980A}"/>
              </a:ext>
            </a:extLst>
          </p:cNvPr>
          <p:cNvGraphicFramePr/>
          <p:nvPr>
            <p:extLst/>
          </p:nvPr>
        </p:nvGraphicFramePr>
        <p:xfrm>
          <a:off x="109672" y="1681384"/>
          <a:ext cx="5806866" cy="3864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95A41487-374E-4434-A9F4-1F0C4818E331}"/>
              </a:ext>
            </a:extLst>
          </p:cNvPr>
          <p:cNvGraphicFramePr/>
          <p:nvPr>
            <p:extLst/>
          </p:nvPr>
        </p:nvGraphicFramePr>
        <p:xfrm>
          <a:off x="5916538" y="1681384"/>
          <a:ext cx="5473582" cy="3864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73834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2E91-0CA6-488F-9017-216EC9B3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320" y="217938"/>
            <a:ext cx="10515600" cy="1325563"/>
          </a:xfrm>
        </p:spPr>
        <p:txBody>
          <a:bodyPr/>
          <a:lstStyle/>
          <a:p>
            <a:r>
              <a:rPr lang="es-CO" b="1" dirty="0"/>
              <a:t>Plan de Calidad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1A8D8B-0270-4884-AD90-0EC6BC39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85570B-5870-40B5-A45B-F2CA598A9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68" y="378857"/>
            <a:ext cx="1547624" cy="1546975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B9AE4A36-FF77-44A3-9985-C208AE8BA6DA}"/>
              </a:ext>
            </a:extLst>
          </p:cNvPr>
          <p:cNvGraphicFramePr/>
          <p:nvPr>
            <p:extLst/>
          </p:nvPr>
        </p:nvGraphicFramePr>
        <p:xfrm>
          <a:off x="670308" y="1792480"/>
          <a:ext cx="7273895" cy="398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Marcador de contenido 6">
            <a:extLst>
              <a:ext uri="{FF2B5EF4-FFF2-40B4-BE49-F238E27FC236}">
                <a16:creationId xmlns:a16="http://schemas.microsoft.com/office/drawing/2014/main" id="{AC62BC4F-1BFE-4FD7-902D-D1DD4B92A50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417607" y="2086751"/>
          <a:ext cx="3456376" cy="35681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88">
                  <a:extLst>
                    <a:ext uri="{9D8B030D-6E8A-4147-A177-3AD203B41FA5}">
                      <a16:colId xmlns:a16="http://schemas.microsoft.com/office/drawing/2014/main" val="1666236281"/>
                    </a:ext>
                  </a:extLst>
                </a:gridCol>
                <a:gridCol w="1728188">
                  <a:extLst>
                    <a:ext uri="{9D8B030D-6E8A-4147-A177-3AD203B41FA5}">
                      <a16:colId xmlns:a16="http://schemas.microsoft.com/office/drawing/2014/main" val="1251993599"/>
                    </a:ext>
                  </a:extLst>
                </a:gridCol>
              </a:tblGrid>
              <a:tr h="586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Etapa 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Cantidad documentos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4187548378"/>
                  </a:ext>
                </a:extLst>
              </a:tr>
              <a:tr h="2422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Lanzamiento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15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435455549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Estrategia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29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390994798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Definición de requerimientos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37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207570049"/>
                  </a:ext>
                </a:extLst>
              </a:tr>
              <a:tr h="469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Planeación de proyecto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29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517598603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Arquitectura y diseño de software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27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517671193"/>
                  </a:ext>
                </a:extLst>
              </a:tr>
              <a:tr h="35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Implementación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23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296191352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Pruebas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28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2437112702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Totales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188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215151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3796119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latin typeface="Arial Rounded MT Bold" panose="020F0704030504030204" pitchFamily="34" charset="0"/>
              </a:rPr>
              <a:t>Fuente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58D8A-FCA4-48F7-9C18-55ABDB04C8B2}"/>
              </a:ext>
            </a:extLst>
          </p:cNvPr>
          <p:cNvSpPr txBox="1"/>
          <p:nvPr/>
        </p:nvSpPr>
        <p:spPr>
          <a:xfrm>
            <a:off x="1966628" y="2663686"/>
            <a:ext cx="7627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Objetivos y métricas: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b="1" dirty="0"/>
              <a:t>Equipo.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b="1" dirty="0"/>
              <a:t>Miembros.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b="1" dirty="0"/>
              <a:t>Roles.</a:t>
            </a:r>
          </a:p>
          <a:p>
            <a:pPr lvl="2"/>
            <a:r>
              <a:rPr lang="es-CO" b="1" dirty="0"/>
              <a:t>3.1. Líder de equipo.</a:t>
            </a:r>
          </a:p>
          <a:p>
            <a:pPr lvl="2"/>
            <a:r>
              <a:rPr lang="es-CO" b="1" dirty="0"/>
              <a:t>3.2. Líder de planeación.</a:t>
            </a:r>
          </a:p>
          <a:p>
            <a:pPr lvl="2"/>
            <a:r>
              <a:rPr lang="es-CO" b="1" dirty="0"/>
              <a:t>3.3. Líder de soporte.</a:t>
            </a:r>
          </a:p>
          <a:p>
            <a:pPr lvl="2"/>
            <a:r>
              <a:rPr lang="es-CO" b="1" dirty="0"/>
              <a:t>3.4. Líder de desarrollo.</a:t>
            </a:r>
          </a:p>
          <a:p>
            <a:pPr lvl="2"/>
            <a:r>
              <a:rPr lang="es-CO" b="1" dirty="0"/>
              <a:t>3.5. Líder de arquitectura.</a:t>
            </a:r>
          </a:p>
          <a:p>
            <a:pPr lvl="2"/>
            <a:r>
              <a:rPr lang="es-CO" b="1" dirty="0"/>
              <a:t>3.6. Líder de calidad.   </a:t>
            </a:r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62606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2E91-0CA6-488F-9017-216EC9B3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320" y="217938"/>
            <a:ext cx="10515600" cy="1325563"/>
          </a:xfrm>
        </p:spPr>
        <p:txBody>
          <a:bodyPr/>
          <a:lstStyle/>
          <a:p>
            <a:r>
              <a:rPr lang="es-CO" b="1" dirty="0"/>
              <a:t>Plan de Calidad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1A8D8B-0270-4884-AD90-0EC6BC39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85570B-5870-40B5-A45B-F2CA598A9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68" y="378857"/>
            <a:ext cx="1547624" cy="15469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3FA34A-E01B-48BA-908E-1099902AEF32}"/>
              </a:ext>
            </a:extLst>
          </p:cNvPr>
          <p:cNvSpPr txBox="1"/>
          <p:nvPr/>
        </p:nvSpPr>
        <p:spPr>
          <a:xfrm>
            <a:off x="1130287" y="1544376"/>
            <a:ext cx="83663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27 Plantillas:</a:t>
            </a:r>
          </a:p>
          <a:p>
            <a:endParaRPr lang="es-CO" dirty="0"/>
          </a:p>
          <a:p>
            <a:pPr lvl="0"/>
            <a:r>
              <a:rPr lang="es-CO" dirty="0"/>
              <a:t>Acta constitución</a:t>
            </a:r>
          </a:p>
          <a:p>
            <a:pPr lvl="0"/>
            <a:r>
              <a:rPr lang="es-CO" dirty="0"/>
              <a:t>Bitácora</a:t>
            </a:r>
          </a:p>
          <a:p>
            <a:pPr lvl="0"/>
            <a:r>
              <a:rPr lang="es-CO" dirty="0"/>
              <a:t>Control de asignaciones</a:t>
            </a:r>
          </a:p>
          <a:p>
            <a:pPr lvl="0"/>
            <a:r>
              <a:rPr lang="es-CO" dirty="0"/>
              <a:t>Resumen actividades semanales</a:t>
            </a:r>
          </a:p>
          <a:p>
            <a:pPr lvl="0"/>
            <a:r>
              <a:rPr lang="es-CO" dirty="0"/>
              <a:t>Script</a:t>
            </a:r>
          </a:p>
          <a:p>
            <a:pPr lvl="0"/>
            <a:r>
              <a:rPr lang="es-CO" dirty="0"/>
              <a:t>Acta de Reunión</a:t>
            </a:r>
          </a:p>
          <a:p>
            <a:pPr lvl="0"/>
            <a:r>
              <a:rPr lang="es-CO" dirty="0"/>
              <a:t>Administración y Configuración </a:t>
            </a:r>
          </a:p>
          <a:p>
            <a:pPr lvl="0"/>
            <a:r>
              <a:rPr lang="es-CO" dirty="0" err="1"/>
              <a:t>CheckList</a:t>
            </a:r>
            <a:endParaRPr lang="es-CO" dirty="0"/>
          </a:p>
          <a:p>
            <a:pPr lvl="0"/>
            <a:r>
              <a:rPr lang="es-CO" dirty="0"/>
              <a:t>Log de defectos</a:t>
            </a:r>
          </a:p>
          <a:p>
            <a:pPr lvl="0"/>
            <a:r>
              <a:rPr lang="es-CO" dirty="0"/>
              <a:t>Definición Estrategia</a:t>
            </a:r>
          </a:p>
          <a:p>
            <a:pPr lvl="0"/>
            <a:r>
              <a:rPr lang="es-CO" dirty="0"/>
              <a:t>Plan de riesgos</a:t>
            </a:r>
          </a:p>
          <a:p>
            <a:pPr lvl="0"/>
            <a:r>
              <a:rPr lang="es-CO" dirty="0"/>
              <a:t>Presentación</a:t>
            </a:r>
          </a:p>
          <a:p>
            <a:pPr lvl="0"/>
            <a:r>
              <a:rPr lang="es-CO" dirty="0"/>
              <a:t>Maestro Documentos</a:t>
            </a:r>
          </a:p>
          <a:p>
            <a:pPr lvl="0"/>
            <a:r>
              <a:rPr lang="es-CO" dirty="0"/>
              <a:t>Caso de Uso</a:t>
            </a:r>
          </a:p>
          <a:p>
            <a:pPr lvl="0"/>
            <a:r>
              <a:rPr lang="es-CO" dirty="0"/>
              <a:t>Plan de calidad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EF8CA4-3399-427F-B1AE-DDAAEE311C3F}"/>
              </a:ext>
            </a:extLst>
          </p:cNvPr>
          <p:cNvSpPr txBox="1"/>
          <p:nvPr/>
        </p:nvSpPr>
        <p:spPr>
          <a:xfrm>
            <a:off x="5313453" y="2086751"/>
            <a:ext cx="8366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dirty="0"/>
              <a:t>Especificación detallada de tareas</a:t>
            </a:r>
          </a:p>
          <a:p>
            <a:pPr lvl="0"/>
            <a:r>
              <a:rPr lang="es-CO" dirty="0"/>
              <a:t>Lista de chequeo CU</a:t>
            </a:r>
          </a:p>
          <a:p>
            <a:pPr lvl="0"/>
            <a:r>
              <a:rPr lang="es-CO" dirty="0"/>
              <a:t>Modelo de dominio</a:t>
            </a:r>
          </a:p>
          <a:p>
            <a:pPr lvl="0"/>
            <a:r>
              <a:rPr lang="es-CO" dirty="0"/>
              <a:t>Administración de requerimientos de Software</a:t>
            </a:r>
          </a:p>
          <a:p>
            <a:pPr lvl="0"/>
            <a:r>
              <a:rPr lang="es-CO" dirty="0"/>
              <a:t>SUMP Planeación</a:t>
            </a:r>
          </a:p>
          <a:p>
            <a:pPr lvl="0"/>
            <a:r>
              <a:rPr lang="es-CO" dirty="0"/>
              <a:t>SUMQ Formulario e Instrucciones</a:t>
            </a:r>
          </a:p>
          <a:p>
            <a:pPr lvl="0"/>
            <a:r>
              <a:rPr lang="es-CO" dirty="0"/>
              <a:t>Arquitectura de Diseño de Software</a:t>
            </a:r>
          </a:p>
          <a:p>
            <a:pPr lvl="0"/>
            <a:r>
              <a:rPr lang="es-CO" dirty="0"/>
              <a:t>Decisión Diseño y Desempeño</a:t>
            </a:r>
          </a:p>
          <a:p>
            <a:pPr lvl="0"/>
            <a:r>
              <a:rPr lang="es-CO" dirty="0"/>
              <a:t>Plan de Pruebas</a:t>
            </a:r>
          </a:p>
          <a:p>
            <a:pPr lvl="0"/>
            <a:r>
              <a:rPr lang="es-CO" dirty="0"/>
              <a:t>Caos de prueba</a:t>
            </a:r>
          </a:p>
          <a:p>
            <a:pPr lvl="0"/>
            <a:r>
              <a:rPr lang="es-CO" dirty="0"/>
              <a:t>Script Base de Datos</a:t>
            </a:r>
          </a:p>
          <a:p>
            <a:pPr lvl="0"/>
            <a:r>
              <a:rPr lang="es-CO" dirty="0"/>
              <a:t>Manual de usuario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6189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400" dirty="0"/>
              <a:t>A pesar de que el consolidado de tiempos muestra diferencia entre el estimado y el real podemos decir que el 100% de las tareas fueron entregadas antes del plazo dado en la asignación de tareas de cada fase del proyecto.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Puntualidad</a:t>
            </a:r>
          </a:p>
        </p:txBody>
      </p:sp>
    </p:spTree>
    <p:extLst>
      <p:ext uri="{BB962C8B-B14F-4D97-AF65-F5344CB8AC3E}">
        <p14:creationId xmlns:p14="http://schemas.microsoft.com/office/powerpoint/2010/main" val="3431904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C369D94-B309-45CA-9E78-3BC0AAAB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6" y="1310185"/>
            <a:ext cx="9676263" cy="3848667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por Fase de Proyecto</a:t>
            </a:r>
          </a:p>
        </p:txBody>
      </p:sp>
    </p:spTree>
    <p:extLst>
      <p:ext uri="{BB962C8B-B14F-4D97-AF65-F5344CB8AC3E}">
        <p14:creationId xmlns:p14="http://schemas.microsoft.com/office/powerpoint/2010/main" val="3531469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40E4B9-ABB3-4DBB-9B5E-4F5D21FC4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439331"/>
              </p:ext>
            </p:extLst>
          </p:nvPr>
        </p:nvGraphicFramePr>
        <p:xfrm>
          <a:off x="838200" y="2044700"/>
          <a:ext cx="10515600" cy="4145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842027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23125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7393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55369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Etapa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estimado en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real en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Diferencia en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8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Lanzamiento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232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9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Estrategia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209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6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Definición de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57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Planeación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55 de anticipación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3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Arquitectura y diseño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5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215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3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Totales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692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1007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tiempos</a:t>
            </a:r>
          </a:p>
        </p:txBody>
      </p:sp>
    </p:spTree>
    <p:extLst>
      <p:ext uri="{BB962C8B-B14F-4D97-AF65-F5344CB8AC3E}">
        <p14:creationId xmlns:p14="http://schemas.microsoft.com/office/powerpoint/2010/main" val="270465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tiempos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877DC67-449D-CF47-BF2E-7044187C235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5785" y="2125448"/>
          <a:ext cx="5033157" cy="443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FDC4227-C5CD-F94B-864C-09C963C541B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96893" y="2125449"/>
          <a:ext cx="5223017" cy="443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019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C369D94-B309-45CA-9E78-3BC0AAAB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6" y="1310185"/>
            <a:ext cx="9676263" cy="3848667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por Rol de Proyecto</a:t>
            </a:r>
          </a:p>
        </p:txBody>
      </p:sp>
    </p:spTree>
    <p:extLst>
      <p:ext uri="{BB962C8B-B14F-4D97-AF65-F5344CB8AC3E}">
        <p14:creationId xmlns:p14="http://schemas.microsoft.com/office/powerpoint/2010/main" val="320706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365125"/>
            <a:ext cx="10535478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tiempos estimados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0AEF554-7DD4-4CC9-BB97-54355FDF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323457"/>
              </p:ext>
            </p:extLst>
          </p:nvPr>
        </p:nvGraphicFramePr>
        <p:xfrm>
          <a:off x="914398" y="1424232"/>
          <a:ext cx="10515603" cy="508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5793">
                  <a:extLst>
                    <a:ext uri="{9D8B030D-6E8A-4147-A177-3AD203B41FA5}">
                      <a16:colId xmlns:a16="http://schemas.microsoft.com/office/drawing/2014/main" val="3468705658"/>
                    </a:ext>
                  </a:extLst>
                </a:gridCol>
                <a:gridCol w="1228665">
                  <a:extLst>
                    <a:ext uri="{9D8B030D-6E8A-4147-A177-3AD203B41FA5}">
                      <a16:colId xmlns:a16="http://schemas.microsoft.com/office/drawing/2014/main" val="141604204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54341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227259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1552196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417322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19580778"/>
                    </a:ext>
                  </a:extLst>
                </a:gridCol>
              </a:tblGrid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Etapa\Líder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Planeación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Calidad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30559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Lanzamiento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05955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Estrategia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25866"/>
                  </a:ext>
                </a:extLst>
              </a:tr>
              <a:tr h="839445">
                <a:tc>
                  <a:txBody>
                    <a:bodyPr/>
                    <a:lstStyle/>
                    <a:p>
                      <a:r>
                        <a:rPr lang="es-CO" dirty="0"/>
                        <a:t>Definición de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44104"/>
                  </a:ext>
                </a:extLst>
              </a:tr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Planeación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45961"/>
                  </a:ext>
                </a:extLst>
              </a:tr>
              <a:tr h="563800">
                <a:tc>
                  <a:txBody>
                    <a:bodyPr/>
                    <a:lstStyle/>
                    <a:p>
                      <a:r>
                        <a:rPr lang="es-CO" dirty="0"/>
                        <a:t>Arquitectura y diseño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79078"/>
                  </a:ext>
                </a:extLst>
              </a:tr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85833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63132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b="1" dirty="0"/>
                        <a:t>Totales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68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6" y="365125"/>
            <a:ext cx="9912626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tiempos reales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0AEF554-7DD4-4CC9-BB97-54355FDF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938184"/>
              </p:ext>
            </p:extLst>
          </p:nvPr>
        </p:nvGraphicFramePr>
        <p:xfrm>
          <a:off x="914398" y="1424232"/>
          <a:ext cx="10515603" cy="508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2298">
                  <a:extLst>
                    <a:ext uri="{9D8B030D-6E8A-4147-A177-3AD203B41FA5}">
                      <a16:colId xmlns:a16="http://schemas.microsoft.com/office/drawing/2014/main" val="3468705658"/>
                    </a:ext>
                  </a:extLst>
                </a:gridCol>
                <a:gridCol w="1202160">
                  <a:extLst>
                    <a:ext uri="{9D8B030D-6E8A-4147-A177-3AD203B41FA5}">
                      <a16:colId xmlns:a16="http://schemas.microsoft.com/office/drawing/2014/main" val="141604204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54341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227259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1552196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417322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19580778"/>
                    </a:ext>
                  </a:extLst>
                </a:gridCol>
              </a:tblGrid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Etapa\Líder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Planeación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Calidad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30559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Lanzamiento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05955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Estrategia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25866"/>
                  </a:ext>
                </a:extLst>
              </a:tr>
              <a:tr h="839445">
                <a:tc>
                  <a:txBody>
                    <a:bodyPr/>
                    <a:lstStyle/>
                    <a:p>
                      <a:r>
                        <a:rPr lang="es-CO" dirty="0"/>
                        <a:t>Definición de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44104"/>
                  </a:ext>
                </a:extLst>
              </a:tr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Planeación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45961"/>
                  </a:ext>
                </a:extLst>
              </a:tr>
              <a:tr h="563800">
                <a:tc>
                  <a:txBody>
                    <a:bodyPr/>
                    <a:lstStyle/>
                    <a:p>
                      <a:r>
                        <a:rPr lang="es-CO" dirty="0"/>
                        <a:t>Arquitectura y diseño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79078"/>
                  </a:ext>
                </a:extLst>
              </a:tr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85833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63132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b="1" dirty="0"/>
                        <a:t>Totales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6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por rol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BC48664-CC77-5C4B-98B2-66A23412C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4759"/>
              </p:ext>
            </p:extLst>
          </p:nvPr>
        </p:nvGraphicFramePr>
        <p:xfrm>
          <a:off x="1840088" y="1825625"/>
          <a:ext cx="7846173" cy="35615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5391">
                  <a:extLst>
                    <a:ext uri="{9D8B030D-6E8A-4147-A177-3AD203B41FA5}">
                      <a16:colId xmlns:a16="http://schemas.microsoft.com/office/drawing/2014/main" val="1666236281"/>
                    </a:ext>
                  </a:extLst>
                </a:gridCol>
                <a:gridCol w="2615391">
                  <a:extLst>
                    <a:ext uri="{9D8B030D-6E8A-4147-A177-3AD203B41FA5}">
                      <a16:colId xmlns:a16="http://schemas.microsoft.com/office/drawing/2014/main" val="1251993599"/>
                    </a:ext>
                  </a:extLst>
                </a:gridCol>
                <a:gridCol w="2615391">
                  <a:extLst>
                    <a:ext uri="{9D8B030D-6E8A-4147-A177-3AD203B41FA5}">
                      <a16:colId xmlns:a16="http://schemas.microsoft.com/office/drawing/2014/main" val="1051952481"/>
                    </a:ext>
                  </a:extLst>
                </a:gridCol>
              </a:tblGrid>
              <a:tr h="625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Rol\Tiempo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Tiempo Estimado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Tiempo real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4187548378"/>
                  </a:ext>
                </a:extLst>
              </a:tr>
              <a:tr h="258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equipo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2435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2342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435455549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planeación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2545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390994798"/>
                  </a:ext>
                </a:extLst>
              </a:tr>
              <a:tr h="625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soporte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2182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207570049"/>
                  </a:ext>
                </a:extLst>
              </a:tr>
              <a:tr h="501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desarrollo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1965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2082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517598603"/>
                  </a:ext>
                </a:extLst>
              </a:tr>
              <a:tr h="594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calidad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2245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2528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517671193"/>
                  </a:ext>
                </a:extLst>
              </a:tr>
              <a:tr h="377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arquitectura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296191352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13166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13858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243711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892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Productividad del equipo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A8D6B-2151-48F6-B77A-2F8E9B315146}"/>
              </a:ext>
            </a:extLst>
          </p:cNvPr>
          <p:cNvSpPr txBox="1"/>
          <p:nvPr/>
        </p:nvSpPr>
        <p:spPr>
          <a:xfrm>
            <a:off x="395654" y="2400300"/>
            <a:ext cx="113069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La productividad del equipo se tomo teniendo en cuenta la tabla anterior en la cual se relaciona el tiempo total del equipo estimado vs el tiempo real.</a:t>
            </a:r>
          </a:p>
          <a:p>
            <a:endParaRPr lang="es-ES" sz="2000" dirty="0"/>
          </a:p>
          <a:p>
            <a:r>
              <a:rPr lang="es-ES" sz="2000" dirty="0"/>
              <a:t>Sacando el porcentaje equivalente arroja un resultado de -10.5% de improductividad.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76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3005C5D-F5C9-40A0-9E0D-FE2E58607FE0}"/>
              </a:ext>
            </a:extLst>
          </p:cNvPr>
          <p:cNvSpPr txBox="1"/>
          <p:nvPr/>
        </p:nvSpPr>
        <p:spPr>
          <a:xfrm>
            <a:off x="4915630" y="844130"/>
            <a:ext cx="2995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 Roles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D41C375-D8BA-47DB-904A-F5771C19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13952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Desarrollador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Cruz Rodríguez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5A6CE3D6-FC3C-407B-8CA7-8E183AF6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368EF5-CAAD-4274-9CE7-4B54E409C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5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documentos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BC48664-CC77-5C4B-98B2-66A23412C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4210"/>
              </p:ext>
            </p:extLst>
          </p:nvPr>
        </p:nvGraphicFramePr>
        <p:xfrm>
          <a:off x="1840088" y="1825625"/>
          <a:ext cx="7846172" cy="38402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23086">
                  <a:extLst>
                    <a:ext uri="{9D8B030D-6E8A-4147-A177-3AD203B41FA5}">
                      <a16:colId xmlns:a16="http://schemas.microsoft.com/office/drawing/2014/main" val="1666236281"/>
                    </a:ext>
                  </a:extLst>
                </a:gridCol>
                <a:gridCol w="3923086">
                  <a:extLst>
                    <a:ext uri="{9D8B030D-6E8A-4147-A177-3AD203B41FA5}">
                      <a16:colId xmlns:a16="http://schemas.microsoft.com/office/drawing/2014/main" val="1251993599"/>
                    </a:ext>
                  </a:extLst>
                </a:gridCol>
              </a:tblGrid>
              <a:tr h="625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Etapa 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Cantidad documentos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4187548378"/>
                  </a:ext>
                </a:extLst>
              </a:tr>
              <a:tr h="258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Lanzamiento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15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435455549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Estrategia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29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390994798"/>
                  </a:ext>
                </a:extLst>
              </a:tr>
              <a:tr h="625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Definición de requerimientos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37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207570049"/>
                  </a:ext>
                </a:extLst>
              </a:tr>
              <a:tr h="501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Planeación de proyecto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29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517598603"/>
                  </a:ext>
                </a:extLst>
              </a:tr>
              <a:tr h="594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Arquitectura y diseño de software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27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517671193"/>
                  </a:ext>
                </a:extLst>
              </a:tr>
              <a:tr h="377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Implementación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23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1296191352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Pruebas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28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2437112702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Totales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188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val="215151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20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documentos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41BAA52-A969-5748-A9F3-04D53EE82CA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44366" y="2125450"/>
          <a:ext cx="6937510" cy="410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1924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40E4B9-ABB3-4DBB-9B5E-4F5D21FC416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44216" y="2461795"/>
          <a:ext cx="10503568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6868">
                  <a:extLst>
                    <a:ext uri="{9D8B030D-6E8A-4147-A177-3AD203B41FA5}">
                      <a16:colId xmlns:a16="http://schemas.microsoft.com/office/drawing/2014/main" val="17842027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23125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7393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55369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Tamaño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Diferencia de 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8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LOC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9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LOC borradas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6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LOC modificadas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LOC adicionadas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3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LOC reutilizadas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55751"/>
                  </a:ext>
                </a:extLst>
              </a:tr>
              <a:tr h="318302">
                <a:tc>
                  <a:txBody>
                    <a:bodyPr/>
                    <a:lstStyle/>
                    <a:p>
                      <a:r>
                        <a:rPr lang="es-CO" dirty="0"/>
                        <a:t>Total 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51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LOC</a:t>
            </a:r>
          </a:p>
        </p:txBody>
      </p:sp>
    </p:spTree>
    <p:extLst>
      <p:ext uri="{BB962C8B-B14F-4D97-AF65-F5344CB8AC3E}">
        <p14:creationId xmlns:p14="http://schemas.microsoft.com/office/powerpoint/2010/main" val="3969331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2D5516-9A04-4002-A0A2-AF9302F71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83215"/>
              </p:ext>
            </p:extLst>
          </p:nvPr>
        </p:nvGraphicFramePr>
        <p:xfrm>
          <a:off x="343789" y="2125450"/>
          <a:ext cx="11656822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46422">
                  <a:extLst>
                    <a:ext uri="{9D8B030D-6E8A-4147-A177-3AD203B41FA5}">
                      <a16:colId xmlns:a16="http://schemas.microsoft.com/office/drawing/2014/main" val="4304889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325868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8793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estimado en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real en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lanzamiento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8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estrategia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0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definición de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planeación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4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Arquitectura y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7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Creación documento diseño vs 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6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2145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Tareas no planeadas</a:t>
            </a:r>
          </a:p>
        </p:txBody>
      </p:sp>
    </p:spTree>
    <p:extLst>
      <p:ext uri="{BB962C8B-B14F-4D97-AF65-F5344CB8AC3E}">
        <p14:creationId xmlns:p14="http://schemas.microsoft.com/office/powerpoint/2010/main" val="3677678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9EA3D0-9DA4-48DD-8C5C-C8FFD5787541}"/>
              </a:ext>
            </a:extLst>
          </p:cNvPr>
          <p:cNvSpPr txBox="1"/>
          <p:nvPr/>
        </p:nvSpPr>
        <p:spPr>
          <a:xfrm>
            <a:off x="1828800" y="2809461"/>
            <a:ext cx="8719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/>
              <a:t>PRODUCTO RAPICOOP</a:t>
            </a:r>
          </a:p>
        </p:txBody>
      </p:sp>
    </p:spTree>
    <p:extLst>
      <p:ext uri="{BB962C8B-B14F-4D97-AF65-F5344CB8AC3E}">
        <p14:creationId xmlns:p14="http://schemas.microsoft.com/office/powerpoint/2010/main" val="3493747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277200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Producto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BE61-5278-4062-9A63-DA7E17E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Content Placeholder 1">
            <a:extLst>
              <a:ext uri="{FF2B5EF4-FFF2-40B4-BE49-F238E27FC236}">
                <a16:creationId xmlns:a16="http://schemas.microsoft.com/office/drawing/2014/main" id="{0ACBC1BB-E780-422B-8BD2-0B9094D0B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8135" r="113" b="5068"/>
          <a:stretch/>
        </p:blipFill>
        <p:spPr>
          <a:xfrm>
            <a:off x="838200" y="1825625"/>
            <a:ext cx="10515599" cy="43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4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278650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Confirmar Pedido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BE61-5278-4062-9A63-DA7E17E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0290C0-5A18-4F5D-B11F-1FA523AEF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29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36512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Modificar Producto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BE61-5278-4062-9A63-DA7E17E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78C3E-EA71-4E1A-8CE6-9D52F18D4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53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36512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Agregar Producto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8391369-D805-4772-827F-BE43335AF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8048" y="1825625"/>
            <a:ext cx="99082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88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36512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Agregar Producto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3ACC6-DEEC-4D29-9F97-B2BA7887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896E3-FA51-44D3-8781-F730F1763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14228"/>
            <a:ext cx="10395684" cy="43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7BC0D-EA42-4505-A924-A170B51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F3768-2335-460A-AD49-5BF499C8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9" y="2044431"/>
            <a:ext cx="10515600" cy="46214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b="1" dirty="0"/>
              <a:t>1) Objetivos de equipo:</a:t>
            </a:r>
          </a:p>
          <a:p>
            <a:pPr marL="0" indent="0">
              <a:buNone/>
            </a:pPr>
            <a:endParaRPr lang="es-CO" b="1" dirty="0"/>
          </a:p>
          <a:p>
            <a:r>
              <a:rPr lang="es-CO" dirty="0"/>
              <a:t>Objetivo 1: Desarrollar un producto, que satisfaga las necesidades presentadas en el problema y que posea una excelente calidad.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sz="2800" dirty="0"/>
              <a:t>Métrica 1.1: Realizar los requerimientos funcionales en un 100%. </a:t>
            </a:r>
          </a:p>
          <a:p>
            <a:endParaRPr lang="es-CO" dirty="0"/>
          </a:p>
          <a:p>
            <a:r>
              <a:rPr lang="es-CO" dirty="0"/>
              <a:t>Objetivo 2: Realizar el proyecto en la estimación de tiempo requerido.</a:t>
            </a:r>
          </a:p>
          <a:p>
            <a:pPr marL="0" indent="0">
              <a:buNone/>
            </a:pPr>
            <a:r>
              <a:rPr lang="es-CO" dirty="0"/>
              <a:t> </a:t>
            </a:r>
          </a:p>
          <a:p>
            <a:pPr lvl="1"/>
            <a:r>
              <a:rPr lang="es-CO" sz="2800" dirty="0"/>
              <a:t>Métrica 2.1: Error en la estimación de duración del proyecto menor a un 20%.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1C0F56-C65C-4550-96C4-742355C3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443254"/>
            <a:ext cx="1145234" cy="11693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C1CE81-B5E4-47AB-93E8-0FEF4689A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1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36512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Ver información pedido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EAB96E-8464-4BC5-82F1-A4C5671E4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023" t="14709" r="31045" b="41488"/>
          <a:stretch/>
        </p:blipFill>
        <p:spPr>
          <a:xfrm>
            <a:off x="2238232" y="2399155"/>
            <a:ext cx="7724633" cy="32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5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36512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Casos de uso vs Implementación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5FEF7F-2794-4433-896D-490D1C473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587" t="31833" r="18518" b="26059"/>
          <a:stretch/>
        </p:blipFill>
        <p:spPr>
          <a:xfrm>
            <a:off x="1548928" y="2461151"/>
            <a:ext cx="9287394" cy="34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92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3796119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latin typeface="Arial Rounded MT Bold" panose="020F0704030504030204" pitchFamily="34" charset="0"/>
              </a:rPr>
              <a:t>Análisis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58D8A-FCA4-48F7-9C18-55ABDB04C8B2}"/>
              </a:ext>
            </a:extLst>
          </p:cNvPr>
          <p:cNvSpPr txBox="1"/>
          <p:nvPr/>
        </p:nvSpPr>
        <p:spPr>
          <a:xfrm>
            <a:off x="1966628" y="2663686"/>
            <a:ext cx="8635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Comparación de métricas.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Aspectos positivos equipo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Aspectos positivos por rol</a:t>
            </a:r>
          </a:p>
          <a:p>
            <a:pPr lvl="1"/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116372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1818269" y="593193"/>
            <a:ext cx="8287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latin typeface="Arial Rounded MT Bold" panose="020F0704030504030204" pitchFamily="34" charset="0"/>
              </a:rPr>
              <a:t>Comparación de métricas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58D8A-FCA4-48F7-9C18-55ABDB04C8B2}"/>
              </a:ext>
            </a:extLst>
          </p:cNvPr>
          <p:cNvSpPr txBox="1"/>
          <p:nvPr/>
        </p:nvSpPr>
        <p:spPr>
          <a:xfrm>
            <a:off x="1794350" y="2650434"/>
            <a:ext cx="86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810212-86F1-470C-891C-8B553CB1BE49}"/>
              </a:ext>
            </a:extLst>
          </p:cNvPr>
          <p:cNvSpPr txBox="1"/>
          <p:nvPr/>
        </p:nvSpPr>
        <p:spPr>
          <a:xfrm>
            <a:off x="615463" y="3057169"/>
            <a:ext cx="11576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Líder equipo: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 las 8 semanas que llevo a cabo el ciclo 1 se realizo 6 encuestas de satisfacción por rol arrojando un cumplimiento</a:t>
            </a:r>
          </a:p>
          <a:p>
            <a:r>
              <a:rPr lang="es-ES" dirty="0"/>
              <a:t>de la actividad realizada del 75%.</a:t>
            </a:r>
          </a:p>
          <a:p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De acuerdo a las 6 encuestas realizadas el análisis arrojo un 85% de satisfacción de los integrantes respecto al rol desempeñado.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Se realizaron las 8 reuniones semanales el cual se concluye un 100%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381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1818269" y="593193"/>
            <a:ext cx="8287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latin typeface="Arial Rounded MT Bold" panose="020F0704030504030204" pitchFamily="34" charset="0"/>
              </a:rPr>
              <a:t>Comparación de métricas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58D8A-FCA4-48F7-9C18-55ABDB04C8B2}"/>
              </a:ext>
            </a:extLst>
          </p:cNvPr>
          <p:cNvSpPr txBox="1"/>
          <p:nvPr/>
        </p:nvSpPr>
        <p:spPr>
          <a:xfrm>
            <a:off x="1794350" y="2650434"/>
            <a:ext cx="86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810212-86F1-470C-891C-8B553CB1BE49}"/>
              </a:ext>
            </a:extLst>
          </p:cNvPr>
          <p:cNvSpPr txBox="1"/>
          <p:nvPr/>
        </p:nvSpPr>
        <p:spPr>
          <a:xfrm>
            <a:off x="323636" y="2406538"/>
            <a:ext cx="115765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Líder planeación: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 realizo la comparación entre la duración estimada y la duración real de cada actividad en cada etapa del ciclo con un 100% de cumplimiento</a:t>
            </a:r>
          </a:p>
          <a:p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Se estableció una relación entre los tiempos de entregas propuestos en cada etapa del ciclo con un 100%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En 2 etapas del ciclo no se realizo la entrega del control de asignaciones con 4 días de anticipación, arrojando un 75%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Se realizo una asignación equitativa entre cada integrante del equipo para la realización de cada etapa del ciclo con un 100%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Se realizaron las 8 reuniones semanales el cual se concluye un 100%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3817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1818269" y="593193"/>
            <a:ext cx="8287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latin typeface="Arial Rounded MT Bold" panose="020F0704030504030204" pitchFamily="34" charset="0"/>
              </a:rPr>
              <a:t>Comparación de métricas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58D8A-FCA4-48F7-9C18-55ABDB04C8B2}"/>
              </a:ext>
            </a:extLst>
          </p:cNvPr>
          <p:cNvSpPr txBox="1"/>
          <p:nvPr/>
        </p:nvSpPr>
        <p:spPr>
          <a:xfrm>
            <a:off x="1794350" y="2650434"/>
            <a:ext cx="86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810212-86F1-470C-891C-8B553CB1BE49}"/>
              </a:ext>
            </a:extLst>
          </p:cNvPr>
          <p:cNvSpPr txBox="1"/>
          <p:nvPr/>
        </p:nvSpPr>
        <p:spPr>
          <a:xfrm>
            <a:off x="323636" y="2406538"/>
            <a:ext cx="11576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Líder Soporte: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 agregaron al repositorio los documentos de cada etapa dentro de los tiempos de entrega, con lo cual se visualiza un 100% de cumplimiento en la entrega de los documentos.</a:t>
            </a:r>
          </a:p>
          <a:p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Se provee a los integrantes del equipo del software necesario en un tiempo prudente, para no afectar el inicio-entrega de documentos, con lo cual se logro un 100% de cumplimiento.</a:t>
            </a:r>
          </a:p>
          <a:p>
            <a:endParaRPr lang="es-ES" dirty="0"/>
          </a:p>
          <a:p>
            <a:pPr marL="342900" indent="-342900">
              <a:buAutoNum type="arabicPeriod" startAt="2"/>
            </a:pPr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0910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1818269" y="593193"/>
            <a:ext cx="8287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latin typeface="Arial Rounded MT Bold" panose="020F0704030504030204" pitchFamily="34" charset="0"/>
              </a:rPr>
              <a:t>Comparación de métricas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58D8A-FCA4-48F7-9C18-55ABDB04C8B2}"/>
              </a:ext>
            </a:extLst>
          </p:cNvPr>
          <p:cNvSpPr txBox="1"/>
          <p:nvPr/>
        </p:nvSpPr>
        <p:spPr>
          <a:xfrm>
            <a:off x="1794350" y="2650434"/>
            <a:ext cx="86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810212-86F1-470C-891C-8B553CB1BE49}"/>
              </a:ext>
            </a:extLst>
          </p:cNvPr>
          <p:cNvSpPr txBox="1"/>
          <p:nvPr/>
        </p:nvSpPr>
        <p:spPr>
          <a:xfrm>
            <a:off x="323636" y="2406538"/>
            <a:ext cx="11576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Líder Calidad:</a:t>
            </a:r>
          </a:p>
          <a:p>
            <a:endParaRPr lang="es-ES" b="1" dirty="0"/>
          </a:p>
          <a:p>
            <a:r>
              <a:rPr lang="es-ES" dirty="0"/>
              <a:t>1. Se realizaron 27 plantillas, 24 plantillas disponibles cuando fueron requeridas, lo que representa 88,9% de disponibilidad, sin embargo 100% de los documentos tenían el respectivo formato para la entrega.</a:t>
            </a:r>
          </a:p>
          <a:p>
            <a:endParaRPr lang="es-ES" dirty="0"/>
          </a:p>
          <a:p>
            <a:r>
              <a:rPr lang="es-ES" dirty="0"/>
              <a:t>2. De los 188 documentos realizados, se revisaron 158, lo que representa 85% de documentos revisados.</a:t>
            </a:r>
          </a:p>
          <a:p>
            <a:endParaRPr lang="es-ES" dirty="0"/>
          </a:p>
          <a:p>
            <a:r>
              <a:rPr lang="es-ES" dirty="0"/>
              <a:t>3. Se registraron 36 documentos con defectos, 100% fueron corregidos.</a:t>
            </a:r>
          </a:p>
          <a:p>
            <a:endParaRPr lang="es-ES" dirty="0"/>
          </a:p>
          <a:p>
            <a:r>
              <a:rPr lang="es-ES" dirty="0"/>
              <a:t>4. Se realizaron las 8 reuniones semanales el cual se concluye un 100%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993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600" b="1" dirty="0"/>
              <a:t>Aspectos Positivos:</a:t>
            </a:r>
          </a:p>
          <a:p>
            <a:r>
              <a:rPr lang="es-CO" sz="3200" dirty="0"/>
              <a:t>Se realizo la entrega de todos los documentos.</a:t>
            </a:r>
          </a:p>
          <a:p>
            <a:r>
              <a:rPr lang="es-CO" sz="3200" dirty="0"/>
              <a:t>Se cumplió en un 100 % con el control de asignaciones.</a:t>
            </a:r>
          </a:p>
          <a:p>
            <a:r>
              <a:rPr lang="es-CO" sz="3200"/>
              <a:t>Todos los integrantes participaron </a:t>
            </a:r>
            <a:r>
              <a:rPr lang="es-CO" sz="3200" dirty="0"/>
              <a:t>en la implementación.</a:t>
            </a:r>
          </a:p>
          <a:p>
            <a:r>
              <a:rPr lang="es-CO" sz="3200" dirty="0"/>
              <a:t>Todos los integrantes participaron activamente en el desarrollo del proyecto.</a:t>
            </a:r>
          </a:p>
          <a:p>
            <a:endParaRPr lang="es-CO" sz="32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Equipo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17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600" b="1" dirty="0"/>
              <a:t>Aspectos a mejorar:</a:t>
            </a:r>
          </a:p>
          <a:p>
            <a:r>
              <a:rPr lang="es-CO" sz="3200" dirty="0"/>
              <a:t>Realizar la entrega de los trabajos con mayor   anticipación.</a:t>
            </a:r>
          </a:p>
          <a:p>
            <a:r>
              <a:rPr lang="es-CO" sz="3200" dirty="0"/>
              <a:t>Realizar las correcciones en un tiempo prudente.</a:t>
            </a:r>
          </a:p>
          <a:p>
            <a:r>
              <a:rPr lang="es-CO" sz="3200" dirty="0"/>
              <a:t>Tener un mejor canal de comunicación, cuando se presenten dudas o problemas.</a:t>
            </a:r>
          </a:p>
          <a:p>
            <a:endParaRPr lang="es-CO" sz="32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Equipo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8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1" y="2044431"/>
            <a:ext cx="11465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positivos: </a:t>
            </a:r>
          </a:p>
          <a:p>
            <a:pPr marL="0" indent="0">
              <a:buNone/>
            </a:pPr>
            <a:endParaRPr lang="es-CO" sz="4400" b="1" dirty="0"/>
          </a:p>
          <a:p>
            <a:pPr lvl="1" algn="just"/>
            <a:r>
              <a:rPr lang="es-CO" sz="3600" dirty="0"/>
              <a:t>Se realizaron las reuniones pertinentes para realizar la distribución de trabajo de la etapa a realizar.</a:t>
            </a:r>
          </a:p>
          <a:p>
            <a:pPr lvl="1" algn="just"/>
            <a:r>
              <a:rPr lang="es-CO" sz="3600" dirty="0"/>
              <a:t>Semanalmente se iba comprobando el avance del proyecto, para así mismo realizar las entregas a tiempo 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equipo</a:t>
            </a:r>
          </a:p>
        </p:txBody>
      </p:sp>
    </p:spTree>
    <p:extLst>
      <p:ext uri="{BB962C8B-B14F-4D97-AF65-F5344CB8AC3E}">
        <p14:creationId xmlns:p14="http://schemas.microsoft.com/office/powerpoint/2010/main" val="26621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sz="3200" b="1" i="1" dirty="0"/>
              <a:t>2)Objetivos de los miembros del equipo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Objetivo: Cumplir con los horarios establecidos para las reuniones del equipo.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sz="2800" dirty="0"/>
              <a:t>Métrica 1.1 Índice de inasistencias de cada integrante sea menor al 20%.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Objetivo: Cumplir con las tareas asignadas de manera oportuna.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sz="2800" dirty="0"/>
              <a:t>Métrica 2.1 Minutos de retraso totales por cada integrante que sea menor a 50 minutos al finalizar cada etapa.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2" y="443254"/>
            <a:ext cx="1145234" cy="11693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999E48D-2C31-4ED9-9B62-16679D4E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885551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1" y="2044431"/>
            <a:ext cx="11465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a mejorar: </a:t>
            </a:r>
          </a:p>
          <a:p>
            <a:pPr marL="0" indent="0">
              <a:buNone/>
            </a:pPr>
            <a:endParaRPr lang="es-CO" sz="4400" b="1" dirty="0"/>
          </a:p>
          <a:p>
            <a:pPr lvl="1" algn="just"/>
            <a:r>
              <a:rPr lang="es-CO" sz="3600" dirty="0"/>
              <a:t>Realizar las reuniones semanales los días miércoles para disponer de mas tiempo para realizar las actividades.</a:t>
            </a:r>
          </a:p>
          <a:p>
            <a:pPr lvl="1" algn="just"/>
            <a:r>
              <a:rPr lang="es-CO" sz="3600" dirty="0"/>
              <a:t>Estar atento a las sugerencias de los integrantes del equipo respecto al desarrollo de cada etapa, en cuanto a satisfacción del rol llevado.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equipo</a:t>
            </a:r>
          </a:p>
        </p:txBody>
      </p:sp>
    </p:spTree>
    <p:extLst>
      <p:ext uri="{BB962C8B-B14F-4D97-AF65-F5344CB8AC3E}">
        <p14:creationId xmlns:p14="http://schemas.microsoft.com/office/powerpoint/2010/main" val="2369928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08" y="2044431"/>
            <a:ext cx="11133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positivos: </a:t>
            </a:r>
          </a:p>
          <a:p>
            <a:pPr marL="0" indent="0">
              <a:buNone/>
            </a:pPr>
            <a:endParaRPr lang="es-CO" sz="4400" b="1" dirty="0"/>
          </a:p>
          <a:p>
            <a:pPr lvl="1" algn="just"/>
            <a:r>
              <a:rPr lang="es-CO" sz="4000" dirty="0"/>
              <a:t>Se hizo una planeación en la cual el 100% de los productos fueron entregados a tiempo.</a:t>
            </a:r>
          </a:p>
          <a:p>
            <a:pPr lvl="1" algn="just"/>
            <a:r>
              <a:rPr lang="es-CO" sz="4000" dirty="0"/>
              <a:t>La distribución de tareas fue equitativa, pues la diferencia de tareas entre los integrantes nunca fue mayor a 3.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planeación</a:t>
            </a:r>
          </a:p>
        </p:txBody>
      </p:sp>
    </p:spTree>
    <p:extLst>
      <p:ext uri="{BB962C8B-B14F-4D97-AF65-F5344CB8AC3E}">
        <p14:creationId xmlns:p14="http://schemas.microsoft.com/office/powerpoint/2010/main" val="1881610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2044431"/>
            <a:ext cx="114212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a mejorar:</a:t>
            </a:r>
          </a:p>
          <a:p>
            <a:pPr marL="0" indent="0">
              <a:buNone/>
            </a:pPr>
            <a:r>
              <a:rPr lang="es-CO" sz="4400" b="1" dirty="0"/>
              <a:t> </a:t>
            </a:r>
          </a:p>
          <a:p>
            <a:pPr lvl="1" algn="just"/>
            <a:r>
              <a:rPr lang="es-CO" sz="4000" dirty="0"/>
              <a:t>La asignación debe entregarse con al menos 4 días de anticipación.</a:t>
            </a:r>
          </a:p>
          <a:p>
            <a:pPr lvl="1" algn="just"/>
            <a:r>
              <a:rPr lang="es-CO" sz="4000" dirty="0"/>
              <a:t>Se debe mejorar la distribución de tareas de acuerdo a los tiempos de duración de cada una.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planeación</a:t>
            </a:r>
          </a:p>
        </p:txBody>
      </p:sp>
    </p:spTree>
    <p:extLst>
      <p:ext uri="{BB962C8B-B14F-4D97-AF65-F5344CB8AC3E}">
        <p14:creationId xmlns:p14="http://schemas.microsoft.com/office/powerpoint/2010/main" val="3108791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044431"/>
            <a:ext cx="110724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positivos:</a:t>
            </a:r>
          </a:p>
          <a:p>
            <a:pPr marL="0" indent="0">
              <a:buNone/>
            </a:pPr>
            <a:r>
              <a:rPr lang="es-CO" sz="4400" dirty="0"/>
              <a:t> </a:t>
            </a:r>
          </a:p>
          <a:p>
            <a:pPr lvl="1" algn="just"/>
            <a:r>
              <a:rPr lang="es-CO" sz="4000" dirty="0"/>
              <a:t>Los objetivos de desarrollo del primer ciclo se cumplieron en un 90 %.</a:t>
            </a:r>
          </a:p>
          <a:p>
            <a:pPr lvl="1" algn="just"/>
            <a:r>
              <a:rPr lang="es-CO" sz="4000" dirty="0"/>
              <a:t>El desarrollo del proyecto se pudo realizar con altos índices de calidad.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Arquitectura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092A40-97A7-4396-81B4-07261A2A4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4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a mejorar: </a:t>
            </a:r>
          </a:p>
          <a:p>
            <a:pPr marL="0" indent="0">
              <a:buNone/>
            </a:pPr>
            <a:endParaRPr lang="es-CO" sz="4400" b="1" dirty="0"/>
          </a:p>
          <a:p>
            <a:pPr lvl="1"/>
            <a:r>
              <a:rPr lang="es-CO" sz="4000" dirty="0"/>
              <a:t>El desarrollo de funcionalidades del proyecto podrían completarse.</a:t>
            </a:r>
          </a:p>
          <a:p>
            <a:pPr lvl="1"/>
            <a:r>
              <a:rPr lang="es-CO" sz="4000" dirty="0"/>
              <a:t>Hacer pruebas de funcionalidad del código, para evitar errores a ultima hora.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Arquitectura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83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044431"/>
            <a:ext cx="11072446" cy="349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positivos:</a:t>
            </a:r>
          </a:p>
          <a:p>
            <a:pPr marL="0" indent="0">
              <a:buNone/>
            </a:pPr>
            <a:r>
              <a:rPr lang="es-CO" sz="4400" dirty="0"/>
              <a:t> </a:t>
            </a:r>
          </a:p>
          <a:p>
            <a:pPr lvl="1" algn="just"/>
            <a:r>
              <a:rPr lang="es-CO" sz="4000" dirty="0"/>
              <a:t>Los productos fueron entregados a tiempo con lo cual el consolidado en el repositorio se cumplio sin mayor dificultad.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Soporte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092A40-97A7-4396-81B4-07261A2A4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9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a mejorar:</a:t>
            </a:r>
          </a:p>
          <a:p>
            <a:r>
              <a:rPr lang="es-CO" sz="4400" dirty="0"/>
              <a:t>Consolidado de documentos debe mantener la nomenclatura correcta para evitar inconsistencias.</a:t>
            </a:r>
          </a:p>
          <a:p>
            <a:r>
              <a:rPr lang="es-CO" sz="4400" dirty="0"/>
              <a:t> Verificar de manera constante el repositorio para evitar errores a ultima hora.</a:t>
            </a:r>
          </a:p>
          <a:p>
            <a:pPr marL="0" indent="0">
              <a:buNone/>
            </a:pPr>
            <a:endParaRPr lang="es-CO" sz="4400" b="1" dirty="0"/>
          </a:p>
          <a:p>
            <a:pPr marL="0" indent="0">
              <a:buNone/>
            </a:pPr>
            <a:endParaRPr lang="es-CO" sz="4400" b="1" dirty="0"/>
          </a:p>
          <a:p>
            <a:pPr lvl="1"/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Soporte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25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sz="4400" b="1" dirty="0"/>
              <a:t>Aspectos positivos:</a:t>
            </a:r>
          </a:p>
          <a:p>
            <a:pPr marL="0" indent="0">
              <a:buNone/>
            </a:pPr>
            <a:endParaRPr lang="es-CO" sz="4400" b="1" dirty="0"/>
          </a:p>
          <a:p>
            <a:r>
              <a:rPr lang="es-ES" sz="4400" dirty="0"/>
              <a:t>Se asignaron actividades de desarrollo a todos los integrantes del equipo de manera equitativa.</a:t>
            </a:r>
          </a:p>
          <a:p>
            <a:pPr marL="0" indent="0">
              <a:buNone/>
            </a:pPr>
            <a:endParaRPr lang="es-ES" sz="4400" dirty="0"/>
          </a:p>
          <a:p>
            <a:r>
              <a:rPr lang="es-ES" sz="4400" dirty="0"/>
              <a:t>Se reutilizó un alto porcentaje de líneas de código. </a:t>
            </a:r>
          </a:p>
          <a:p>
            <a:pPr marL="0" indent="0">
              <a:buNone/>
            </a:pPr>
            <a:br>
              <a:rPr lang="es-ES" sz="4400" dirty="0"/>
            </a:br>
            <a:endParaRPr lang="es-CO" sz="4400" b="1" dirty="0"/>
          </a:p>
          <a:p>
            <a:pPr marL="0" indent="0">
              <a:buNone/>
            </a:pPr>
            <a:endParaRPr lang="es-CO" sz="4400" b="1" dirty="0"/>
          </a:p>
          <a:p>
            <a:pPr lvl="1"/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Desarrollo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7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sz="4400" b="1" dirty="0"/>
              <a:t>Aspectos a mejorar:</a:t>
            </a:r>
          </a:p>
          <a:p>
            <a:pPr marL="0" indent="0">
              <a:buNone/>
            </a:pPr>
            <a:endParaRPr lang="es-CO" sz="4400" b="1" dirty="0"/>
          </a:p>
          <a:p>
            <a:r>
              <a:rPr lang="es-CO" sz="4400" dirty="0"/>
              <a:t>Manejo de tiempos para evitar retrasos en inconsistencias.</a:t>
            </a:r>
          </a:p>
          <a:p>
            <a:r>
              <a:rPr lang="es-CO" sz="4400" dirty="0"/>
              <a:t>Implementar todas las funcionalidades que se planearon. </a:t>
            </a:r>
          </a:p>
          <a:p>
            <a:pPr marL="0" indent="0">
              <a:buNone/>
            </a:pPr>
            <a:br>
              <a:rPr lang="es-CO" sz="4400" dirty="0"/>
            </a:br>
            <a:endParaRPr lang="es-CO" sz="4400" b="1" dirty="0"/>
          </a:p>
          <a:p>
            <a:pPr marL="0" indent="0">
              <a:buNone/>
            </a:pPr>
            <a:endParaRPr lang="es-CO" sz="4400" b="1" dirty="0"/>
          </a:p>
          <a:p>
            <a:pPr lvl="1"/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</a:t>
            </a:r>
            <a:r>
              <a:rPr lang="es-CO" sz="4800">
                <a:latin typeface="Arial Rounded MT Bold" panose="020F0704030504030204" pitchFamily="34" charset="0"/>
                <a:ea typeface="+mn-ea"/>
                <a:cs typeface="+mn-cs"/>
              </a:rPr>
              <a:t>de Desarrollo</a:t>
            </a:r>
            <a:endParaRPr lang="es-CO" sz="4800" dirty="0"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8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044431"/>
            <a:ext cx="110724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positivos:</a:t>
            </a:r>
          </a:p>
          <a:p>
            <a:pPr marL="0" indent="0">
              <a:buNone/>
            </a:pPr>
            <a:r>
              <a:rPr lang="es-CO" sz="4400" dirty="0"/>
              <a:t> </a:t>
            </a:r>
          </a:p>
          <a:p>
            <a:pPr lvl="1" algn="just"/>
            <a:r>
              <a:rPr lang="es-CO" sz="4000" dirty="0"/>
              <a:t>Se revisaron 100% documentos significativos.</a:t>
            </a:r>
          </a:p>
          <a:p>
            <a:pPr lvl="1" algn="just"/>
            <a:r>
              <a:rPr lang="es-CO" sz="4000" dirty="0"/>
              <a:t>El desarrollo del proyecto se pudo realizar con altos índices de calidad.</a:t>
            </a:r>
          </a:p>
          <a:p>
            <a:pPr lvl="1" algn="just"/>
            <a:r>
              <a:rPr lang="es-CO" sz="4000" dirty="0"/>
              <a:t>Las plantillas fueron entregadas a tiempo.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Calidad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092A40-97A7-4396-81B4-07261A2A4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i="1" dirty="0"/>
              <a:t>3) Objetivos de los roles</a:t>
            </a:r>
          </a:p>
          <a:p>
            <a:pPr marL="0" indent="0">
              <a:buNone/>
            </a:pPr>
            <a:r>
              <a:rPr lang="es-CO" b="1" i="1" dirty="0"/>
              <a:t>	3.1)</a:t>
            </a:r>
            <a:r>
              <a:rPr lang="es-CO" b="1" dirty="0"/>
              <a:t>Líder de equipo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Objetivo 1: Verificar el nivel de satisfacción de cada integrante del equipo desempeñando su rol.</a:t>
            </a:r>
          </a:p>
          <a:p>
            <a:endParaRPr lang="es-CO" dirty="0"/>
          </a:p>
          <a:p>
            <a:pPr lvl="2"/>
            <a:r>
              <a:rPr lang="es-CO" dirty="0"/>
              <a:t>Métrica 1.1: Realizar semanalmente un cuestionario de satisfacción con escalas de 1 (Muy insatisfecho) a 5(Muy satisfecho).</a:t>
            </a:r>
          </a:p>
          <a:p>
            <a:pPr marL="457200" lvl="1" indent="0">
              <a:buNone/>
            </a:pPr>
            <a:endParaRPr lang="es-CO" dirty="0"/>
          </a:p>
          <a:p>
            <a:pPr lvl="2"/>
            <a:r>
              <a:rPr lang="es-CO" dirty="0"/>
              <a:t>Métrica 1.2: Constatar que el nivel de satisfacción en el grupo sea mayor al 70%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9999532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2044431"/>
            <a:ext cx="114212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a mejorar:</a:t>
            </a:r>
          </a:p>
          <a:p>
            <a:pPr marL="0" indent="0">
              <a:buNone/>
            </a:pPr>
            <a:r>
              <a:rPr lang="es-CO" sz="4400" b="1" dirty="0"/>
              <a:t> </a:t>
            </a:r>
          </a:p>
          <a:p>
            <a:pPr lvl="1" algn="just"/>
            <a:r>
              <a:rPr lang="es-CO" sz="4000" dirty="0"/>
              <a:t>Las revisiones de los documentos para el Log de defectos y el </a:t>
            </a:r>
            <a:r>
              <a:rPr lang="es-CO" sz="4000" dirty="0" err="1"/>
              <a:t>Checklist</a:t>
            </a:r>
            <a:r>
              <a:rPr lang="es-CO" sz="4000" dirty="0"/>
              <a:t>, debe realizarse un día antes de la entrega.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Calidad</a:t>
            </a:r>
          </a:p>
        </p:txBody>
      </p:sp>
    </p:spTree>
    <p:extLst>
      <p:ext uri="{BB962C8B-B14F-4D97-AF65-F5344CB8AC3E}">
        <p14:creationId xmlns:p14="http://schemas.microsoft.com/office/powerpoint/2010/main" val="693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7EDB-ED90-4806-A496-BC1689E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Objetivo 2:  Comprobar el avance del proyecto con el fin de evitar pérdida de tiempo en las tareas realizadas por cada integrante del grupo.</a:t>
            </a:r>
          </a:p>
          <a:p>
            <a:pPr marL="0" indent="0">
              <a:buNone/>
            </a:pPr>
            <a:r>
              <a:rPr lang="es-CO" dirty="0"/>
              <a:t>  </a:t>
            </a:r>
          </a:p>
          <a:p>
            <a:pPr lvl="1"/>
            <a:r>
              <a:rPr lang="es-CO" dirty="0"/>
              <a:t>Métrica 2.1: Verificar que las tareas asignadas sean entregadas en la fecha acordada en la reunión.</a:t>
            </a:r>
          </a:p>
          <a:p>
            <a:pPr marL="0" indent="0">
              <a:buNone/>
            </a:pPr>
            <a:r>
              <a:rPr lang="es-CO" dirty="0"/>
              <a:t> </a:t>
            </a:r>
          </a:p>
          <a:p>
            <a:endParaRPr lang="es-CO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1A11BB48-9B09-4968-89E2-8A14050B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BB631AC1-5ADB-49D4-8E59-159744A8A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EAF2AC3-22FE-4361-9A58-46813C8E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81937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b="1" i="1" dirty="0"/>
              <a:t>3.2) Líder de Planeación</a:t>
            </a:r>
            <a:endParaRPr lang="es-CO" b="1" dirty="0"/>
          </a:p>
          <a:p>
            <a:r>
              <a:rPr lang="es-CO" dirty="0"/>
              <a:t>Objetivo 1: Hacer una estimación adecuada de los tiempos de duración de cada tarea, esto con el fin de recortar la duración del proyecto.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Métrica 1.1 Hacer una comparación entre la duración estimada y la duración real de cada actividad propuesta a los integrantes del grupo.</a:t>
            </a:r>
          </a:p>
          <a:p>
            <a:pPr marL="457200" lvl="1" indent="0">
              <a:buNone/>
            </a:pPr>
            <a:endParaRPr lang="es-CO" dirty="0"/>
          </a:p>
          <a:p>
            <a:pPr lvl="1"/>
            <a:r>
              <a:rPr lang="es-CO" dirty="0"/>
              <a:t>Métrica 1.2 Establecer una relación entre los tiempos de entregas propuestos por el líder de planeación y los tiempos de entrega reales de cada integrante del equipo.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29883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r>
              <a:rPr lang="es-CO" dirty="0"/>
              <a:t>Objetivo 2: Dar a conocer las tareas que deben realizar los integrantes del equipo a tiempo.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sz="2800" dirty="0"/>
              <a:t>Métrica 2.1 Publicar los registros de actividad con 4 días de anticipación a la entrega de productos finales.</a:t>
            </a:r>
          </a:p>
          <a:p>
            <a:pPr marL="457200" lvl="1" indent="0">
              <a:buNone/>
            </a:pPr>
            <a:endParaRPr lang="es-CO" sz="2800" dirty="0"/>
          </a:p>
          <a:p>
            <a:pPr lvl="1"/>
            <a:r>
              <a:rPr lang="es-CO" sz="2800" dirty="0"/>
              <a:t>Métrica 2.2 Hacer una asignación equitativa (habrá una diferencia de máximo 30 minutos), entre cada uno de los integrantes del equipo.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883103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2357</Words>
  <Application>Microsoft Office PowerPoint</Application>
  <PresentationFormat>Widescreen</PresentationFormat>
  <Paragraphs>624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 Rounded MT Bold</vt:lpstr>
      <vt:lpstr>Calibri</vt:lpstr>
      <vt:lpstr>Calibri Light</vt:lpstr>
      <vt:lpstr>Times New Roman</vt:lpstr>
      <vt:lpstr>Tema de Office</vt:lpstr>
      <vt:lpstr>PowerPoint Presentation</vt:lpstr>
      <vt:lpstr>PowerPoint Presentation</vt:lpstr>
      <vt:lpstr>PowerPoint Presentation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PowerPoint Presentation</vt:lpstr>
      <vt:lpstr>Plan de Calidad</vt:lpstr>
      <vt:lpstr>Plan de Calidad</vt:lpstr>
      <vt:lpstr>Plan de Calidad</vt:lpstr>
      <vt:lpstr>Plan de Calidad</vt:lpstr>
      <vt:lpstr>Puntualidad</vt:lpstr>
      <vt:lpstr>Consolidado por Fase de Proyecto</vt:lpstr>
      <vt:lpstr>Consolidado de tiempos</vt:lpstr>
      <vt:lpstr>Consolidado de tiempos</vt:lpstr>
      <vt:lpstr>Consolidado por Rol de Proyecto</vt:lpstr>
      <vt:lpstr>Consolidado de tiempos estimados</vt:lpstr>
      <vt:lpstr>Consolidado de tiempos reales</vt:lpstr>
      <vt:lpstr>Consolidado por rol</vt:lpstr>
      <vt:lpstr>Productividad del equipo</vt:lpstr>
      <vt:lpstr>Consolidado de documentos</vt:lpstr>
      <vt:lpstr>Consolidado de documentos</vt:lpstr>
      <vt:lpstr>Consolidado de LOC</vt:lpstr>
      <vt:lpstr>Tareas no planeadas</vt:lpstr>
      <vt:lpstr>PowerPoint Presentation</vt:lpstr>
      <vt:lpstr>Producto</vt:lpstr>
      <vt:lpstr>Confirmar Pedido</vt:lpstr>
      <vt:lpstr>Modificar Producto</vt:lpstr>
      <vt:lpstr>Agregar Producto</vt:lpstr>
      <vt:lpstr>Agregar Producto</vt:lpstr>
      <vt:lpstr>Ver información pedido</vt:lpstr>
      <vt:lpstr>Casos de uso vs Implementación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Equipo</vt:lpstr>
      <vt:lpstr>Equipo</vt:lpstr>
      <vt:lpstr>Líder de equipo</vt:lpstr>
      <vt:lpstr>Líder de equipo</vt:lpstr>
      <vt:lpstr>Líder de planeación</vt:lpstr>
      <vt:lpstr>Líder de planeación</vt:lpstr>
      <vt:lpstr>Líder de Arquitectura</vt:lpstr>
      <vt:lpstr>Líder de Arquitectura</vt:lpstr>
      <vt:lpstr>Líder de Soporte</vt:lpstr>
      <vt:lpstr>Líder de Soporte</vt:lpstr>
      <vt:lpstr>Líder de Desarrollo</vt:lpstr>
      <vt:lpstr>Líder de Desarrollo</vt:lpstr>
      <vt:lpstr>Líder de Calidad</vt:lpstr>
      <vt:lpstr>Líder de Calidad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Daniel Peña</cp:lastModifiedBy>
  <cp:revision>103</cp:revision>
  <dcterms:created xsi:type="dcterms:W3CDTF">2018-02-07T05:01:41Z</dcterms:created>
  <dcterms:modified xsi:type="dcterms:W3CDTF">2018-04-11T18:31:14Z</dcterms:modified>
</cp:coreProperties>
</file>