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65" r:id="rId5"/>
    <p:sldId id="266" r:id="rId6"/>
    <p:sldId id="267" r:id="rId7"/>
    <p:sldId id="268" r:id="rId8"/>
    <p:sldId id="259" r:id="rId9"/>
    <p:sldId id="260" r:id="rId10"/>
    <p:sldId id="264" r:id="rId11"/>
    <p:sldId id="262"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7C7C6-89F9-426D-88E7-08B5099332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5506813-D075-41C5-A203-87E97DF21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133DFC8-540E-4CD9-8046-C6B7C40C9DD7}"/>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2E4143DA-C7F2-4F64-AE4A-2E295763D74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38A754-0758-479E-AF48-02D3F67AD07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59241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AE30C-FC5F-49E5-AD78-DEEDFD0C51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958F268-4B3F-46CC-9C9D-AABF22B433C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8A9BB5-B621-476A-A1EB-2641F14FF78E}"/>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C61D8C5A-3061-4328-B6E2-EFC338EEDC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EF94D4-3977-4464-B1F2-B18A948D5C03}"/>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2253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58D25C-11E1-4522-8F2A-9E9A41FDD9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E60E020-0E07-43CD-846D-B6A619D5B8A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2F3BD87-6B97-4F5E-ADB0-2EECD77123BF}"/>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7E1C9C55-C49D-43C4-B869-CB83DD96101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8D1ABF9-F30D-469B-9EBA-8C534388910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267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3642D-DC35-4F9A-A4C1-90C00931C8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92EB4FC-171B-4B40-84A0-6DE774D4BE07}"/>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516E81-6D51-40CF-8B3C-14BE1E3CEB36}"/>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49DDA886-FFF9-4C87-A813-8755E78777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B1C6ABA-8673-49FF-9DC4-7EDC84A9C5FB}"/>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6299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9CF0A-3DBA-4787-9B00-0488A0F901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30C04E7-2235-4E95-A383-EBDB7EE4A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38DC635-570D-48A2-8668-588417569DFA}"/>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C8842F3E-0435-4B72-AEEB-A73F820D21E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860EA27-3078-48A4-8E8A-7591D2F22A80}"/>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78167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E42EB-EF3B-429A-BE69-B6A1B7BF86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E1B519-8292-4792-A023-D8411DB6B7B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4ABD60D-D61D-421A-A7AE-0DC6A8B8F5C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08DBB64-9C94-4750-AFFC-1CB3EEB396BD}"/>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9EF66B12-07F6-444A-B37F-21276FE6AA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DE74CFC-8FBF-41D1-AF11-1CD2B5C9215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7354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DE4CD-0DD1-4CAC-9D60-D9B0A1248A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F598ED4-38A2-4708-8827-8CB717913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3303773-3009-4BC8-B2EB-2E9E7BA40DDB}"/>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69D44D6-7233-43C6-A043-C5EA6D491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8E5FC5C-F842-466A-BF1B-A40F75BC8666}"/>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38262C8-313D-4586-9AF8-B49593EEBB25}"/>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8" name="Marcador de pie de página 7">
            <a:extLst>
              <a:ext uri="{FF2B5EF4-FFF2-40B4-BE49-F238E27FC236}">
                <a16:creationId xmlns:a16="http://schemas.microsoft.com/office/drawing/2014/main" id="{B1B7760F-C688-4FBF-9CCF-EEA903377F7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AF17A8E-848E-4E2D-BE4D-6C997F7B2B07}"/>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01197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AF9C6-4D73-47E5-96BF-6CCC209128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C65790C-9C2B-400B-B25E-C08DB2012854}"/>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4" name="Marcador de pie de página 3">
            <a:extLst>
              <a:ext uri="{FF2B5EF4-FFF2-40B4-BE49-F238E27FC236}">
                <a16:creationId xmlns:a16="http://schemas.microsoft.com/office/drawing/2014/main" id="{42B33572-4CD0-4C36-807B-B4352C60E16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7E7B58D-C70A-4A2C-AC83-FE0A5A1CBC62}"/>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25634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51FE709-FC03-48DE-9E97-5F58E03045C9}"/>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3" name="Marcador de pie de página 2">
            <a:extLst>
              <a:ext uri="{FF2B5EF4-FFF2-40B4-BE49-F238E27FC236}">
                <a16:creationId xmlns:a16="http://schemas.microsoft.com/office/drawing/2014/main" id="{2A7AB0D3-0F72-4C72-A4CE-D84E328DC4E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141250C-C9FB-4151-BAA5-1E0176E270E1}"/>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300614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13E3E-0A5D-4D27-B707-A5A04F4D11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390C02E-11D5-4A6D-A529-AA389C172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ECF5772-E1A4-40C2-BBE1-362C4AD35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94ECF6B-2A17-49C4-A960-FB180D024441}"/>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738B3B8F-3AA7-4E50-830A-99787A118B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56BCFDD-A80E-44FB-B3CD-3C488F7483A5}"/>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72831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1D337-D223-4178-A0CF-42E0556F9E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F576E99-DB36-48A0-82E1-A01D959AE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D392837-DB53-48B7-B8CA-D612F3D4E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17871E9-7E1E-4E68-96D4-BB28188D0B18}"/>
              </a:ext>
            </a:extLst>
          </p:cNvPr>
          <p:cNvSpPr>
            <a:spLocks noGrp="1"/>
          </p:cNvSpPr>
          <p:nvPr>
            <p:ph type="dt" sz="half" idx="10"/>
          </p:nvPr>
        </p:nvSpPr>
        <p:spPr/>
        <p:txBody>
          <a:bodyPr/>
          <a:lstStyle/>
          <a:p>
            <a:fld id="{8A25BD79-734E-41FA-A5EE-7939D0202379}" type="datetimeFigureOut">
              <a:rPr lang="es-CO" smtClean="0"/>
              <a:t>7/02/18</a:t>
            </a:fld>
            <a:endParaRPr lang="es-CO"/>
          </a:p>
        </p:txBody>
      </p:sp>
      <p:sp>
        <p:nvSpPr>
          <p:cNvPr id="6" name="Marcador de pie de página 5">
            <a:extLst>
              <a:ext uri="{FF2B5EF4-FFF2-40B4-BE49-F238E27FC236}">
                <a16:creationId xmlns:a16="http://schemas.microsoft.com/office/drawing/2014/main" id="{BDEDB6B9-A2F8-4615-B5BC-38F755ED5B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E370FE8-A92B-4C27-842C-C23095655689}"/>
              </a:ext>
            </a:extLst>
          </p:cNvPr>
          <p:cNvSpPr>
            <a:spLocks noGrp="1"/>
          </p:cNvSpPr>
          <p:nvPr>
            <p:ph type="sldNum" sz="quarter" idx="12"/>
          </p:nvPr>
        </p:nvSpPr>
        <p:spPr/>
        <p:txBody>
          <a:bodyPr/>
          <a:lstStyle/>
          <a:p>
            <a:fld id="{2823F35A-7DE5-4D7F-A07D-5B55089BB0A4}" type="slidenum">
              <a:rPr lang="es-CO" smtClean="0"/>
              <a:t>‹Nº›</a:t>
            </a:fld>
            <a:endParaRPr lang="es-CO"/>
          </a:p>
        </p:txBody>
      </p:sp>
    </p:spTree>
    <p:extLst>
      <p:ext uri="{BB962C8B-B14F-4D97-AF65-F5344CB8AC3E}">
        <p14:creationId xmlns:p14="http://schemas.microsoft.com/office/powerpoint/2010/main" val="149278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69521C-410F-4BAF-9F0D-F6D5423D33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CCEFC8F-AA08-4DB8-BC45-B33402345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0B8CF8B-FD51-42D0-AC37-9BEC3F3C2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5BD79-734E-41FA-A5EE-7939D0202379}" type="datetimeFigureOut">
              <a:rPr lang="es-CO" smtClean="0"/>
              <a:t>7/02/18</a:t>
            </a:fld>
            <a:endParaRPr lang="es-CO"/>
          </a:p>
        </p:txBody>
      </p:sp>
      <p:sp>
        <p:nvSpPr>
          <p:cNvPr id="5" name="Marcador de pie de página 4">
            <a:extLst>
              <a:ext uri="{FF2B5EF4-FFF2-40B4-BE49-F238E27FC236}">
                <a16:creationId xmlns:a16="http://schemas.microsoft.com/office/drawing/2014/main" id="{2888AA0A-14BD-469C-AC17-FBFA4A20C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8F328E2-3855-41B0-ABEC-53F77DCFA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3F35A-7DE5-4D7F-A07D-5B55089BB0A4}" type="slidenum">
              <a:rPr lang="es-CO" smtClean="0"/>
              <a:t>‹Nº›</a:t>
            </a:fld>
            <a:endParaRPr lang="es-CO"/>
          </a:p>
        </p:txBody>
      </p:sp>
    </p:spTree>
    <p:extLst>
      <p:ext uri="{BB962C8B-B14F-4D97-AF65-F5344CB8AC3E}">
        <p14:creationId xmlns:p14="http://schemas.microsoft.com/office/powerpoint/2010/main" val="24979677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F6E98B3-5FA5-4631-9E3B-DE4B1588D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99" y="578475"/>
            <a:ext cx="1279229" cy="1546975"/>
          </a:xfrm>
          <a:prstGeom prst="rect">
            <a:avLst/>
          </a:prstGeom>
        </p:spPr>
      </p:pic>
      <p:sp>
        <p:nvSpPr>
          <p:cNvPr id="6" name="CuadroTexto 5">
            <a:extLst>
              <a:ext uri="{FF2B5EF4-FFF2-40B4-BE49-F238E27FC236}">
                <a16:creationId xmlns:a16="http://schemas.microsoft.com/office/drawing/2014/main" id="{9A17841F-7A7C-4244-BC0C-5F1F35C664D7}"/>
              </a:ext>
            </a:extLst>
          </p:cNvPr>
          <p:cNvSpPr txBox="1"/>
          <p:nvPr/>
        </p:nvSpPr>
        <p:spPr>
          <a:xfrm>
            <a:off x="4455795" y="844130"/>
            <a:ext cx="4331366" cy="1015663"/>
          </a:xfrm>
          <a:prstGeom prst="rect">
            <a:avLst/>
          </a:prstGeom>
          <a:noFill/>
        </p:spPr>
        <p:txBody>
          <a:bodyPr wrap="square" rtlCol="0">
            <a:spAutoFit/>
          </a:bodyPr>
          <a:lstStyle/>
          <a:p>
            <a:r>
              <a:rPr lang="es-CO" sz="6000" dirty="0">
                <a:latin typeface="Arial Rounded MT Bold" panose="020F0704030504030204" pitchFamily="34" charset="0"/>
              </a:rPr>
              <a:t>METFOR</a:t>
            </a:r>
          </a:p>
        </p:txBody>
      </p:sp>
      <p:sp>
        <p:nvSpPr>
          <p:cNvPr id="7" name="CuadroTexto 6">
            <a:extLst>
              <a:ext uri="{FF2B5EF4-FFF2-40B4-BE49-F238E27FC236}">
                <a16:creationId xmlns:a16="http://schemas.microsoft.com/office/drawing/2014/main" id="{51988E37-8886-4BC7-B0A5-BAAD8EA48D2C}"/>
              </a:ext>
            </a:extLst>
          </p:cNvPr>
          <p:cNvSpPr txBox="1"/>
          <p:nvPr/>
        </p:nvSpPr>
        <p:spPr>
          <a:xfrm>
            <a:off x="1098236" y="2955852"/>
            <a:ext cx="3280410" cy="2308324"/>
          </a:xfrm>
          <a:prstGeom prst="rect">
            <a:avLst/>
          </a:prstGeom>
          <a:noFill/>
        </p:spPr>
        <p:txBody>
          <a:bodyPr wrap="square" rtlCol="0">
            <a:spAutoFit/>
          </a:bodyPr>
          <a:lstStyle/>
          <a:p>
            <a:endParaRPr lang="es-CO" dirty="0"/>
          </a:p>
          <a:p>
            <a:endParaRPr lang="es-CO" dirty="0"/>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Juan Felipe García</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Santiago Galeano Cancino</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Daniel Peña Malaver</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Carlos Rodríguez Cruz</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Alfredo José Calderón</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Pablo Emilio Balcero</a:t>
            </a:r>
          </a:p>
        </p:txBody>
      </p:sp>
      <p:pic>
        <p:nvPicPr>
          <p:cNvPr id="9" name="Imagen 8">
            <a:extLst>
              <a:ext uri="{FF2B5EF4-FFF2-40B4-BE49-F238E27FC236}">
                <a16:creationId xmlns:a16="http://schemas.microsoft.com/office/drawing/2014/main" id="{0960A14A-ABFA-436F-9C55-6C70284EF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910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Comparación de tiempos</a:t>
            </a:r>
            <a:endParaRPr lang="es-CO" dirty="0"/>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estimado y el tiempo gastado por cada integrante </a:t>
            </a:r>
          </a:p>
          <a:p>
            <a:endParaRPr lang="es-CO" dirty="0"/>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id="{FA29C8FD-54B7-494D-8787-4634CBD4DC5A}"/>
              </a:ext>
            </a:extLst>
          </p:cNvPr>
          <p:cNvGraphicFramePr>
            <a:graphicFrameLocks noGrp="1"/>
          </p:cNvGraphicFramePr>
          <p:nvPr>
            <p:extLst>
              <p:ext uri="{D42A27DB-BD31-4B8C-83A1-F6EECF244321}">
                <p14:modId xmlns:p14="http://schemas.microsoft.com/office/powerpoint/2010/main" val="1991912622"/>
              </p:ext>
            </p:extLst>
          </p:nvPr>
        </p:nvGraphicFramePr>
        <p:xfrm>
          <a:off x="1688683" y="3315117"/>
          <a:ext cx="7073322"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174750">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asignado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val="607270685"/>
                  </a:ext>
                </a:extLst>
              </a:tr>
            </a:tbl>
          </a:graphicData>
        </a:graphic>
      </p:graphicFrame>
      <p:graphicFrame>
        <p:nvGraphicFramePr>
          <p:cNvPr id="8" name="Tabla 7">
            <a:extLst>
              <a:ext uri="{FF2B5EF4-FFF2-40B4-BE49-F238E27FC236}">
                <a16:creationId xmlns:a16="http://schemas.microsoft.com/office/drawing/2014/main" id="{80EBB5EF-43D5-4380-96F3-556B839BCFBC}"/>
              </a:ext>
            </a:extLst>
          </p:cNvPr>
          <p:cNvGraphicFramePr>
            <a:graphicFrameLocks noGrp="1"/>
          </p:cNvGraphicFramePr>
          <p:nvPr>
            <p:extLst>
              <p:ext uri="{D42A27DB-BD31-4B8C-83A1-F6EECF244321}">
                <p14:modId xmlns:p14="http://schemas.microsoft.com/office/powerpoint/2010/main" val="1994190782"/>
              </p:ext>
            </p:extLst>
          </p:nvPr>
        </p:nvGraphicFramePr>
        <p:xfrm>
          <a:off x="8762005" y="3315117"/>
          <a:ext cx="1677849" cy="1694576"/>
        </p:xfrm>
        <a:graphic>
          <a:graphicData uri="http://schemas.openxmlformats.org/drawingml/2006/table">
            <a:tbl>
              <a:tblPr>
                <a:tableStyleId>{5C22544A-7EE6-4342-B048-85BDC9FD1C3A}</a:tableStyleId>
              </a:tblPr>
              <a:tblGrid>
                <a:gridCol w="1677849">
                  <a:extLst>
                    <a:ext uri="{9D8B030D-6E8A-4147-A177-3AD203B41FA5}">
                      <a16:colId xmlns:a16="http://schemas.microsoft.com/office/drawing/2014/main" val="2447602950"/>
                    </a:ext>
                  </a:extLst>
                </a:gridCol>
              </a:tblGrid>
              <a:tr h="333578">
                <a:tc>
                  <a:txBody>
                    <a:bodyPr/>
                    <a:lstStyle/>
                    <a:p>
                      <a:pPr algn="ctr" fontAlgn="b"/>
                      <a:r>
                        <a:rPr lang="es-ES" sz="1000" u="none" strike="noStrike" dirty="0">
                          <a:effectLst/>
                        </a:rPr>
                        <a:t>Tiempo consumido</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3823065717"/>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val="3105815714"/>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val="55284814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val="4038362865"/>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val="40130755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val="3340644261"/>
                  </a:ext>
                </a:extLst>
              </a:tr>
              <a:tr h="226833">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val="151242151"/>
                  </a:ext>
                </a:extLst>
              </a:tr>
            </a:tbl>
          </a:graphicData>
        </a:graphic>
      </p:graphicFrame>
    </p:spTree>
    <p:extLst>
      <p:ext uri="{BB962C8B-B14F-4D97-AF65-F5344CB8AC3E}">
        <p14:creationId xmlns:p14="http://schemas.microsoft.com/office/powerpoint/2010/main" val="64801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4111034" y="466926"/>
            <a:ext cx="3969930" cy="1325563"/>
          </a:xfrm>
        </p:spPr>
        <p:txBody>
          <a:bodyPr/>
          <a:lstStyle/>
          <a:p>
            <a:r>
              <a:rPr lang="es-CO" dirty="0">
                <a:latin typeface="Arial Rounded MT Bold" panose="020F0704030504030204" pitchFamily="34" charset="0"/>
              </a:rPr>
              <a:t>Conclusiones</a:t>
            </a:r>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199" y="2125450"/>
            <a:ext cx="10515600" cy="4351338"/>
          </a:xfrm>
        </p:spPr>
        <p:txBody>
          <a:bodyPr/>
          <a:lstStyle/>
          <a:p>
            <a:pPr algn="just"/>
            <a:r>
              <a:rPr lang="es-CO" dirty="0"/>
              <a:t>Se realizaron todas las actividades propuestas para esta semana, con un desempeño óptimo por parte de todos los integrantes.</a:t>
            </a:r>
          </a:p>
          <a:p>
            <a:pPr algn="just"/>
            <a:r>
              <a:rPr lang="es-CO" dirty="0"/>
              <a:t>Se hizo uso de los canales de comunicación para  realizar aportes dentro del grupo.</a:t>
            </a:r>
          </a:p>
          <a:p>
            <a:pPr algn="just"/>
            <a:r>
              <a:rPr lang="es-CO" dirty="0"/>
              <a:t>Se hizo una retroalimentación, para verificar que todo halla quedado como se deseaba.</a:t>
            </a:r>
          </a:p>
          <a:p>
            <a:pPr algn="just"/>
            <a:r>
              <a:rPr lang="es-CO" dirty="0"/>
              <a:t>El tiempo de realización del proyecto fue menor al tiempo estimado total.</a:t>
            </a:r>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6975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FAFD1-A6DE-4C54-9428-C1CAC1A24F92}"/>
              </a:ext>
            </a:extLst>
          </p:cNvPr>
          <p:cNvSpPr>
            <a:spLocks noGrp="1"/>
          </p:cNvSpPr>
          <p:nvPr>
            <p:ph type="title"/>
          </p:nvPr>
        </p:nvSpPr>
        <p:spPr>
          <a:xfrm>
            <a:off x="3458239" y="364183"/>
            <a:ext cx="5275521" cy="1325563"/>
          </a:xfrm>
        </p:spPr>
        <p:txBody>
          <a:bodyPr>
            <a:normAutofit/>
          </a:bodyPr>
          <a:lstStyle/>
          <a:p>
            <a:r>
              <a:rPr lang="es-CO" sz="3200" dirty="0">
                <a:latin typeface="Arial Rounded MT Bold" panose="020F0704030504030204" pitchFamily="34" charset="0"/>
              </a:rPr>
              <a:t>Actividades Realizadas</a:t>
            </a:r>
          </a:p>
        </p:txBody>
      </p:sp>
      <p:sp>
        <p:nvSpPr>
          <p:cNvPr id="3" name="Marcador de contenido 2">
            <a:extLst>
              <a:ext uri="{FF2B5EF4-FFF2-40B4-BE49-F238E27FC236}">
                <a16:creationId xmlns:a16="http://schemas.microsoft.com/office/drawing/2014/main" id="{2A87EE15-D1B4-4622-8635-31047F1D2931}"/>
              </a:ext>
            </a:extLst>
          </p:cNvPr>
          <p:cNvSpPr>
            <a:spLocks noGrp="1"/>
          </p:cNvSpPr>
          <p:nvPr>
            <p:ph idx="1"/>
          </p:nvPr>
        </p:nvSpPr>
        <p:spPr>
          <a:xfrm>
            <a:off x="1755913" y="2044431"/>
            <a:ext cx="6101547" cy="3837800"/>
          </a:xfrm>
        </p:spPr>
        <p:txBody>
          <a:bodyPr/>
          <a:lstStyle/>
          <a:p>
            <a:r>
              <a:rPr lang="es-CO" sz="2000" dirty="0">
                <a:latin typeface="Arial" panose="020B0604020202020204" pitchFamily="34" charset="0"/>
                <a:cs typeface="Arial" panose="020B0604020202020204" pitchFamily="34" charset="0"/>
              </a:rPr>
              <a:t>Definición de roles</a:t>
            </a:r>
          </a:p>
          <a:p>
            <a:r>
              <a:rPr lang="es-CO" sz="2000" dirty="0">
                <a:latin typeface="Arial" panose="020B0604020202020204" pitchFamily="34" charset="0"/>
                <a:cs typeface="Arial" panose="020B0604020202020204" pitchFamily="34" charset="0"/>
              </a:rPr>
              <a:t>Acta de constitución </a:t>
            </a:r>
          </a:p>
          <a:p>
            <a:r>
              <a:rPr lang="es-CO" sz="2000" dirty="0">
                <a:latin typeface="Arial" panose="020B0604020202020204" pitchFamily="34" charset="0"/>
                <a:cs typeface="Arial" panose="020B0604020202020204" pitchFamily="34" charset="0"/>
              </a:rPr>
              <a:t>Control de asignación</a:t>
            </a:r>
          </a:p>
          <a:p>
            <a:r>
              <a:rPr lang="es-CO" sz="2000" dirty="0">
                <a:latin typeface="Arial" panose="020B0604020202020204" pitchFamily="34" charset="0"/>
                <a:cs typeface="Arial" panose="020B0604020202020204" pitchFamily="34" charset="0"/>
              </a:rPr>
              <a:t>Bitácoras</a:t>
            </a:r>
          </a:p>
          <a:p>
            <a:r>
              <a:rPr lang="es-CO" sz="2000" dirty="0">
                <a:latin typeface="Arial" panose="020B0604020202020204" pitchFamily="34" charset="0"/>
                <a:cs typeface="Arial" panose="020B0604020202020204" pitchFamily="34" charset="0"/>
              </a:rPr>
              <a:t>Creación del logo</a:t>
            </a:r>
          </a:p>
          <a:p>
            <a:r>
              <a:rPr lang="es-CO" sz="2000" dirty="0">
                <a:latin typeface="Arial" panose="020B0604020202020204" pitchFamily="34" charset="0"/>
                <a:cs typeface="Arial" panose="020B0604020202020204" pitchFamily="34" charset="0"/>
              </a:rPr>
              <a:t>Creación de la plantillas</a:t>
            </a:r>
          </a:p>
          <a:p>
            <a:endParaRPr lang="es-CO"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487B60E-13B1-45B6-B136-CFB482AC7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0638B8EF-2A46-42CD-9892-B99E832CF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07204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3005C5D-F5C9-40A0-9E0D-FE2E58607FE0}"/>
              </a:ext>
            </a:extLst>
          </p:cNvPr>
          <p:cNvSpPr txBox="1"/>
          <p:nvPr/>
        </p:nvSpPr>
        <p:spPr>
          <a:xfrm>
            <a:off x="4915631" y="844130"/>
            <a:ext cx="2360738" cy="830997"/>
          </a:xfrm>
          <a:prstGeom prst="rect">
            <a:avLst/>
          </a:prstGeom>
          <a:noFill/>
        </p:spPr>
        <p:txBody>
          <a:bodyPr wrap="square" rtlCol="0">
            <a:spAutoFit/>
          </a:bodyPr>
          <a:lstStyle/>
          <a:p>
            <a:r>
              <a:rPr lang="es-CO" sz="4800" dirty="0">
                <a:latin typeface="Arial Rounded MT Bold" panose="020F0704030504030204" pitchFamily="34" charset="0"/>
              </a:rPr>
              <a:t>Roles</a:t>
            </a:r>
          </a:p>
        </p:txBody>
      </p:sp>
      <p:graphicFrame>
        <p:nvGraphicFramePr>
          <p:cNvPr id="8" name="Tabla 7">
            <a:extLst>
              <a:ext uri="{FF2B5EF4-FFF2-40B4-BE49-F238E27FC236}">
                <a16:creationId xmlns:a16="http://schemas.microsoft.com/office/drawing/2014/main" id="{1D41C375-D8BA-47DB-904A-F5771C19BDF5}"/>
              </a:ext>
            </a:extLst>
          </p:cNvPr>
          <p:cNvGraphicFramePr>
            <a:graphicFrameLocks noGrp="1"/>
          </p:cNvGraphicFramePr>
          <p:nvPr>
            <p:extLst>
              <p:ext uri="{D42A27DB-BD31-4B8C-83A1-F6EECF244321}">
                <p14:modId xmlns:p14="http://schemas.microsoft.com/office/powerpoint/2010/main" val="4069360436"/>
              </p:ext>
            </p:extLst>
          </p:nvPr>
        </p:nvGraphicFramePr>
        <p:xfrm>
          <a:off x="3179700" y="2877424"/>
          <a:ext cx="5832600" cy="2750033"/>
        </p:xfrm>
        <a:graphic>
          <a:graphicData uri="http://schemas.openxmlformats.org/drawingml/2006/table">
            <a:tbl>
              <a:tblPr firstRow="1" bandRow="1">
                <a:tableStyleId>{F5AB1C69-6EDB-4FF4-983F-18BD219EF322}</a:tableStyleId>
              </a:tblPr>
              <a:tblGrid>
                <a:gridCol w="2848463">
                  <a:extLst>
                    <a:ext uri="{9D8B030D-6E8A-4147-A177-3AD203B41FA5}">
                      <a16:colId xmlns:a16="http://schemas.microsoft.com/office/drawing/2014/main" val="3237937378"/>
                    </a:ext>
                  </a:extLst>
                </a:gridCol>
                <a:gridCol w="2984137">
                  <a:extLst>
                    <a:ext uri="{9D8B030D-6E8A-4147-A177-3AD203B41FA5}">
                      <a16:colId xmlns:a16="http://schemas.microsoft.com/office/drawing/2014/main" val="3181257485"/>
                    </a:ext>
                  </a:extLst>
                </a:gridCol>
              </a:tblGrid>
              <a:tr h="469783">
                <a:tc>
                  <a:txBody>
                    <a:bodyPr/>
                    <a:lstStyle/>
                    <a:p>
                      <a:pPr algn="ctr"/>
                      <a:r>
                        <a:rPr lang="es-CO" sz="1600" dirty="0">
                          <a:solidFill>
                            <a:schemeClr val="tx1"/>
                          </a:solidFill>
                          <a:latin typeface="Arial" panose="020B0604020202020204" pitchFamily="34" charset="0"/>
                          <a:cs typeface="Arial" panose="020B0604020202020204" pitchFamily="34" charset="0"/>
                        </a:rPr>
                        <a:t>Integrante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O" sz="1600" dirty="0">
                          <a:solidFill>
                            <a:schemeClr val="tx1"/>
                          </a:solidFill>
                          <a:latin typeface="Arial" panose="020B0604020202020204" pitchFamily="34" charset="0"/>
                          <a:cs typeface="Arial" panose="020B0604020202020204" pitchFamily="34" charset="0"/>
                        </a:rPr>
                        <a:t>Rol</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99389621"/>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CO" sz="1600" dirty="0">
                          <a:latin typeface="Arial" panose="020B0604020202020204" pitchFamily="34" charset="0"/>
                          <a:cs typeface="Arial" panose="020B0604020202020204" pitchFamily="34" charset="0"/>
                        </a:rPr>
                        <a:t>Santiago Galeano Cancino</a:t>
                      </a:r>
                    </a:p>
                    <a:p>
                      <a:pPr marL="0" indent="0">
                        <a:buFont typeface="Arial" panose="020B0604020202020204" pitchFamily="34" charset="0"/>
                        <a:buNone/>
                      </a:pPr>
                      <a:endParaRPr lang="es-CO" sz="1600" dirty="0">
                        <a:latin typeface="Arial" panose="020B0604020202020204" pitchFamily="34" charset="0"/>
                        <a:cs typeface="Arial" panose="020B0604020202020204" pitchFamily="34" charset="0"/>
                      </a:endParaRP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Equipo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8717451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Juan Felipe García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Desarrollador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88528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Daniel Peña Malaver</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Planeación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25575315"/>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Carlos Rodríguez Cruz</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Soporte</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92968934"/>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Alfredo José Calderón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Calidad</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43079071"/>
                  </a:ext>
                </a:extLst>
              </a:tr>
              <a:tr h="340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600" dirty="0">
                          <a:latin typeface="Arial" panose="020B0604020202020204" pitchFamily="34" charset="0"/>
                          <a:cs typeface="Arial" panose="020B0604020202020204" pitchFamily="34" charset="0"/>
                        </a:rPr>
                        <a:t>Pablo Emilio Balcero</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r>
                        <a:rPr lang="es-CO" sz="1600" dirty="0">
                          <a:latin typeface="Arial" panose="020B0604020202020204" pitchFamily="34" charset="0"/>
                          <a:cs typeface="Arial" panose="020B0604020202020204" pitchFamily="34" charset="0"/>
                        </a:rPr>
                        <a:t>Líder Arquitectura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3868810"/>
                  </a:ext>
                </a:extLst>
              </a:tr>
            </a:tbl>
          </a:graphicData>
        </a:graphic>
      </p:graphicFrame>
      <p:pic>
        <p:nvPicPr>
          <p:cNvPr id="9" name="Imagen 8">
            <a:extLst>
              <a:ext uri="{FF2B5EF4-FFF2-40B4-BE49-F238E27FC236}">
                <a16:creationId xmlns:a16="http://schemas.microsoft.com/office/drawing/2014/main" id="{5A6CE3D6-FC3C-407B-8CA7-8E183AF6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10" name="Imagen 9">
            <a:extLst>
              <a:ext uri="{FF2B5EF4-FFF2-40B4-BE49-F238E27FC236}">
                <a16:creationId xmlns:a16="http://schemas.microsoft.com/office/drawing/2014/main" id="{EC368EF5-CAAD-4274-9CE7-4B54E409C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0544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3709115" y="397023"/>
            <a:ext cx="4610637" cy="1325563"/>
          </a:xfrm>
        </p:spPr>
        <p:txBody>
          <a:bodyPr/>
          <a:lstStyle/>
          <a:p>
            <a:r>
              <a:rPr lang="es-CO" sz="3200" dirty="0">
                <a:latin typeface="Arial Rounded MT Bold" panose="020F0704030504030204" pitchFamily="34" charset="0"/>
              </a:rPr>
              <a:t>Objetivos Grupales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125450"/>
            <a:ext cx="10515600" cy="4351338"/>
          </a:xfrm>
        </p:spPr>
        <p:txBody>
          <a:bodyPr/>
          <a:lstStyle/>
          <a:p>
            <a:pPr marL="0" indent="0">
              <a:buNone/>
            </a:pPr>
            <a:r>
              <a:rPr lang="es-CO" b="1" i="1" dirty="0"/>
              <a:t>Objetivos del equipo</a:t>
            </a:r>
          </a:p>
          <a:p>
            <a:pPr algn="just"/>
            <a:r>
              <a:rPr lang="es-CO" sz="2400" dirty="0"/>
              <a:t>Desarrollar un producto, que satisfaga las necesidades presentadas en el problema y que posea una excelente calidad.</a:t>
            </a:r>
          </a:p>
          <a:p>
            <a:pPr algn="just"/>
            <a:r>
              <a:rPr lang="es-CO" sz="2400" dirty="0"/>
              <a:t>Llevar un control exhaustivo de las métricas de cada uno de los integrantes, con el fin de poder realizar una distribución de tareas más eficiente.</a:t>
            </a:r>
          </a:p>
          <a:p>
            <a:pPr marL="0" indent="0" algn="just">
              <a:buNone/>
            </a:pPr>
            <a:endParaRPr lang="es-CO" b="1" i="1" dirty="0"/>
          </a:p>
          <a:p>
            <a:pPr marL="0" indent="0">
              <a:buNone/>
            </a:pPr>
            <a:r>
              <a:rPr lang="es-CO" b="1" i="1" dirty="0"/>
              <a:t>Objetivos de los miembros del equipo</a:t>
            </a:r>
          </a:p>
          <a:p>
            <a:r>
              <a:rPr lang="es-CO" sz="2400" dirty="0"/>
              <a:t>Cumplir con los horarios establecidos para las reuniones del equipo.</a:t>
            </a:r>
          </a:p>
          <a:p>
            <a:r>
              <a:rPr lang="es-CO" sz="2400" dirty="0"/>
              <a:t> Cumplir con las tareas asignadas de manera oportuna.</a:t>
            </a:r>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29790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125450"/>
            <a:ext cx="10515600" cy="4351338"/>
          </a:xfrm>
        </p:spPr>
        <p:txBody>
          <a:bodyPr>
            <a:normAutofit/>
          </a:bodyPr>
          <a:lstStyle/>
          <a:p>
            <a:pPr marL="0" indent="0">
              <a:buNone/>
            </a:pPr>
            <a:r>
              <a:rPr lang="es-CO" b="1" i="1" dirty="0"/>
              <a:t>Objetivos del líder del equipo</a:t>
            </a:r>
          </a:p>
          <a:p>
            <a:pPr algn="just"/>
            <a:r>
              <a:rPr lang="es-CO" sz="2400" dirty="0"/>
              <a:t>Velar por los aspectos del proyecto que pueda influir en sus alcances, metas, plazos y riesgos, realizando el análisis de impacto correspondiente.</a:t>
            </a:r>
          </a:p>
          <a:p>
            <a:pPr algn="just"/>
            <a:r>
              <a:rPr lang="es-CO" sz="2400" dirty="0"/>
              <a:t>Verificar que a los integrantes del grupo hayan desarrollado y entregado las actividades asignadas.</a:t>
            </a:r>
          </a:p>
          <a:p>
            <a:pPr marL="0" indent="0" algn="just">
              <a:buNone/>
            </a:pPr>
            <a:endParaRPr lang="es-CO" sz="2400" dirty="0"/>
          </a:p>
          <a:p>
            <a:pPr marL="0" indent="0">
              <a:buNone/>
            </a:pPr>
            <a:r>
              <a:rPr lang="es-CO" b="1" i="1" dirty="0"/>
              <a:t>Objetivos del líder de planeación </a:t>
            </a:r>
          </a:p>
          <a:p>
            <a:r>
              <a:rPr lang="es-CO" sz="2400" dirty="0"/>
              <a:t>Cumplir con los horarios establecidos para las reuniones del equipo.</a:t>
            </a:r>
          </a:p>
          <a:p>
            <a:r>
              <a:rPr lang="es-CO" sz="2400" dirty="0"/>
              <a:t> Cumplir con las tareas asignadas de manera oportuna.</a:t>
            </a:r>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8032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084603"/>
            <a:ext cx="10515600" cy="4643340"/>
          </a:xfrm>
        </p:spPr>
        <p:txBody>
          <a:bodyPr>
            <a:normAutofit fontScale="92500" lnSpcReduction="10000"/>
          </a:bodyPr>
          <a:lstStyle/>
          <a:p>
            <a:pPr marL="0" indent="0">
              <a:buNone/>
            </a:pPr>
            <a:r>
              <a:rPr lang="es-CO" b="1" i="1" dirty="0"/>
              <a:t>Objetivos del líder desarrollo</a:t>
            </a:r>
          </a:p>
          <a:p>
            <a:pPr algn="just"/>
            <a:r>
              <a:rPr lang="es-CO" dirty="0"/>
              <a:t>Emplear estándares de calidad y diseño para el desarrollo del producto.</a:t>
            </a:r>
          </a:p>
          <a:p>
            <a:pPr algn="just"/>
            <a:r>
              <a:rPr lang="es-CO" dirty="0"/>
              <a:t>Complementar trabajo con el líder de arquitectura para la eficiente elaboración del proyecto e implementación de herramientas adecuadas que satisfagan los requerimientos del proyecto.</a:t>
            </a:r>
            <a:endParaRPr lang="es-CO" sz="2400" dirty="0"/>
          </a:p>
          <a:p>
            <a:pPr marL="0" indent="0" algn="just">
              <a:buNone/>
            </a:pPr>
            <a:endParaRPr lang="es-CO" sz="2400" dirty="0"/>
          </a:p>
          <a:p>
            <a:pPr marL="0" indent="0">
              <a:buNone/>
            </a:pPr>
            <a:r>
              <a:rPr lang="es-CO" b="1" i="1" dirty="0"/>
              <a:t>Objetivos del líder de soporte </a:t>
            </a:r>
          </a:p>
          <a:p>
            <a:pPr algn="just"/>
            <a:r>
              <a:rPr lang="es-CO" dirty="0"/>
              <a:t>Suministrar a los integrantes del grupo las herramientas necesarias para el desarrollo de distintas tareas.</a:t>
            </a:r>
            <a:r>
              <a:rPr lang="es-CO" sz="2400" dirty="0"/>
              <a:t> </a:t>
            </a:r>
            <a:r>
              <a:rPr lang="es-CO" dirty="0"/>
              <a:t>Cumplir con las tareas asignadas de manera oportuna.</a:t>
            </a:r>
          </a:p>
          <a:p>
            <a:r>
              <a:rPr lang="es-CO" dirty="0"/>
              <a:t>Verificar la oportuna y correcta finalización del producto en cada ciclo.</a:t>
            </a:r>
          </a:p>
          <a:p>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39114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4873256" y="397023"/>
            <a:ext cx="2445488" cy="1325563"/>
          </a:xfrm>
        </p:spPr>
        <p:txBody>
          <a:bodyPr/>
          <a:lstStyle/>
          <a:p>
            <a:r>
              <a:rPr lang="es-CO" sz="3200" dirty="0">
                <a:latin typeface="Arial Rounded MT Bold" panose="020F0704030504030204" pitchFamily="34" charset="0"/>
              </a:rPr>
              <a:t>Objetivos</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084603"/>
            <a:ext cx="10515600" cy="4643340"/>
          </a:xfrm>
        </p:spPr>
        <p:txBody>
          <a:bodyPr>
            <a:normAutofit fontScale="70000" lnSpcReduction="20000"/>
          </a:bodyPr>
          <a:lstStyle/>
          <a:p>
            <a:pPr marL="0" indent="0">
              <a:buNone/>
            </a:pPr>
            <a:r>
              <a:rPr lang="es-CO" b="1" i="1" dirty="0"/>
              <a:t>Objetivos del líder de calidad</a:t>
            </a:r>
          </a:p>
          <a:p>
            <a:pPr marL="0" indent="0">
              <a:buNone/>
            </a:pPr>
            <a:endParaRPr lang="es-CO" b="1" i="1" dirty="0"/>
          </a:p>
          <a:p>
            <a:pPr algn="just"/>
            <a:r>
              <a:rPr lang="es-CO" dirty="0"/>
              <a:t>Realizar los respectivos formatos y plantillas a utilizar durante la gestión del proyecto, esto con el fin de tener un manejo eficiente de la información capturada mientras se desempeñan las diferentes tareas. Complementar trabajo con el líder de arquitectura para la eficiente elaboración del proyecto e implementación de herramientas adecuadas que satisfagan los requerimientos del proyecto.</a:t>
            </a:r>
          </a:p>
          <a:p>
            <a:pPr marL="0" indent="0" algn="just">
              <a:buNone/>
            </a:pPr>
            <a:endParaRPr lang="es-CO" dirty="0"/>
          </a:p>
          <a:p>
            <a:pPr algn="just"/>
            <a:r>
              <a:rPr lang="es-CO" dirty="0"/>
              <a:t>Registro de los defectos que se presentan durante el desarrollo del proyecto.</a:t>
            </a:r>
          </a:p>
          <a:p>
            <a:pPr algn="just"/>
            <a:endParaRPr lang="es-CO" sz="2400" dirty="0"/>
          </a:p>
          <a:p>
            <a:pPr marL="0" indent="0" algn="just">
              <a:buNone/>
            </a:pPr>
            <a:endParaRPr lang="es-CO" sz="2400" dirty="0"/>
          </a:p>
          <a:p>
            <a:pPr marL="0" indent="0">
              <a:buNone/>
            </a:pPr>
            <a:r>
              <a:rPr lang="es-CO" b="1" i="1" dirty="0"/>
              <a:t>Objetivos del líder de arquitectura  </a:t>
            </a:r>
          </a:p>
          <a:p>
            <a:r>
              <a:rPr lang="es-CO" dirty="0"/>
              <a:t>Desarrollar, supervisar e inspeccionar los resultados del trabajo de codificación, junto con el líder de desarrollo con el fin de verificar que las tareas realizadas y el desarrollo del proyecto sea de la mejor forma posible en cuanto a las tecnologías y herramientas que se utilizan.</a:t>
            </a:r>
          </a:p>
          <a:p>
            <a:pPr marL="0" indent="0">
              <a:buNone/>
            </a:pPr>
            <a:endParaRPr lang="es-CO" sz="2400" dirty="0"/>
          </a:p>
          <a:p>
            <a:endParaRPr lang="es-CO" sz="2400" dirty="0"/>
          </a:p>
          <a:p>
            <a:endParaRPr lang="es-CO" dirty="0"/>
          </a:p>
          <a:p>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spTree>
    <p:extLst>
      <p:ext uri="{BB962C8B-B14F-4D97-AF65-F5344CB8AC3E}">
        <p14:creationId xmlns:p14="http://schemas.microsoft.com/office/powerpoint/2010/main" val="19788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7BC0D-EA42-4505-A924-A170B51ED56B}"/>
              </a:ext>
            </a:extLst>
          </p:cNvPr>
          <p:cNvSpPr>
            <a:spLocks noGrp="1"/>
          </p:cNvSpPr>
          <p:nvPr>
            <p:ph type="title"/>
          </p:nvPr>
        </p:nvSpPr>
        <p:spPr>
          <a:xfrm>
            <a:off x="2658140" y="365125"/>
            <a:ext cx="7028120" cy="1325563"/>
          </a:xfrm>
        </p:spPr>
        <p:txBody>
          <a:bodyPr>
            <a:normAutofit fontScale="90000"/>
          </a:bodyPr>
          <a:lstStyle/>
          <a:p>
            <a:pPr algn="ctr"/>
            <a:r>
              <a:rPr lang="es-CO" sz="4800" dirty="0">
                <a:latin typeface="Arial Rounded MT Bold" panose="020F0704030504030204" pitchFamily="34" charset="0"/>
                <a:ea typeface="+mn-ea"/>
                <a:cs typeface="+mn-cs"/>
              </a:rPr>
              <a:t>Estimación individual del proyecto </a:t>
            </a:r>
          </a:p>
        </p:txBody>
      </p:sp>
      <p:sp>
        <p:nvSpPr>
          <p:cNvPr id="3" name="Marcador de contenido 2">
            <a:extLst>
              <a:ext uri="{FF2B5EF4-FFF2-40B4-BE49-F238E27FC236}">
                <a16:creationId xmlns:a16="http://schemas.microsoft.com/office/drawing/2014/main" id="{583F3768-2335-460A-AD49-5BF499C89628}"/>
              </a:ext>
            </a:extLst>
          </p:cNvPr>
          <p:cNvSpPr>
            <a:spLocks noGrp="1"/>
          </p:cNvSpPr>
          <p:nvPr>
            <p:ph idx="1"/>
          </p:nvPr>
        </p:nvSpPr>
        <p:spPr>
          <a:xfrm>
            <a:off x="838200" y="2335988"/>
            <a:ext cx="10515600" cy="4351338"/>
          </a:xfrm>
        </p:spPr>
        <p:txBody>
          <a:bodyPr/>
          <a:lstStyle/>
          <a:p>
            <a:r>
              <a:rPr lang="es-CO" dirty="0"/>
              <a:t>En la siguiente tabla se puede evidenciar el tiempo asignado a cada integrante para llevar a cabo las actividades.</a:t>
            </a:r>
          </a:p>
          <a:p>
            <a:endParaRPr lang="es-CO" dirty="0"/>
          </a:p>
          <a:p>
            <a:pPr marL="0" indent="0">
              <a:buNone/>
            </a:pPr>
            <a:endParaRPr lang="es-CO" dirty="0"/>
          </a:p>
        </p:txBody>
      </p:sp>
      <p:pic>
        <p:nvPicPr>
          <p:cNvPr id="4" name="Imagen 3">
            <a:extLst>
              <a:ext uri="{FF2B5EF4-FFF2-40B4-BE49-F238E27FC236}">
                <a16:creationId xmlns:a16="http://schemas.microsoft.com/office/drawing/2014/main" id="{171C0F56-C65C-4550-96C4-742355C34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5" name="Imagen 4">
            <a:extLst>
              <a:ext uri="{FF2B5EF4-FFF2-40B4-BE49-F238E27FC236}">
                <a16:creationId xmlns:a16="http://schemas.microsoft.com/office/drawing/2014/main" id="{ACC1CE81-B5E4-47AB-93E8-0FEF4689A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6" name="Tabla 5">
            <a:extLst>
              <a:ext uri="{FF2B5EF4-FFF2-40B4-BE49-F238E27FC236}">
                <a16:creationId xmlns:a16="http://schemas.microsoft.com/office/drawing/2014/main" id="{C8E58B75-5389-4D75-9D7B-D581F8EAF0CB}"/>
              </a:ext>
            </a:extLst>
          </p:cNvPr>
          <p:cNvGraphicFramePr>
            <a:graphicFrameLocks noGrp="1"/>
          </p:cNvGraphicFramePr>
          <p:nvPr>
            <p:extLst>
              <p:ext uri="{D42A27DB-BD31-4B8C-83A1-F6EECF244321}">
                <p14:modId xmlns:p14="http://schemas.microsoft.com/office/powerpoint/2010/main" val="2323113572"/>
              </p:ext>
            </p:extLst>
          </p:nvPr>
        </p:nvGraphicFramePr>
        <p:xfrm>
          <a:off x="2190339" y="3347207"/>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912749">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marL="0" algn="ctr" defTabSz="914400" rtl="0" eaLnBrk="1" fontAlgn="b" latinLnBrk="0" hangingPunct="1"/>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355</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295</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340</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b="0" i="0" u="none" strike="noStrike">
                          <a:effectLst/>
                          <a:latin typeface="Arial" panose="020B0604020202020204" pitchFamily="34" charset="0"/>
                        </a:rPr>
                        <a:t>350</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b="0" i="0" u="none" strike="noStrike" dirty="0">
                          <a:effectLst/>
                          <a:latin typeface="Arial" panose="020B0604020202020204" pitchFamily="34" charset="0"/>
                        </a:rPr>
                        <a:t>305</a:t>
                      </a:r>
                    </a:p>
                  </a:txBody>
                  <a:tcPr marL="9525" marR="9525" marT="9525" marB="0" anchor="b"/>
                </a:tc>
                <a:extLst>
                  <a:ext uri="{0D108BD9-81ED-4DB2-BD59-A6C34878D82A}">
                    <a16:rowId xmlns:a16="http://schemas.microsoft.com/office/drawing/2014/main" val="607270685"/>
                  </a:ext>
                </a:extLst>
              </a:tr>
            </a:tbl>
          </a:graphicData>
        </a:graphic>
      </p:graphicFrame>
      <p:sp>
        <p:nvSpPr>
          <p:cNvPr id="7" name="CuadroTexto 6">
            <a:extLst>
              <a:ext uri="{FF2B5EF4-FFF2-40B4-BE49-F238E27FC236}">
                <a16:creationId xmlns:a16="http://schemas.microsoft.com/office/drawing/2014/main" id="{82DBACFD-9A7F-4EA1-8EF5-40657FCC5A66}"/>
              </a:ext>
            </a:extLst>
          </p:cNvPr>
          <p:cNvSpPr txBox="1"/>
          <p:nvPr/>
        </p:nvSpPr>
        <p:spPr>
          <a:xfrm flipH="1">
            <a:off x="838200" y="5679888"/>
            <a:ext cx="10124785" cy="369332"/>
          </a:xfrm>
          <a:prstGeom prst="rect">
            <a:avLst/>
          </a:prstGeom>
          <a:noFill/>
        </p:spPr>
        <p:txBody>
          <a:bodyPr wrap="square" rtlCol="0">
            <a:spAutoFit/>
          </a:bodyPr>
          <a:lstStyle/>
          <a:p>
            <a:pPr algn="ctr"/>
            <a:r>
              <a:rPr lang="es-ES" dirty="0"/>
              <a:t>La duración estimada para llevar a cabo el nivel de lanzamiento del proyecto es de 655 minutos.</a:t>
            </a:r>
          </a:p>
        </p:txBody>
      </p:sp>
    </p:spTree>
    <p:extLst>
      <p:ext uri="{BB962C8B-B14F-4D97-AF65-F5344CB8AC3E}">
        <p14:creationId xmlns:p14="http://schemas.microsoft.com/office/powerpoint/2010/main" val="99708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CE7079-73CD-4F11-B2A7-7F2B46569768}"/>
              </a:ext>
            </a:extLst>
          </p:cNvPr>
          <p:cNvSpPr>
            <a:spLocks noGrp="1"/>
          </p:cNvSpPr>
          <p:nvPr>
            <p:ph type="title"/>
          </p:nvPr>
        </p:nvSpPr>
        <p:spPr>
          <a:xfrm>
            <a:off x="2516529" y="365125"/>
            <a:ext cx="7254792" cy="1325563"/>
          </a:xfrm>
        </p:spPr>
        <p:txBody>
          <a:bodyPr/>
          <a:lstStyle/>
          <a:p>
            <a:pPr algn="ctr"/>
            <a:r>
              <a:rPr lang="es-CO" dirty="0">
                <a:latin typeface="Arial Rounded MT Bold" panose="020F0704030504030204" pitchFamily="34" charset="0"/>
              </a:rPr>
              <a:t>Duración individual del proyecto </a:t>
            </a:r>
            <a:endParaRPr lang="es-CO" dirty="0"/>
          </a:p>
        </p:txBody>
      </p:sp>
      <p:sp>
        <p:nvSpPr>
          <p:cNvPr id="3" name="Marcador de contenido 2">
            <a:extLst>
              <a:ext uri="{FF2B5EF4-FFF2-40B4-BE49-F238E27FC236}">
                <a16:creationId xmlns:a16="http://schemas.microsoft.com/office/drawing/2014/main" id="{CAFDDFDC-4A07-4E0D-8D09-ED6053885E8F}"/>
              </a:ext>
            </a:extLst>
          </p:cNvPr>
          <p:cNvSpPr>
            <a:spLocks noGrp="1"/>
          </p:cNvSpPr>
          <p:nvPr>
            <p:ph idx="1"/>
          </p:nvPr>
        </p:nvSpPr>
        <p:spPr>
          <a:xfrm>
            <a:off x="838200" y="2044431"/>
            <a:ext cx="10515600" cy="4351338"/>
          </a:xfrm>
        </p:spPr>
        <p:txBody>
          <a:bodyPr/>
          <a:lstStyle/>
          <a:p>
            <a:r>
              <a:rPr lang="es-CO" dirty="0"/>
              <a:t>En la siguiente tabla se puede evidenciar el tiempo que se gasto  cada integrante para llevar a cabo las actividades.</a:t>
            </a:r>
          </a:p>
          <a:p>
            <a:endParaRPr lang="es-CO" dirty="0"/>
          </a:p>
        </p:txBody>
      </p:sp>
      <p:pic>
        <p:nvPicPr>
          <p:cNvPr id="5" name="Imagen 4">
            <a:extLst>
              <a:ext uri="{FF2B5EF4-FFF2-40B4-BE49-F238E27FC236}">
                <a16:creationId xmlns:a16="http://schemas.microsoft.com/office/drawing/2014/main" id="{465963F1-86E2-47F3-9A41-7DA7AD654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 y="659497"/>
            <a:ext cx="1145234" cy="1384934"/>
          </a:xfrm>
          <a:prstGeom prst="rect">
            <a:avLst/>
          </a:prstGeom>
        </p:spPr>
      </p:pic>
      <p:pic>
        <p:nvPicPr>
          <p:cNvPr id="6" name="Imagen 5">
            <a:extLst>
              <a:ext uri="{FF2B5EF4-FFF2-40B4-BE49-F238E27FC236}">
                <a16:creationId xmlns:a16="http://schemas.microsoft.com/office/drawing/2014/main" id="{483C6177-D751-4D58-86A6-C1CFB376B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977" y="578475"/>
            <a:ext cx="1547624" cy="1546975"/>
          </a:xfrm>
          <a:prstGeom prst="rect">
            <a:avLst/>
          </a:prstGeom>
        </p:spPr>
      </p:pic>
      <p:graphicFrame>
        <p:nvGraphicFramePr>
          <p:cNvPr id="7" name="Tabla 6">
            <a:extLst>
              <a:ext uri="{FF2B5EF4-FFF2-40B4-BE49-F238E27FC236}">
                <a16:creationId xmlns:a16="http://schemas.microsoft.com/office/drawing/2014/main" id="{FA29C8FD-54B7-494D-8787-4634CBD4DC5A}"/>
              </a:ext>
            </a:extLst>
          </p:cNvPr>
          <p:cNvGraphicFramePr>
            <a:graphicFrameLocks noGrp="1"/>
          </p:cNvGraphicFramePr>
          <p:nvPr>
            <p:extLst>
              <p:ext uri="{D42A27DB-BD31-4B8C-83A1-F6EECF244321}">
                <p14:modId xmlns:p14="http://schemas.microsoft.com/office/powerpoint/2010/main" val="3195043943"/>
              </p:ext>
            </p:extLst>
          </p:nvPr>
        </p:nvGraphicFramePr>
        <p:xfrm>
          <a:off x="2145656" y="3296873"/>
          <a:ext cx="7811321" cy="1694576"/>
        </p:xfrm>
        <a:graphic>
          <a:graphicData uri="http://schemas.openxmlformats.org/drawingml/2006/table">
            <a:tbl>
              <a:tblPr>
                <a:tableStyleId>{5C22544A-7EE6-4342-B048-85BDC9FD1C3A}</a:tableStyleId>
              </a:tblPr>
              <a:tblGrid>
                <a:gridCol w="4220723">
                  <a:extLst>
                    <a:ext uri="{9D8B030D-6E8A-4147-A177-3AD203B41FA5}">
                      <a16:colId xmlns:a16="http://schemas.microsoft.com/office/drawing/2014/main" val="1685560356"/>
                    </a:ext>
                  </a:extLst>
                </a:gridCol>
                <a:gridCol w="1912749">
                  <a:extLst>
                    <a:ext uri="{9D8B030D-6E8A-4147-A177-3AD203B41FA5}">
                      <a16:colId xmlns:a16="http://schemas.microsoft.com/office/drawing/2014/main" val="2865951437"/>
                    </a:ext>
                  </a:extLst>
                </a:gridCol>
                <a:gridCol w="1677849">
                  <a:extLst>
                    <a:ext uri="{9D8B030D-6E8A-4147-A177-3AD203B41FA5}">
                      <a16:colId xmlns:a16="http://schemas.microsoft.com/office/drawing/2014/main" val="707014778"/>
                    </a:ext>
                  </a:extLst>
                </a:gridCol>
              </a:tblGrid>
              <a:tr h="333578">
                <a:tc>
                  <a:txBody>
                    <a:bodyPr/>
                    <a:lstStyle/>
                    <a:p>
                      <a:pPr algn="ctr" fontAlgn="b"/>
                      <a:r>
                        <a:rPr lang="es-ES" sz="1000" u="none" strike="noStrike" dirty="0">
                          <a:effectLst/>
                        </a:rPr>
                        <a:t>Roles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Actividades asignadas</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Tiempo de actividades</a:t>
                      </a:r>
                    </a:p>
                    <a:p>
                      <a:pPr algn="ctr" fontAlgn="b"/>
                      <a:r>
                        <a:rPr lang="es-ES" sz="1000" u="none" strike="noStrike" kern="1200" dirty="0">
                          <a:solidFill>
                            <a:schemeClr val="dk1"/>
                          </a:solidFill>
                          <a:effectLst/>
                          <a:latin typeface="+mn-lt"/>
                          <a:ea typeface="+mn-ea"/>
                          <a:cs typeface="+mn-cs"/>
                        </a:rPr>
                        <a:t>(minutos)</a:t>
                      </a:r>
                    </a:p>
                  </a:txBody>
                  <a:tcPr marL="9525" marR="9525" marT="9525" marB="0" anchor="b"/>
                </a:tc>
                <a:extLst>
                  <a:ext uri="{0D108BD9-81ED-4DB2-BD59-A6C34878D82A}">
                    <a16:rowId xmlns:a16="http://schemas.microsoft.com/office/drawing/2014/main" val="1019409501"/>
                  </a:ext>
                </a:extLst>
              </a:tr>
              <a:tr h="226833">
                <a:tc>
                  <a:txBody>
                    <a:bodyPr/>
                    <a:lstStyle/>
                    <a:p>
                      <a:pPr algn="ctr" fontAlgn="b"/>
                      <a:r>
                        <a:rPr lang="es-ES" sz="1000" u="none" strike="noStrike" dirty="0">
                          <a:effectLst/>
                        </a:rPr>
                        <a:t>Líder de equipo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11</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312</a:t>
                      </a:r>
                    </a:p>
                  </a:txBody>
                  <a:tcPr marL="9525" marR="9525" marT="9525" marB="0" anchor="b"/>
                </a:tc>
                <a:extLst>
                  <a:ext uri="{0D108BD9-81ED-4DB2-BD59-A6C34878D82A}">
                    <a16:rowId xmlns:a16="http://schemas.microsoft.com/office/drawing/2014/main" val="4160260432"/>
                  </a:ext>
                </a:extLst>
              </a:tr>
              <a:tr h="226833">
                <a:tc>
                  <a:txBody>
                    <a:bodyPr/>
                    <a:lstStyle/>
                    <a:p>
                      <a:pPr algn="ctr" fontAlgn="b"/>
                      <a:r>
                        <a:rPr lang="es-ES" sz="1000" u="none" strike="noStrike" dirty="0">
                          <a:effectLst/>
                        </a:rPr>
                        <a:t>Líder de Planeación</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a:effectLst/>
                        </a:rPr>
                        <a:t>12</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320</a:t>
                      </a:r>
                    </a:p>
                  </a:txBody>
                  <a:tcPr marL="9525" marR="9525" marT="9525" marB="0" anchor="b"/>
                </a:tc>
                <a:extLst>
                  <a:ext uri="{0D108BD9-81ED-4DB2-BD59-A6C34878D82A}">
                    <a16:rowId xmlns:a16="http://schemas.microsoft.com/office/drawing/2014/main" val="194511772"/>
                  </a:ext>
                </a:extLst>
              </a:tr>
              <a:tr h="226833">
                <a:tc>
                  <a:txBody>
                    <a:bodyPr/>
                    <a:lstStyle/>
                    <a:p>
                      <a:pPr algn="ctr" fontAlgn="b"/>
                      <a:r>
                        <a:rPr lang="es-ES" sz="1000" u="none" strike="noStrike" dirty="0">
                          <a:effectLst/>
                        </a:rPr>
                        <a:t>Líder de Soporte</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13</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390</a:t>
                      </a:r>
                    </a:p>
                  </a:txBody>
                  <a:tcPr marL="9525" marR="9525" marT="9525" marB="0" anchor="b"/>
                </a:tc>
                <a:extLst>
                  <a:ext uri="{0D108BD9-81ED-4DB2-BD59-A6C34878D82A}">
                    <a16:rowId xmlns:a16="http://schemas.microsoft.com/office/drawing/2014/main" val="1975700800"/>
                  </a:ext>
                </a:extLst>
              </a:tr>
              <a:tr h="226833">
                <a:tc>
                  <a:txBody>
                    <a:bodyPr/>
                    <a:lstStyle/>
                    <a:p>
                      <a:pPr algn="ctr" fontAlgn="b"/>
                      <a:r>
                        <a:rPr lang="es-ES" sz="1000" u="none" strike="noStrike" dirty="0">
                          <a:effectLst/>
                        </a:rPr>
                        <a:t>Líder de Desarrollo</a:t>
                      </a:r>
                      <a:endParaRPr lang="es-ES" sz="1000" b="0" i="0" u="none" strike="noStrike" dirty="0">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326</a:t>
                      </a:r>
                    </a:p>
                  </a:txBody>
                  <a:tcPr marL="9525" marR="9525" marT="9525" marB="0" anchor="b"/>
                </a:tc>
                <a:extLst>
                  <a:ext uri="{0D108BD9-81ED-4DB2-BD59-A6C34878D82A}">
                    <a16:rowId xmlns:a16="http://schemas.microsoft.com/office/drawing/2014/main" val="2364442937"/>
                  </a:ext>
                </a:extLst>
              </a:tr>
              <a:tr h="226833">
                <a:tc>
                  <a:txBody>
                    <a:bodyPr/>
                    <a:lstStyle/>
                    <a:p>
                      <a:pPr algn="ctr" fontAlgn="b"/>
                      <a:r>
                        <a:rPr lang="es-ES" sz="1000" u="none" strike="noStrike">
                          <a:effectLst/>
                        </a:rPr>
                        <a:t>Lider de Calidad</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dirty="0">
                          <a:effectLst/>
                        </a:rPr>
                        <a:t>12</a:t>
                      </a:r>
                      <a:endParaRPr lang="es-ES" sz="1000" b="0" i="0" u="none" strike="noStrike" dirty="0">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474</a:t>
                      </a:r>
                    </a:p>
                  </a:txBody>
                  <a:tcPr marL="9525" marR="9525" marT="9525" marB="0" anchor="b"/>
                </a:tc>
                <a:extLst>
                  <a:ext uri="{0D108BD9-81ED-4DB2-BD59-A6C34878D82A}">
                    <a16:rowId xmlns:a16="http://schemas.microsoft.com/office/drawing/2014/main" val="3820912008"/>
                  </a:ext>
                </a:extLst>
              </a:tr>
              <a:tr h="226833">
                <a:tc>
                  <a:txBody>
                    <a:bodyPr/>
                    <a:lstStyle/>
                    <a:p>
                      <a:pPr algn="ctr" fontAlgn="b"/>
                      <a:r>
                        <a:rPr lang="es-ES" sz="1000" u="none" strike="noStrike">
                          <a:effectLst/>
                        </a:rPr>
                        <a:t>Lider de Arquitectura</a:t>
                      </a:r>
                      <a:endParaRPr lang="es-ES" sz="1000" b="0" i="0" u="none" strike="noStrike">
                        <a:effectLst/>
                        <a:latin typeface="Arial" panose="020B0604020202020204" pitchFamily="34" charset="0"/>
                      </a:endParaRPr>
                    </a:p>
                  </a:txBody>
                  <a:tcPr marL="9525" marR="9525" marT="9525" marB="0" anchor="b"/>
                </a:tc>
                <a:tc>
                  <a:txBody>
                    <a:bodyPr/>
                    <a:lstStyle/>
                    <a:p>
                      <a:pPr algn="ctr" fontAlgn="b"/>
                      <a:r>
                        <a:rPr lang="es-ES" sz="1000" u="none" strike="noStrike">
                          <a:effectLst/>
                        </a:rPr>
                        <a:t>11</a:t>
                      </a:r>
                      <a:endParaRPr lang="es-ES" sz="1000" b="0" i="0" u="none" strike="noStrike">
                        <a:effectLst/>
                        <a:latin typeface="Arial" panose="020B0604020202020204" pitchFamily="34" charset="0"/>
                      </a:endParaRPr>
                    </a:p>
                  </a:txBody>
                  <a:tcPr marL="9525" marR="9525" marT="9525" marB="0" anchor="b"/>
                </a:tc>
                <a:tc>
                  <a:txBody>
                    <a:bodyPr/>
                    <a:lstStyle/>
                    <a:p>
                      <a:pPr marL="0" algn="ctr" defTabSz="914400" rtl="0" eaLnBrk="1" fontAlgn="b" latinLnBrk="0" hangingPunct="1"/>
                      <a:r>
                        <a:rPr lang="es-ES" sz="1000" b="0" i="0" u="none" strike="noStrike" kern="1200" dirty="0">
                          <a:solidFill>
                            <a:schemeClr val="dk1"/>
                          </a:solidFill>
                          <a:effectLst/>
                          <a:latin typeface="Arial" panose="020B0604020202020204" pitchFamily="34" charset="0"/>
                          <a:ea typeface="+mn-ea"/>
                          <a:cs typeface="+mn-cs"/>
                        </a:rPr>
                        <a:t>345</a:t>
                      </a:r>
                    </a:p>
                  </a:txBody>
                  <a:tcPr marL="9525" marR="9525" marT="9525" marB="0" anchor="b"/>
                </a:tc>
                <a:extLst>
                  <a:ext uri="{0D108BD9-81ED-4DB2-BD59-A6C34878D82A}">
                    <a16:rowId xmlns:a16="http://schemas.microsoft.com/office/drawing/2014/main" val="607270685"/>
                  </a:ext>
                </a:extLst>
              </a:tr>
            </a:tbl>
          </a:graphicData>
        </a:graphic>
      </p:graphicFrame>
      <p:sp>
        <p:nvSpPr>
          <p:cNvPr id="4" name="CuadroTexto 3">
            <a:extLst>
              <a:ext uri="{FF2B5EF4-FFF2-40B4-BE49-F238E27FC236}">
                <a16:creationId xmlns:a16="http://schemas.microsoft.com/office/drawing/2014/main" id="{29968887-155D-436F-8AB6-41A6CEA21D67}"/>
              </a:ext>
            </a:extLst>
          </p:cNvPr>
          <p:cNvSpPr txBox="1"/>
          <p:nvPr/>
        </p:nvSpPr>
        <p:spPr>
          <a:xfrm>
            <a:off x="1000904" y="5508943"/>
            <a:ext cx="9597887" cy="369332"/>
          </a:xfrm>
          <a:prstGeom prst="rect">
            <a:avLst/>
          </a:prstGeom>
          <a:noFill/>
        </p:spPr>
        <p:txBody>
          <a:bodyPr wrap="square" rtlCol="0">
            <a:spAutoFit/>
          </a:bodyPr>
          <a:lstStyle/>
          <a:p>
            <a:pPr algn="ctr"/>
            <a:r>
              <a:rPr lang="es-ES" dirty="0"/>
              <a:t>El tiempo total ejecutando el lanzamiento del proyecto fue: 547 minutos.</a:t>
            </a:r>
          </a:p>
        </p:txBody>
      </p:sp>
    </p:spTree>
    <p:extLst>
      <p:ext uri="{BB962C8B-B14F-4D97-AF65-F5344CB8AC3E}">
        <p14:creationId xmlns:p14="http://schemas.microsoft.com/office/powerpoint/2010/main" val="8855510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730</Words>
  <Application>Microsoft Macintosh PowerPoint</Application>
  <PresentationFormat>Panorámica</PresentationFormat>
  <Paragraphs>156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Rounded MT Bold</vt:lpstr>
      <vt:lpstr>Calibri</vt:lpstr>
      <vt:lpstr>Calibri Light</vt:lpstr>
      <vt:lpstr>Tema de Office</vt:lpstr>
      <vt:lpstr>Presentación de PowerPoint</vt:lpstr>
      <vt:lpstr>Actividades Realizadas</vt:lpstr>
      <vt:lpstr>Presentación de PowerPoint</vt:lpstr>
      <vt:lpstr>Objetivos Grupales</vt:lpstr>
      <vt:lpstr>Objetivos</vt:lpstr>
      <vt:lpstr>Objetivos</vt:lpstr>
      <vt:lpstr>Objetivos</vt:lpstr>
      <vt:lpstr>Estimación individual del proyecto </vt:lpstr>
      <vt:lpstr>Duración individual del proyecto </vt:lpstr>
      <vt:lpstr>Comparación de tiempos</vt:lpstr>
      <vt:lpstr>Conclusiones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Pablo</dc:creator>
  <cp:lastModifiedBy>Carlos Eduardo Cruz Rodriguez</cp:lastModifiedBy>
  <cp:revision>16</cp:revision>
  <dcterms:created xsi:type="dcterms:W3CDTF">2018-02-07T05:01:41Z</dcterms:created>
  <dcterms:modified xsi:type="dcterms:W3CDTF">2018-02-07T16:54:07Z</dcterms:modified>
</cp:coreProperties>
</file>