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d6d4f604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d6d4f604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a9bba356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a9bba356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d5df2ac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d5df2ac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64e1d72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d64e1d7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d5df2ac6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d5df2ac6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64e1d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d64e1d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d64e1d7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d64e1d7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d64e1d7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d64e1d7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d6d4f604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d6d4f604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d6d4f604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d6d4f604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9bba35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9bba35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a9bba356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a9bba356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d5df2ac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d5df2ac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a9bba356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a9bba356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a9bba356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a9bba35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d5df2ac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d5df2ac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d5df2ac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d5df2ac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d6d4f604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d6d4f604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OPERATING SYSTEMS PROJECT</a:t>
            </a:r>
            <a:endParaRPr/>
          </a:p>
        </p:txBody>
      </p:sp>
      <p:sp>
        <p:nvSpPr>
          <p:cNvPr id="86" name="Google Shape;86;p13"/>
          <p:cNvSpPr txBox="1"/>
          <p:nvPr>
            <p:ph idx="1" type="subTitle"/>
          </p:nvPr>
        </p:nvSpPr>
        <p:spPr>
          <a:xfrm>
            <a:off x="598100" y="2715953"/>
            <a:ext cx="8222100" cy="1430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s" sz="3000"/>
              <a:t>Santiago Giraldo Velez</a:t>
            </a:r>
            <a:endParaRPr sz="3000"/>
          </a:p>
          <a:p>
            <a:pPr indent="0" lvl="0" marL="0" rtl="0" algn="ctr">
              <a:lnSpc>
                <a:spcPct val="80000"/>
              </a:lnSpc>
              <a:spcBef>
                <a:spcPts val="0"/>
              </a:spcBef>
              <a:spcAft>
                <a:spcPts val="0"/>
              </a:spcAft>
              <a:buSzPts val="523"/>
              <a:buNone/>
            </a:pPr>
            <a:r>
              <a:rPr lang="es" sz="3000"/>
              <a:t>Hassanalizad</a:t>
            </a:r>
            <a:r>
              <a:rPr lang="es" sz="3000"/>
              <a:t>eh Farshad</a:t>
            </a:r>
            <a:endParaRPr sz="3000"/>
          </a:p>
          <a:p>
            <a:pPr indent="0" lvl="0" marL="0" rtl="0" algn="ctr">
              <a:lnSpc>
                <a:spcPct val="80000"/>
              </a:lnSpc>
              <a:spcBef>
                <a:spcPts val="0"/>
              </a:spcBef>
              <a:spcAft>
                <a:spcPts val="0"/>
              </a:spcAft>
              <a:buSzPts val="523"/>
              <a:buNone/>
            </a:pPr>
            <a:r>
              <a:rPr lang="es" sz="3000"/>
              <a:t>Wang YuYing</a:t>
            </a:r>
            <a:endParaRPr sz="3000"/>
          </a:p>
          <a:p>
            <a:pPr indent="0" lvl="0" marL="0" rtl="0" algn="ctr">
              <a:lnSpc>
                <a:spcPct val="80000"/>
              </a:lnSpc>
              <a:spcBef>
                <a:spcPts val="0"/>
              </a:spcBef>
              <a:spcAft>
                <a:spcPts val="0"/>
              </a:spcAft>
              <a:buSzPts val="523"/>
              <a:buNone/>
            </a:pPr>
            <a:r>
              <a:rPr lang="es" sz="3000"/>
              <a:t>Hemadi Yasmin</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p2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144" name="Google Shape;144;p22"/>
          <p:cNvPicPr preferRelativeResize="0"/>
          <p:nvPr/>
        </p:nvPicPr>
        <p:blipFill>
          <a:blip r:embed="rId3">
            <a:alphaModFix/>
          </a:blip>
          <a:stretch>
            <a:fillRect/>
          </a:stretch>
        </p:blipFill>
        <p:spPr>
          <a:xfrm>
            <a:off x="546625" y="1578300"/>
            <a:ext cx="8325025" cy="253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47875" y="277422"/>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E</a:t>
            </a:r>
            <a:r>
              <a:rPr lang="es"/>
              <a:t>xpected result</a:t>
            </a:r>
            <a:endParaRPr/>
          </a:p>
          <a:p>
            <a:pPr indent="0" lvl="0" marL="0" rtl="0" algn="l">
              <a:spcBef>
                <a:spcPts val="0"/>
              </a:spcBef>
              <a:spcAft>
                <a:spcPts val="0"/>
              </a:spcAft>
              <a:buNone/>
            </a:pPr>
            <a:r>
              <a:t/>
            </a:r>
            <a:endParaRPr/>
          </a:p>
        </p:txBody>
      </p:sp>
      <p:pic>
        <p:nvPicPr>
          <p:cNvPr id="150" name="Google Shape;150;p23"/>
          <p:cNvPicPr preferRelativeResize="0"/>
          <p:nvPr/>
        </p:nvPicPr>
        <p:blipFill>
          <a:blip r:embed="rId3">
            <a:alphaModFix/>
          </a:blip>
          <a:stretch>
            <a:fillRect/>
          </a:stretch>
        </p:blipFill>
        <p:spPr>
          <a:xfrm>
            <a:off x="246975" y="1116222"/>
            <a:ext cx="7696200" cy="108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DRIVER</a:t>
            </a:r>
            <a:endParaRPr/>
          </a:p>
        </p:txBody>
      </p:sp>
      <p:sp>
        <p:nvSpPr>
          <p:cNvPr id="156" name="Google Shape;156;p24"/>
          <p:cNvSpPr txBox="1"/>
          <p:nvPr>
            <p:ph idx="1" type="body"/>
          </p:nvPr>
        </p:nvSpPr>
        <p:spPr>
          <a:xfrm>
            <a:off x="311700" y="1090875"/>
            <a:ext cx="8520600" cy="357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400">
                <a:solidFill>
                  <a:srgbClr val="000000"/>
                </a:solidFill>
                <a:latin typeface="Arial"/>
                <a:ea typeface="Arial"/>
                <a:cs typeface="Arial"/>
                <a:sym typeface="Arial"/>
              </a:rPr>
              <a:t>In both general-purpose and embedded systems, encapsulating hardware knowledge is essential to provide a simple, uniform interface for higher-level abstraction. Linux achieves this by virtualizing most resources as files, allowing applications to use common system calls (</a:t>
            </a:r>
            <a:r>
              <a:rPr lang="es" sz="1400">
                <a:solidFill>
                  <a:srgbClr val="188038"/>
                </a:solidFill>
                <a:latin typeface="Roboto Mono"/>
                <a:ea typeface="Roboto Mono"/>
                <a:cs typeface="Roboto Mono"/>
                <a:sym typeface="Roboto Mono"/>
              </a:rPr>
              <a:t>open()</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read()</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write()</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close()</a:t>
            </a:r>
            <a:r>
              <a:rPr lang="es" sz="1400">
                <a:solidFill>
                  <a:srgbClr val="000000"/>
                </a:solidFill>
                <a:latin typeface="Arial"/>
                <a:ea typeface="Arial"/>
                <a:cs typeface="Arial"/>
                <a:sym typeface="Arial"/>
              </a:rPr>
              <a:t>, etc.) for hardware interaction. This is facilitated by the Virtual File System (VFS), which abstracts the underlying file system and integrates with device drivers in kernel space. Device drivers, written in C, implement the low-level functions required by the VFS, thus hiding hardware specifics from applications.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s" sz="1400">
                <a:solidFill>
                  <a:srgbClr val="000000"/>
                </a:solidFill>
                <a:latin typeface="Arial"/>
                <a:ea typeface="Arial"/>
                <a:cs typeface="Arial"/>
                <a:sym typeface="Arial"/>
              </a:rPr>
              <a:t>Linux categorizes devices into three types:</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Character devices:</a:t>
            </a:r>
            <a:r>
              <a:rPr lang="es" sz="1400">
                <a:solidFill>
                  <a:srgbClr val="000000"/>
                </a:solidFill>
                <a:latin typeface="Arial"/>
                <a:ea typeface="Arial"/>
                <a:cs typeface="Arial"/>
                <a:sym typeface="Arial"/>
              </a:rPr>
              <a:t> Accessed as sequential word streams, like conventional files (e.g., a crypto core).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Block devices:</a:t>
            </a:r>
            <a:r>
              <a:rPr lang="es" sz="1400">
                <a:solidFill>
                  <a:srgbClr val="000000"/>
                </a:solidFill>
                <a:latin typeface="Arial"/>
                <a:ea typeface="Arial"/>
                <a:cs typeface="Arial"/>
                <a:sym typeface="Arial"/>
              </a:rPr>
              <a:t> Accessed in byte-block multiples.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Network interfaces:</a:t>
            </a:r>
            <a:r>
              <a:rPr lang="es" sz="1400">
                <a:solidFill>
                  <a:srgbClr val="000000"/>
                </a:solidFill>
                <a:latin typeface="Arial"/>
                <a:ea typeface="Arial"/>
                <a:cs typeface="Arial"/>
                <a:sym typeface="Arial"/>
              </a:rPr>
              <a:t> Handle data packet transmission and reception through the networking subsystem.</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311700" y="620350"/>
            <a:ext cx="8520600" cy="3522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500">
                <a:solidFill>
                  <a:srgbClr val="000000"/>
                </a:solidFill>
                <a:latin typeface="Arial"/>
                <a:ea typeface="Arial"/>
                <a:cs typeface="Arial"/>
                <a:sym typeface="Arial"/>
              </a:rPr>
              <a:t>Devices are identified by:</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b="1" lang="es" sz="1500">
                <a:solidFill>
                  <a:srgbClr val="000000"/>
                </a:solidFill>
                <a:latin typeface="Arial"/>
                <a:ea typeface="Arial"/>
                <a:cs typeface="Arial"/>
                <a:sym typeface="Arial"/>
              </a:rPr>
              <a:t>Major numbers:</a:t>
            </a:r>
            <a:r>
              <a:rPr lang="es" sz="1500">
                <a:solidFill>
                  <a:srgbClr val="000000"/>
                </a:solidFill>
                <a:latin typeface="Arial"/>
                <a:ea typeface="Arial"/>
                <a:cs typeface="Arial"/>
                <a:sym typeface="Arial"/>
              </a:rPr>
              <a:t> Indicating the device family.</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s" sz="1500">
                <a:solidFill>
                  <a:srgbClr val="000000"/>
                </a:solidFill>
                <a:latin typeface="Arial"/>
                <a:ea typeface="Arial"/>
                <a:cs typeface="Arial"/>
                <a:sym typeface="Arial"/>
              </a:rPr>
              <a:t>Minor numbers:</a:t>
            </a:r>
            <a:r>
              <a:rPr lang="es" sz="1500">
                <a:solidFill>
                  <a:srgbClr val="000000"/>
                </a:solidFill>
                <a:latin typeface="Arial"/>
                <a:ea typeface="Arial"/>
                <a:cs typeface="Arial"/>
                <a:sym typeface="Arial"/>
              </a:rPr>
              <a:t> Differentiating instances within a device family.</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s" sz="1500">
                <a:solidFill>
                  <a:srgbClr val="000000"/>
                </a:solidFill>
                <a:latin typeface="Arial"/>
                <a:ea typeface="Arial"/>
                <a:cs typeface="Arial"/>
                <a:sym typeface="Arial"/>
              </a:rPr>
              <a:t>Device numbers can be assigned statically or dynamically. Device files (nodes) serve as entry points for applications to interact with kernel space and peripherals. Modern kernels provide APIs to automate device node creation, requiring device registration in a class directory inside </a:t>
            </a:r>
            <a:r>
              <a:rPr lang="es" sz="1500">
                <a:solidFill>
                  <a:srgbClr val="188038"/>
                </a:solidFill>
                <a:latin typeface="Roboto Mono"/>
                <a:ea typeface="Roboto Mono"/>
                <a:cs typeface="Roboto Mono"/>
                <a:sym typeface="Roboto Mono"/>
              </a:rPr>
              <a:t>/sys</a:t>
            </a:r>
            <a:r>
              <a:rPr lang="e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lang="es" sz="1500">
                <a:solidFill>
                  <a:srgbClr val="000000"/>
                </a:solidFill>
                <a:latin typeface="Arial"/>
                <a:ea typeface="Arial"/>
                <a:cs typeface="Arial"/>
                <a:sym typeface="Arial"/>
              </a:rPr>
              <a:t>In our MD5 project, a character device driver interfaces with an MD5 hardware core, allowing user-space applications to compute MD5 hashes using standard file operations. The driver abstracts the hardware complexity, ensuring efficient and user-friendly interactions with the MD5 core via the Linux VFS.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92325" y="238950"/>
            <a:ext cx="5618700" cy="93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EXERCISE1</a:t>
            </a:r>
            <a:endParaRPr/>
          </a:p>
        </p:txBody>
      </p:sp>
      <p:sp>
        <p:nvSpPr>
          <p:cNvPr id="167" name="Google Shape;167;p26"/>
          <p:cNvSpPr txBox="1"/>
          <p:nvPr/>
        </p:nvSpPr>
        <p:spPr>
          <a:xfrm>
            <a:off x="1563375" y="1412700"/>
            <a:ext cx="5860800" cy="2028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s">
                <a:solidFill>
                  <a:schemeClr val="lt1"/>
                </a:solidFill>
              </a:rPr>
              <a:t>Develop a C program to perform a test for a driver implementing the MD5 hashing algorithm. The test program should validate the correctness of the MD5 hashing algorithm.</a:t>
            </a:r>
            <a:endParaRPr>
              <a:solidFill>
                <a:schemeClr val="lt1"/>
              </a:solidFill>
            </a:endParaRPr>
          </a:p>
          <a:p>
            <a:pPr indent="0" lvl="0" marL="0" rtl="0" algn="l">
              <a:lnSpc>
                <a:spcPct val="107916"/>
              </a:lnSpc>
              <a:spcBef>
                <a:spcPts val="0"/>
              </a:spcBef>
              <a:spcAft>
                <a:spcPts val="0"/>
              </a:spcAft>
              <a:buNone/>
            </a:pPr>
            <a:r>
              <a:t/>
            </a:r>
            <a:endParaRPr>
              <a:solidFill>
                <a:schemeClr val="lt1"/>
              </a:solidFill>
            </a:endParaRPr>
          </a:p>
          <a:p>
            <a:pPr indent="0" lvl="0" marL="0" rtl="0" algn="l">
              <a:lnSpc>
                <a:spcPct val="107916"/>
              </a:lnSpc>
              <a:spcBef>
                <a:spcPts val="0"/>
              </a:spcBef>
              <a:spcAft>
                <a:spcPts val="0"/>
              </a:spcAft>
              <a:buNone/>
            </a:pPr>
            <a:r>
              <a:rPr lang="es">
                <a:solidFill>
                  <a:schemeClr val="lt1"/>
                </a:solidFill>
              </a:rPr>
              <a:t>Test Function:</a:t>
            </a:r>
            <a:endParaRPr>
              <a:solidFill>
                <a:schemeClr val="lt1"/>
              </a:solidFill>
            </a:endParaRPr>
          </a:p>
          <a:p>
            <a:pPr indent="0" lvl="0" marL="0" rtl="0" algn="l">
              <a:lnSpc>
                <a:spcPct val="107916"/>
              </a:lnSpc>
              <a:spcBef>
                <a:spcPts val="0"/>
              </a:spcBef>
              <a:spcAft>
                <a:spcPts val="0"/>
              </a:spcAft>
              <a:buNone/>
            </a:pPr>
            <a:r>
              <a:t/>
            </a:r>
            <a:endParaRPr>
              <a:solidFill>
                <a:schemeClr val="lt1"/>
              </a:solidFill>
            </a:endParaRPr>
          </a:p>
          <a:p>
            <a:pPr indent="0" lvl="0" marL="0" rtl="0" algn="l">
              <a:lnSpc>
                <a:spcPct val="107916"/>
              </a:lnSpc>
              <a:spcBef>
                <a:spcPts val="0"/>
              </a:spcBef>
              <a:spcAft>
                <a:spcPts val="0"/>
              </a:spcAft>
              <a:buNone/>
            </a:pPr>
            <a:r>
              <a:rPr lang="es">
                <a:solidFill>
                  <a:schemeClr val="lt1"/>
                </a:solidFill>
              </a:rPr>
              <a:t>Write: This is the basic instruction, where a word is written and a hash is read back.</a:t>
            </a: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90250" y="526350"/>
            <a:ext cx="3554100" cy="26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1720"/>
              <a:t>To validate the correctness of the MD5 hashing algorithm implemented in the provided code, we need to write a test program that computes the MD5 hash of a given input string and compares the result with the expected hash value.</a:t>
            </a:r>
            <a:endParaRPr sz="1720"/>
          </a:p>
        </p:txBody>
      </p:sp>
      <p:pic>
        <p:nvPicPr>
          <p:cNvPr id="173" name="Google Shape;173;p27"/>
          <p:cNvPicPr preferRelativeResize="0"/>
          <p:nvPr/>
        </p:nvPicPr>
        <p:blipFill>
          <a:blip r:embed="rId3">
            <a:alphaModFix/>
          </a:blip>
          <a:stretch>
            <a:fillRect/>
          </a:stretch>
        </p:blipFill>
        <p:spPr>
          <a:xfrm>
            <a:off x="4572000" y="127800"/>
            <a:ext cx="4348400" cy="48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505275" y="152400"/>
            <a:ext cx="3814499" cy="4838702"/>
          </a:xfrm>
          <a:prstGeom prst="rect">
            <a:avLst/>
          </a:prstGeom>
          <a:noFill/>
          <a:ln>
            <a:noFill/>
          </a:ln>
        </p:spPr>
      </p:pic>
      <p:pic>
        <p:nvPicPr>
          <p:cNvPr id="179" name="Google Shape;179;p28"/>
          <p:cNvPicPr preferRelativeResize="0"/>
          <p:nvPr/>
        </p:nvPicPr>
        <p:blipFill>
          <a:blip r:embed="rId4">
            <a:alphaModFix/>
          </a:blip>
          <a:stretch>
            <a:fillRect/>
          </a:stretch>
        </p:blipFill>
        <p:spPr>
          <a:xfrm>
            <a:off x="5017549" y="152400"/>
            <a:ext cx="3827032"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4429175" y="268075"/>
            <a:ext cx="4501900" cy="4697925"/>
          </a:xfrm>
          <a:prstGeom prst="rect">
            <a:avLst/>
          </a:prstGeom>
          <a:noFill/>
          <a:ln>
            <a:noFill/>
          </a:ln>
        </p:spPr>
      </p:pic>
      <p:sp>
        <p:nvSpPr>
          <p:cNvPr id="185" name="Google Shape;185;p29"/>
          <p:cNvSpPr txBox="1"/>
          <p:nvPr/>
        </p:nvSpPr>
        <p:spPr>
          <a:xfrm>
            <a:off x="342200" y="1432925"/>
            <a:ext cx="390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t>This test program hashes the string </a:t>
            </a:r>
            <a:r>
              <a:rPr b="1" lang="es" sz="1500">
                <a:solidFill>
                  <a:srgbClr val="188038"/>
                </a:solidFill>
                <a:latin typeface="Roboto Mono"/>
                <a:ea typeface="Roboto Mono"/>
                <a:cs typeface="Roboto Mono"/>
                <a:sym typeface="Roboto Mono"/>
              </a:rPr>
              <a:t>"hello"</a:t>
            </a:r>
            <a:r>
              <a:rPr b="1" lang="es" sz="1500"/>
              <a:t> and compares the result with the known MD5 hash of </a:t>
            </a:r>
            <a:r>
              <a:rPr b="1" lang="es" sz="1500">
                <a:solidFill>
                  <a:srgbClr val="188038"/>
                </a:solidFill>
                <a:latin typeface="Roboto Mono"/>
                <a:ea typeface="Roboto Mono"/>
                <a:cs typeface="Roboto Mono"/>
                <a:sym typeface="Roboto Mono"/>
              </a:rPr>
              <a:t>"hello"</a:t>
            </a:r>
            <a:r>
              <a:rPr b="1" lang="es" sz="1500"/>
              <a:t>. If the implementation is correct, the output should match the expected hash, and the test should pass.</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lnSpc>
                <a:spcPct val="107916"/>
              </a:lnSpc>
              <a:spcBef>
                <a:spcPts val="0"/>
              </a:spcBef>
              <a:spcAft>
                <a:spcPts val="0"/>
              </a:spcAft>
              <a:buNone/>
            </a:pPr>
            <a:r>
              <a:rPr lang="es" sz="2100">
                <a:latin typeface="Calibri"/>
                <a:ea typeface="Calibri"/>
                <a:cs typeface="Calibri"/>
                <a:sym typeface="Calibri"/>
              </a:rPr>
              <a:t>Create the 3 text files with different sentences and send these massages on the Kernel module and see that the MD5 device received these files?</a:t>
            </a:r>
            <a:endParaRPr sz="2100">
              <a:latin typeface="Calibri"/>
              <a:ea typeface="Calibri"/>
              <a:cs typeface="Calibri"/>
              <a:sym typeface="Calibri"/>
            </a:endParaRPr>
          </a:p>
          <a:p>
            <a:pPr indent="0" lvl="0" marL="0" rtl="0" algn="l">
              <a:spcBef>
                <a:spcPts val="800"/>
              </a:spcBef>
              <a:spcAft>
                <a:spcPts val="0"/>
              </a:spcAft>
              <a:buNone/>
            </a:pPr>
            <a:r>
              <a:t/>
            </a:r>
            <a:endParaRPr/>
          </a:p>
        </p:txBody>
      </p:sp>
      <p:sp>
        <p:nvSpPr>
          <p:cNvPr id="191" name="Google Shape;191;p30"/>
          <p:cNvSpPr txBox="1"/>
          <p:nvPr>
            <p:ph type="title"/>
          </p:nvPr>
        </p:nvSpPr>
        <p:spPr>
          <a:xfrm>
            <a:off x="492325" y="238950"/>
            <a:ext cx="5618700" cy="93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EXERCISE2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90250" y="526350"/>
            <a:ext cx="56187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7" name="Google Shape;197;p31"/>
          <p:cNvPicPr preferRelativeResize="0"/>
          <p:nvPr/>
        </p:nvPicPr>
        <p:blipFill>
          <a:blip r:embed="rId3">
            <a:alphaModFix/>
          </a:blip>
          <a:stretch>
            <a:fillRect/>
          </a:stretch>
        </p:blipFill>
        <p:spPr>
          <a:xfrm>
            <a:off x="425000" y="1249475"/>
            <a:ext cx="8000824" cy="377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1509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GETTING STARTED</a:t>
            </a:r>
            <a:endParaRPr/>
          </a:p>
        </p:txBody>
      </p:sp>
      <p:sp>
        <p:nvSpPr>
          <p:cNvPr id="92" name="Google Shape;92;p14"/>
          <p:cNvSpPr txBox="1"/>
          <p:nvPr>
            <p:ph idx="1" type="subTitle"/>
          </p:nvPr>
        </p:nvSpPr>
        <p:spPr>
          <a:xfrm>
            <a:off x="578038" y="10314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 Install linux: </a:t>
            </a:r>
            <a:endParaRPr/>
          </a:p>
        </p:txBody>
      </p:sp>
      <p:pic>
        <p:nvPicPr>
          <p:cNvPr id="93" name="Google Shape;93;p14"/>
          <p:cNvPicPr preferRelativeResize="0"/>
          <p:nvPr/>
        </p:nvPicPr>
        <p:blipFill>
          <a:blip r:embed="rId3">
            <a:alphaModFix/>
          </a:blip>
          <a:stretch>
            <a:fillRect/>
          </a:stretch>
        </p:blipFill>
        <p:spPr>
          <a:xfrm>
            <a:off x="152400" y="1418588"/>
            <a:ext cx="4499082" cy="3374312"/>
          </a:xfrm>
          <a:prstGeom prst="rect">
            <a:avLst/>
          </a:prstGeom>
          <a:noFill/>
          <a:ln>
            <a:noFill/>
          </a:ln>
        </p:spPr>
      </p:pic>
      <p:pic>
        <p:nvPicPr>
          <p:cNvPr id="94" name="Google Shape;94;p14"/>
          <p:cNvPicPr preferRelativeResize="0"/>
          <p:nvPr/>
        </p:nvPicPr>
        <p:blipFill>
          <a:blip r:embed="rId4">
            <a:alphaModFix/>
          </a:blip>
          <a:stretch>
            <a:fillRect/>
          </a:stretch>
        </p:blipFill>
        <p:spPr>
          <a:xfrm>
            <a:off x="4956282" y="2058813"/>
            <a:ext cx="4187718" cy="20938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47450" y="2272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WHAT DOES MD5 MEAN…</a:t>
            </a:r>
            <a:endParaRPr/>
          </a:p>
        </p:txBody>
      </p:sp>
      <p:pic>
        <p:nvPicPr>
          <p:cNvPr id="100" name="Google Shape;100;p15"/>
          <p:cNvPicPr preferRelativeResize="0"/>
          <p:nvPr/>
        </p:nvPicPr>
        <p:blipFill>
          <a:blip r:embed="rId3">
            <a:alphaModFix/>
          </a:blip>
          <a:stretch>
            <a:fillRect/>
          </a:stretch>
        </p:blipFill>
        <p:spPr>
          <a:xfrm>
            <a:off x="152400" y="1066100"/>
            <a:ext cx="4672975" cy="1705507"/>
          </a:xfrm>
          <a:prstGeom prst="rect">
            <a:avLst/>
          </a:prstGeom>
          <a:noFill/>
          <a:ln>
            <a:noFill/>
          </a:ln>
        </p:spPr>
      </p:pic>
      <p:pic>
        <p:nvPicPr>
          <p:cNvPr id="101" name="Google Shape;101;p15"/>
          <p:cNvPicPr preferRelativeResize="0"/>
          <p:nvPr/>
        </p:nvPicPr>
        <p:blipFill>
          <a:blip r:embed="rId4">
            <a:alphaModFix/>
          </a:blip>
          <a:stretch>
            <a:fillRect/>
          </a:stretch>
        </p:blipFill>
        <p:spPr>
          <a:xfrm>
            <a:off x="152400" y="2771597"/>
            <a:ext cx="4672982" cy="2124075"/>
          </a:xfrm>
          <a:prstGeom prst="rect">
            <a:avLst/>
          </a:prstGeom>
          <a:noFill/>
          <a:ln>
            <a:noFill/>
          </a:ln>
        </p:spPr>
      </p:pic>
      <p:sp>
        <p:nvSpPr>
          <p:cNvPr id="102" name="Google Shape;102;p15"/>
          <p:cNvSpPr txBox="1"/>
          <p:nvPr/>
        </p:nvSpPr>
        <p:spPr>
          <a:xfrm>
            <a:off x="5075550" y="1864625"/>
            <a:ext cx="3819900" cy="27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lt1"/>
                </a:solidFill>
                <a:latin typeface="Roboto"/>
                <a:ea typeface="Roboto"/>
                <a:cs typeface="Roboto"/>
                <a:sym typeface="Roboto"/>
              </a:rPr>
              <a:t>Cryptographic hash function algorithm that accepts message as input of any length and modifies it into a fixed-length message </a:t>
            </a:r>
            <a:endParaRPr sz="21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8" name="Google Shape;108;p16"/>
          <p:cNvSpPr txBox="1"/>
          <p:nvPr>
            <p:ph idx="2" type="body"/>
          </p:nvPr>
        </p:nvSpPr>
        <p:spPr>
          <a:xfrm>
            <a:off x="5702575" y="1100800"/>
            <a:ext cx="2772900" cy="2688900"/>
          </a:xfrm>
          <a:prstGeom prst="rect">
            <a:avLst/>
          </a:prstGeom>
        </p:spPr>
        <p:txBody>
          <a:bodyPr anchorCtr="0" anchor="ctr" bIns="91425" lIns="91425" spcFirstLastPara="1" rIns="91425" wrap="square" tIns="91425">
            <a:noAutofit/>
          </a:bodyPr>
          <a:lstStyle/>
          <a:p>
            <a:pPr indent="0" lvl="0" marL="0" rtl="0" algn="just">
              <a:lnSpc>
                <a:spcPct val="105882"/>
              </a:lnSpc>
              <a:spcBef>
                <a:spcPts val="2900"/>
              </a:spcBef>
              <a:spcAft>
                <a:spcPts val="0"/>
              </a:spcAft>
              <a:buNone/>
            </a:pPr>
            <a:r>
              <a:rPr lang="es" sz="1400"/>
              <a:t>Some of the disadvantages of the algorithm are its vulnerabilities. MD5 is susceptible to collision attacks, where two different inputs produce the same hash. This poses a severe security risk, particularly in applications like digital signatures. Also, attackers can reverse-engineer the hash to find an input that matches a given MD5 hash, compromising data security. Finally, The speed at which MD5 can generate hashes makes it susceptible to brute force attacks.</a:t>
            </a:r>
            <a:endParaRPr sz="2000"/>
          </a:p>
        </p:txBody>
      </p:sp>
      <p:pic>
        <p:nvPicPr>
          <p:cNvPr id="109" name="Google Shape;109;p16"/>
          <p:cNvPicPr preferRelativeResize="0"/>
          <p:nvPr/>
        </p:nvPicPr>
        <p:blipFill>
          <a:blip r:embed="rId3">
            <a:alphaModFix/>
          </a:blip>
          <a:stretch>
            <a:fillRect/>
          </a:stretch>
        </p:blipFill>
        <p:spPr>
          <a:xfrm>
            <a:off x="0" y="1006263"/>
            <a:ext cx="4796625" cy="287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6750" y="2372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QEMU, the project </a:t>
            </a:r>
            <a:r>
              <a:rPr lang="es"/>
              <a:t>environment</a:t>
            </a:r>
            <a:endParaRPr/>
          </a:p>
        </p:txBody>
      </p:sp>
      <p:pic>
        <p:nvPicPr>
          <p:cNvPr id="115" name="Google Shape;115;p17"/>
          <p:cNvPicPr preferRelativeResize="0"/>
          <p:nvPr/>
        </p:nvPicPr>
        <p:blipFill>
          <a:blip r:embed="rId3">
            <a:alphaModFix/>
          </a:blip>
          <a:stretch>
            <a:fillRect/>
          </a:stretch>
        </p:blipFill>
        <p:spPr>
          <a:xfrm>
            <a:off x="496100" y="2276447"/>
            <a:ext cx="3790950" cy="1209675"/>
          </a:xfrm>
          <a:prstGeom prst="rect">
            <a:avLst/>
          </a:prstGeom>
          <a:noFill/>
          <a:ln>
            <a:noFill/>
          </a:ln>
        </p:spPr>
      </p:pic>
      <p:sp>
        <p:nvSpPr>
          <p:cNvPr id="116" name="Google Shape;116;p17"/>
          <p:cNvSpPr txBox="1"/>
          <p:nvPr/>
        </p:nvSpPr>
        <p:spPr>
          <a:xfrm>
            <a:off x="4942975" y="1759600"/>
            <a:ext cx="3872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latin typeface="Roboto"/>
                <a:ea typeface="Roboto"/>
                <a:cs typeface="Roboto"/>
                <a:sym typeface="Roboto"/>
              </a:rPr>
              <a:t>G</a:t>
            </a:r>
            <a:r>
              <a:rPr lang="es" sz="2000">
                <a:solidFill>
                  <a:schemeClr val="lt1"/>
                </a:solidFill>
                <a:latin typeface="Roboto"/>
                <a:ea typeface="Roboto"/>
                <a:cs typeface="Roboto"/>
                <a:sym typeface="Roboto"/>
              </a:rPr>
              <a:t>eneric and open source machine emulator and virtualizer that is used as a machine emulator in this project. QEMU can run OS and programs made for one machine (e.g. an ARM board) on a different machine achieving very good performance.</a:t>
            </a:r>
            <a:endParaRPr sz="22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67500" y="347600"/>
            <a:ext cx="5898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3000"/>
              <a:t>Preparing QEMU </a:t>
            </a:r>
            <a:r>
              <a:rPr lang="es" sz="3000"/>
              <a:t>environment</a:t>
            </a:r>
            <a:r>
              <a:rPr lang="es" sz="3000"/>
              <a:t> </a:t>
            </a:r>
            <a:endParaRPr sz="3000"/>
          </a:p>
        </p:txBody>
      </p:sp>
      <p:pic>
        <p:nvPicPr>
          <p:cNvPr id="122" name="Google Shape;122;p18"/>
          <p:cNvPicPr preferRelativeResize="0"/>
          <p:nvPr/>
        </p:nvPicPr>
        <p:blipFill>
          <a:blip r:embed="rId3">
            <a:alphaModFix/>
          </a:blip>
          <a:stretch>
            <a:fillRect/>
          </a:stretch>
        </p:blipFill>
        <p:spPr>
          <a:xfrm>
            <a:off x="492875" y="1186400"/>
            <a:ext cx="4079114" cy="3652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310975" y="390250"/>
            <a:ext cx="7962900" cy="396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459263" y="1009650"/>
            <a:ext cx="8086725"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568625" y="574075"/>
            <a:ext cx="7559899" cy="4204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