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9" r:id="rId4"/>
    <p:sldId id="271" r:id="rId5"/>
    <p:sldId id="270" r:id="rId6"/>
    <p:sldId id="273" r:id="rId7"/>
    <p:sldId id="274" r:id="rId8"/>
    <p:sldId id="276" r:id="rId9"/>
    <p:sldId id="262" r:id="rId10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408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01/04/2020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518229" y="851108"/>
            <a:ext cx="57984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Integrantes</a:t>
            </a:r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María Camila Parra Bedoya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Santiago Jiménez </a:t>
            </a: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Jiménez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Breyder</a:t>
            </a:r>
            <a:r>
              <a:rPr lang="es-E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Camilo González Castillo</a:t>
            </a: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857" y="121810"/>
            <a:ext cx="50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3955" y="783977"/>
            <a:ext cx="194958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DC09E4B-D83B-40C9-9865-03AC56FBB58A}"/>
              </a:ext>
            </a:extLst>
          </p:cNvPr>
          <p:cNvSpPr txBox="1"/>
          <p:nvPr/>
        </p:nvSpPr>
        <p:spPr>
          <a:xfrm>
            <a:off x="584616" y="1010895"/>
            <a:ext cx="65418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El CTGI utiliza un </a:t>
            </a:r>
            <a:r>
              <a:rPr lang="es-ES" sz="2000" dirty="0"/>
              <a:t>método manual para registrar la asistencia </a:t>
            </a:r>
            <a:r>
              <a:rPr lang="es-ES" sz="2000" dirty="0" smtClean="0"/>
              <a:t>de los aprendices</a:t>
            </a:r>
            <a:r>
              <a:rPr lang="es-ES" sz="2000" dirty="0"/>
              <a:t>. Este método ha dado un </a:t>
            </a:r>
            <a:r>
              <a:rPr lang="es-ES" sz="2000" dirty="0" smtClean="0"/>
              <a:t>uso masivo </a:t>
            </a:r>
            <a:r>
              <a:rPr lang="es-ES" sz="2000" dirty="0"/>
              <a:t>de recursos (papel, tinta y energía</a:t>
            </a:r>
            <a:r>
              <a:rPr lang="es-ES" sz="2000" dirty="0" smtClean="0"/>
              <a:t>).</a:t>
            </a:r>
            <a:endParaRPr lang="es-CO" sz="2000" dirty="0"/>
          </a:p>
          <a:p>
            <a:endParaRPr lang="es-CO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52088D-F6BA-4820-A3AE-180DA7C4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44" y="2897631"/>
            <a:ext cx="3123107" cy="180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857" y="121810"/>
            <a:ext cx="50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3955" y="783977"/>
            <a:ext cx="194958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A4992E-978F-4CD9-959F-ECB8EC6B368E}"/>
              </a:ext>
            </a:extLst>
          </p:cNvPr>
          <p:cNvSpPr txBox="1"/>
          <p:nvPr/>
        </p:nvSpPr>
        <p:spPr>
          <a:xfrm>
            <a:off x="382839" y="1282004"/>
            <a:ext cx="704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sz="2400" dirty="0"/>
          </a:p>
          <a:p>
            <a:r>
              <a:rPr lang="es-CO" sz="2400" dirty="0"/>
              <a:t>Hojas usadas por ficha: </a:t>
            </a:r>
            <a:r>
              <a:rPr lang="es-CO" sz="2400" b="1" dirty="0"/>
              <a:t>2</a:t>
            </a:r>
          </a:p>
          <a:p>
            <a:r>
              <a:rPr lang="es-CO" sz="2400" dirty="0"/>
              <a:t>Jornadas: </a:t>
            </a:r>
            <a:r>
              <a:rPr lang="es-CO" sz="2400" b="1" dirty="0"/>
              <a:t>3</a:t>
            </a:r>
          </a:p>
          <a:p>
            <a:r>
              <a:rPr lang="es-CO" sz="2400" dirty="0"/>
              <a:t>Ambientes: </a:t>
            </a:r>
            <a:r>
              <a:rPr lang="es-CO" sz="2400" b="1" dirty="0"/>
              <a:t>22</a:t>
            </a:r>
          </a:p>
          <a:p>
            <a:endParaRPr lang="es-CO" sz="2400" dirty="0"/>
          </a:p>
          <a:p>
            <a:endParaRPr lang="es-CO" sz="2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42705" y="3760242"/>
            <a:ext cx="204145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400" b="1" dirty="0"/>
              <a:t>22 x 6 = 132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E1C040-C3D8-4465-BCA6-F72D2CD1CEE3}"/>
              </a:ext>
            </a:extLst>
          </p:cNvPr>
          <p:cNvSpPr txBox="1"/>
          <p:nvPr/>
        </p:nvSpPr>
        <p:spPr>
          <a:xfrm>
            <a:off x="914398" y="313587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 dirty="0"/>
              <a:t>2 x 3 = 6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40843"/>
              </p:ext>
            </p:extLst>
          </p:nvPr>
        </p:nvGraphicFramePr>
        <p:xfrm>
          <a:off x="4680894" y="1158632"/>
          <a:ext cx="3220544" cy="36424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220544">
                  <a:extLst>
                    <a:ext uri="{9D8B030D-6E8A-4147-A177-3AD203B41FA5}">
                      <a16:colId xmlns:a16="http://schemas.microsoft.com/office/drawing/2014/main" val="104216205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b="1" dirty="0"/>
                        <a:t>132</a:t>
                      </a:r>
                      <a:r>
                        <a:rPr lang="es-CO" sz="2200" b="0" dirty="0"/>
                        <a:t> hojas por día</a:t>
                      </a:r>
                    </a:p>
                    <a:p>
                      <a:pPr algn="l"/>
                      <a:endParaRPr lang="en-US" sz="2200" b="0" dirty="0"/>
                    </a:p>
                  </a:txBody>
                  <a:tcPr marL="57924" marR="57924" marT="28962" marB="28962"/>
                </a:tc>
                <a:extLst>
                  <a:ext uri="{0D108BD9-81ED-4DB2-BD59-A6C34878D82A}">
                    <a16:rowId xmlns:a16="http://schemas.microsoft.com/office/drawing/2014/main" val="321919461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b="1" dirty="0"/>
                        <a:t>660</a:t>
                      </a:r>
                      <a:r>
                        <a:rPr lang="es-CO" sz="2200" b="0" dirty="0"/>
                        <a:t> hojas por semana</a:t>
                      </a:r>
                    </a:p>
                    <a:p>
                      <a:pPr algn="l"/>
                      <a:endParaRPr lang="en-US" sz="2200" b="0" dirty="0"/>
                    </a:p>
                  </a:txBody>
                  <a:tcPr marL="57924" marR="57924" marT="28962" marB="28962"/>
                </a:tc>
                <a:extLst>
                  <a:ext uri="{0D108BD9-81ED-4DB2-BD59-A6C34878D82A}">
                    <a16:rowId xmlns:a16="http://schemas.microsoft.com/office/drawing/2014/main" val="179600054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b="1" dirty="0"/>
                        <a:t>2.640</a:t>
                      </a:r>
                      <a:r>
                        <a:rPr lang="es-CO" sz="2200" b="0" dirty="0"/>
                        <a:t> hojas por mes</a:t>
                      </a:r>
                    </a:p>
                    <a:p>
                      <a:pPr algn="l"/>
                      <a:endParaRPr lang="en-US" sz="2200" b="0" dirty="0"/>
                    </a:p>
                  </a:txBody>
                  <a:tcPr marL="57924" marR="57924" marT="28962" marB="28962"/>
                </a:tc>
                <a:extLst>
                  <a:ext uri="{0D108BD9-81ED-4DB2-BD59-A6C34878D82A}">
                    <a16:rowId xmlns:a16="http://schemas.microsoft.com/office/drawing/2014/main" val="35129248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b="1" dirty="0"/>
                        <a:t>15.840</a:t>
                      </a:r>
                      <a:r>
                        <a:rPr lang="es-CO" sz="2200" b="0" dirty="0"/>
                        <a:t> hojas por semestre</a:t>
                      </a:r>
                    </a:p>
                    <a:p>
                      <a:pPr algn="l"/>
                      <a:endParaRPr lang="en-US" sz="2200" b="0" dirty="0"/>
                    </a:p>
                  </a:txBody>
                  <a:tcPr marL="57924" marR="57924" marT="28962" marB="28962"/>
                </a:tc>
                <a:extLst>
                  <a:ext uri="{0D108BD9-81ED-4DB2-BD59-A6C34878D82A}">
                    <a16:rowId xmlns:a16="http://schemas.microsoft.com/office/drawing/2014/main" val="3338908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200" b="1" dirty="0"/>
                        <a:t>31.680</a:t>
                      </a:r>
                      <a:r>
                        <a:rPr lang="es-CO" sz="2200" b="0" dirty="0"/>
                        <a:t> hojas por año</a:t>
                      </a:r>
                    </a:p>
                    <a:p>
                      <a:pPr algn="l"/>
                      <a:endParaRPr lang="en-US" sz="2200" b="0" dirty="0"/>
                    </a:p>
                  </a:txBody>
                  <a:tcPr marL="57924" marR="57924" marT="28962" marB="28962"/>
                </a:tc>
                <a:extLst>
                  <a:ext uri="{0D108BD9-81ED-4DB2-BD59-A6C34878D82A}">
                    <a16:rowId xmlns:a16="http://schemas.microsoft.com/office/drawing/2014/main" val="361570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73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633955" y="783977"/>
            <a:ext cx="194958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16"/>
          <a:stretch/>
        </p:blipFill>
        <p:spPr>
          <a:xfrm>
            <a:off x="434678" y="297542"/>
            <a:ext cx="7166580" cy="4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525" y="0"/>
            <a:ext cx="38032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857" y="121810"/>
            <a:ext cx="50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Solución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3955" y="783977"/>
            <a:ext cx="194958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DBEA7B0-9528-4CC8-94C7-29AF7CA8A153}"/>
              </a:ext>
            </a:extLst>
          </p:cNvPr>
          <p:cNvSpPr txBox="1"/>
          <p:nvPr/>
        </p:nvSpPr>
        <p:spPr>
          <a:xfrm>
            <a:off x="4628848" y="4868067"/>
            <a:ext cx="529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Icons</a:t>
            </a:r>
            <a:r>
              <a:rPr lang="es-CO" sz="1200" dirty="0"/>
              <a:t> </a:t>
            </a:r>
            <a:r>
              <a:rPr lang="es-CO" sz="1200" dirty="0" err="1"/>
              <a:t>from</a:t>
            </a:r>
            <a:r>
              <a:rPr lang="es-CO" sz="1200" dirty="0"/>
              <a:t>: </a:t>
            </a:r>
            <a:r>
              <a:rPr lang="es-CO" sz="1200" i="1" dirty="0"/>
              <a:t>https://www.flaticon.com/authors/freepik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6899B1-B11D-4566-AA77-FF41C5C0D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771" y="1792699"/>
            <a:ext cx="1495178" cy="149517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F223B90-D864-4563-ADA7-6B8BFA692D1B}"/>
              </a:ext>
            </a:extLst>
          </p:cNvPr>
          <p:cNvSpPr txBox="1"/>
          <p:nvPr/>
        </p:nvSpPr>
        <p:spPr>
          <a:xfrm>
            <a:off x="700390" y="1784450"/>
            <a:ext cx="4604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/>
              <a:t>U</a:t>
            </a:r>
            <a:r>
              <a:rPr lang="es-ES" sz="2200" i="1" dirty="0" smtClean="0"/>
              <a:t>n </a:t>
            </a:r>
            <a:r>
              <a:rPr lang="es-ES" sz="2200" i="1" dirty="0"/>
              <a:t>sistema de </a:t>
            </a:r>
            <a:r>
              <a:rPr lang="es-ES" sz="2200" i="1" dirty="0" smtClean="0"/>
              <a:t>información que registre la asistencia de los aprendices por medio de su huella dactilar usando un lector biométrico.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91082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857" y="121810"/>
            <a:ext cx="50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3955" y="783977"/>
            <a:ext cx="1949588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BEA7B0-9528-4CC8-94C7-29AF7CA8A153}"/>
              </a:ext>
            </a:extLst>
          </p:cNvPr>
          <p:cNvSpPr txBox="1"/>
          <p:nvPr/>
        </p:nvSpPr>
        <p:spPr>
          <a:xfrm>
            <a:off x="4890105" y="4848675"/>
            <a:ext cx="529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Icons</a:t>
            </a:r>
            <a:r>
              <a:rPr lang="es-CO" sz="1200" dirty="0"/>
              <a:t> </a:t>
            </a:r>
            <a:r>
              <a:rPr lang="es-CO" sz="1200" dirty="0" err="1"/>
              <a:t>from</a:t>
            </a:r>
            <a:r>
              <a:rPr lang="es-CO" sz="1200" dirty="0"/>
              <a:t>: </a:t>
            </a:r>
            <a:r>
              <a:rPr lang="es-CO" sz="1200" i="1" dirty="0"/>
              <a:t>https://www.flaticon.com/authors/freepik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C2B0913-7F7F-49F0-B0AC-E1F5614E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59" y="2056844"/>
            <a:ext cx="1839079" cy="183907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F223B90-D864-4563-ADA7-6B8BFA692D1B}"/>
              </a:ext>
            </a:extLst>
          </p:cNvPr>
          <p:cNvSpPr txBox="1"/>
          <p:nvPr/>
        </p:nvSpPr>
        <p:spPr>
          <a:xfrm>
            <a:off x="722162" y="1333569"/>
            <a:ext cx="46045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i="1" dirty="0" smtClean="0"/>
              <a:t>Renovar el método de registro que se utiliza en el centro y automatizar el proceso, anulando el uso de papel y tinta para este propósito.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163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1857" y="121810"/>
            <a:ext cx="506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  <a:endParaRPr lang="es-E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33954" y="783977"/>
            <a:ext cx="3495359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4992E-978F-4CD9-959F-ECB8EC6B368E}"/>
              </a:ext>
            </a:extLst>
          </p:cNvPr>
          <p:cNvSpPr txBox="1"/>
          <p:nvPr/>
        </p:nvSpPr>
        <p:spPr>
          <a:xfrm>
            <a:off x="580511" y="1316153"/>
            <a:ext cx="600897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s-CO" sz="2800" dirty="0" smtClean="0"/>
              <a:t>Desarrollar un aplicativo web para registrar la asistencia de lo aprendices usando </a:t>
            </a:r>
            <a:r>
              <a:rPr lang="es-CO" sz="2800" dirty="0"/>
              <a:t>un lector biométrico.</a:t>
            </a:r>
          </a:p>
          <a:p>
            <a:endParaRPr lang="es-CO" sz="2400" dirty="0"/>
          </a:p>
        </p:txBody>
      </p:sp>
      <p:pic>
        <p:nvPicPr>
          <p:cNvPr id="12" name="Picture 2" descr="Resultado de imagen para implementaciÃ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91" y="2837295"/>
            <a:ext cx="4206053" cy="188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165</Words>
  <Application>Microsoft Office PowerPoint</Application>
  <PresentationFormat>Presentación en pantalla (16:9)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mayra prada</cp:lastModifiedBy>
  <cp:revision>6</cp:revision>
  <dcterms:created xsi:type="dcterms:W3CDTF">2019-11-27T03:16:21Z</dcterms:created>
  <dcterms:modified xsi:type="dcterms:W3CDTF">2020-04-01T19:34:22Z</dcterms:modified>
</cp:coreProperties>
</file>