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8beb9a9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8beb9a9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8beb9a9a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8beb9a9a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beb9a9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8beb9a9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8beb9a9a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8beb9a9a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8beb9a9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8beb9a9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9f8c35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9f8c35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Nu8CFt0XOjSZuW0J6VD474p672RaBbh8/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296100" y="1653300"/>
            <a:ext cx="42759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711"/>
              <a:t>Proyecto de fin de grado</a:t>
            </a:r>
            <a:endParaRPr sz="2711"/>
          </a:p>
        </p:txBody>
      </p:sp>
      <p:pic>
        <p:nvPicPr>
          <p:cNvPr id="87" name="Google Shape;87;p13"/>
          <p:cNvPicPr preferRelativeResize="0"/>
          <p:nvPr/>
        </p:nvPicPr>
        <p:blipFill rotWithShape="1">
          <a:blip r:embed="rId3">
            <a:alphaModFix/>
          </a:blip>
          <a:srcRect b="1261" l="11520" r="10372" t="7330"/>
          <a:stretch/>
        </p:blipFill>
        <p:spPr>
          <a:xfrm>
            <a:off x="4572000" y="1028700"/>
            <a:ext cx="4572000" cy="3425200"/>
          </a:xfrm>
          <a:prstGeom prst="rect">
            <a:avLst/>
          </a:prstGeom>
          <a:noFill/>
          <a:ln>
            <a:noFill/>
          </a:ln>
        </p:spPr>
      </p:pic>
      <p:sp>
        <p:nvSpPr>
          <p:cNvPr id="88" name="Google Shape;88;p13"/>
          <p:cNvSpPr txBox="1"/>
          <p:nvPr/>
        </p:nvSpPr>
        <p:spPr>
          <a:xfrm>
            <a:off x="296100" y="2925000"/>
            <a:ext cx="3408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latin typeface="Lato"/>
                <a:ea typeface="Lato"/>
                <a:cs typeface="Lato"/>
                <a:sym typeface="Lato"/>
              </a:rPr>
              <a:t>I.E.S. Santiago Hernández</a:t>
            </a:r>
            <a:endParaRPr b="1" sz="1500">
              <a:latin typeface="Lato"/>
              <a:ea typeface="Lato"/>
              <a:cs typeface="Lato"/>
              <a:sym typeface="Lato"/>
            </a:endParaRPr>
          </a:p>
        </p:txBody>
      </p:sp>
      <p:sp>
        <p:nvSpPr>
          <p:cNvPr id="89" name="Google Shape;89;p13"/>
          <p:cNvSpPr txBox="1"/>
          <p:nvPr/>
        </p:nvSpPr>
        <p:spPr>
          <a:xfrm>
            <a:off x="296100" y="2356200"/>
            <a:ext cx="288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DAM Curso 2021-2022</a:t>
            </a:r>
            <a:endParaRPr b="1" sz="1700">
              <a:latin typeface="Lato"/>
              <a:ea typeface="Lato"/>
              <a:cs typeface="Lato"/>
              <a:sym typeface="Lato"/>
            </a:endParaRPr>
          </a:p>
        </p:txBody>
      </p:sp>
      <p:sp>
        <p:nvSpPr>
          <p:cNvPr id="90" name="Google Shape;90;p13"/>
          <p:cNvSpPr txBox="1"/>
          <p:nvPr/>
        </p:nvSpPr>
        <p:spPr>
          <a:xfrm>
            <a:off x="83350" y="4660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Santiago Jiménez Escorsa</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Descripción de la aplicación</a:t>
            </a:r>
            <a:endParaRPr/>
          </a:p>
        </p:txBody>
      </p:sp>
      <p:sp>
        <p:nvSpPr>
          <p:cNvPr id="96" name="Google Shape;96;p14"/>
          <p:cNvSpPr txBox="1"/>
          <p:nvPr/>
        </p:nvSpPr>
        <p:spPr>
          <a:xfrm>
            <a:off x="509475" y="2002513"/>
            <a:ext cx="8490000" cy="1059600"/>
          </a:xfrm>
          <a:prstGeom prst="rect">
            <a:avLst/>
          </a:prstGeom>
          <a:noFill/>
          <a:ln>
            <a:noFill/>
          </a:ln>
        </p:spPr>
        <p:txBody>
          <a:bodyPr anchorCtr="0" anchor="t" bIns="91425" lIns="91425" spcFirstLastPara="1" rIns="91425" wrap="square" tIns="91425">
            <a:spAutoFit/>
          </a:bodyPr>
          <a:lstStyle/>
          <a:p>
            <a:pPr indent="-2908" lvl="0" marL="38561" marR="389859" rtl="0" algn="l">
              <a:lnSpc>
                <a:spcPct val="153600"/>
              </a:lnSpc>
              <a:spcBef>
                <a:spcPts val="728"/>
              </a:spcBef>
              <a:spcAft>
                <a:spcPts val="0"/>
              </a:spcAft>
              <a:buNone/>
            </a:pPr>
            <a:r>
              <a:rPr lang="es" sz="1395">
                <a:latin typeface="Calibri"/>
                <a:ea typeface="Calibri"/>
                <a:cs typeface="Calibri"/>
                <a:sym typeface="Calibri"/>
              </a:rPr>
              <a:t>P</a:t>
            </a:r>
            <a:r>
              <a:rPr lang="es" sz="1395">
                <a:latin typeface="Calibri"/>
                <a:ea typeface="Calibri"/>
                <a:cs typeface="Calibri"/>
                <a:sym typeface="Calibri"/>
              </a:rPr>
              <a:t>ermite al usuario ejecutar varios juegos distintos, así como guardar su mejor puntuación en cada uno de ellos. Además, se puede cambiar de usuario a la hora de jugar cualquier partida, por lo que se pueden ver no sólo las puntuaciones más altas del propio jugador, si no también las del resto de usuarios de la aplicación.</a:t>
            </a:r>
            <a:endParaRPr sz="1700"/>
          </a:p>
        </p:txBody>
      </p:sp>
      <p:sp>
        <p:nvSpPr>
          <p:cNvPr id="97" name="Google Shape;97;p14"/>
          <p:cNvSpPr txBox="1"/>
          <p:nvPr/>
        </p:nvSpPr>
        <p:spPr>
          <a:xfrm>
            <a:off x="1879075" y="3309200"/>
            <a:ext cx="5577300" cy="1482900"/>
          </a:xfrm>
          <a:prstGeom prst="rect">
            <a:avLst/>
          </a:prstGeom>
          <a:noFill/>
          <a:ln>
            <a:noFill/>
          </a:ln>
        </p:spPr>
        <p:txBody>
          <a:bodyPr anchorCtr="0" anchor="t" bIns="91425" lIns="91425" spcFirstLastPara="1" rIns="91425" wrap="square" tIns="91425">
            <a:spAutoFit/>
          </a:bodyPr>
          <a:lstStyle/>
          <a:p>
            <a:pPr indent="0" lvl="0" marL="0" marR="389859" rtl="0" algn="l">
              <a:lnSpc>
                <a:spcPct val="153600"/>
              </a:lnSpc>
              <a:spcBef>
                <a:spcPts val="728"/>
              </a:spcBef>
              <a:spcAft>
                <a:spcPts val="0"/>
              </a:spcAft>
              <a:buNone/>
            </a:pPr>
            <a:r>
              <a:rPr lang="es" sz="1395">
                <a:latin typeface="Calibri"/>
                <a:ea typeface="Calibri"/>
                <a:cs typeface="Calibri"/>
                <a:sym typeface="Calibri"/>
              </a:rPr>
              <a:t> Funcionalidades principales  de la aplicación:</a:t>
            </a:r>
            <a:endParaRPr sz="1395">
              <a:latin typeface="Calibri"/>
              <a:ea typeface="Calibri"/>
              <a:cs typeface="Calibri"/>
              <a:sym typeface="Calibri"/>
            </a:endParaRPr>
          </a:p>
          <a:p>
            <a:pPr indent="-317226" lvl="0" marL="457200" marR="389859" rtl="0" algn="l">
              <a:lnSpc>
                <a:spcPct val="153600"/>
              </a:lnSpc>
              <a:spcBef>
                <a:spcPts val="728"/>
              </a:spcBef>
              <a:spcAft>
                <a:spcPts val="0"/>
              </a:spcAft>
              <a:buSzPts val="1396"/>
              <a:buFont typeface="Calibri"/>
              <a:buChar char="-"/>
            </a:pPr>
            <a:r>
              <a:rPr lang="es" sz="1395">
                <a:latin typeface="Calibri"/>
                <a:ea typeface="Calibri"/>
                <a:cs typeface="Calibri"/>
                <a:sym typeface="Calibri"/>
              </a:rPr>
              <a:t>Jugar a diversos juegos en una misma aplicación.</a:t>
            </a:r>
            <a:endParaRPr sz="1395">
              <a:latin typeface="Calibri"/>
              <a:ea typeface="Calibri"/>
              <a:cs typeface="Calibri"/>
              <a:sym typeface="Calibri"/>
            </a:endParaRPr>
          </a:p>
          <a:p>
            <a:pPr indent="-317226" lvl="0" marL="457200" marR="389859" rtl="0" algn="l">
              <a:lnSpc>
                <a:spcPct val="153600"/>
              </a:lnSpc>
              <a:spcBef>
                <a:spcPts val="0"/>
              </a:spcBef>
              <a:spcAft>
                <a:spcPts val="0"/>
              </a:spcAft>
              <a:buSzPts val="1396"/>
              <a:buFont typeface="Calibri"/>
              <a:buChar char="-"/>
            </a:pPr>
            <a:r>
              <a:rPr lang="es" sz="1395">
                <a:latin typeface="Calibri"/>
                <a:ea typeface="Calibri"/>
                <a:cs typeface="Calibri"/>
                <a:sym typeface="Calibri"/>
              </a:rPr>
              <a:t>Guardar la puntuación más alta de cada usuario en cada juego.</a:t>
            </a:r>
            <a:endParaRPr sz="1395">
              <a:latin typeface="Calibri"/>
              <a:ea typeface="Calibri"/>
              <a:cs typeface="Calibri"/>
              <a:sym typeface="Calibri"/>
            </a:endParaRPr>
          </a:p>
          <a:p>
            <a:pPr indent="-317226" lvl="0" marL="457200" marR="389859" rtl="0" algn="l">
              <a:lnSpc>
                <a:spcPct val="153600"/>
              </a:lnSpc>
              <a:spcBef>
                <a:spcPts val="0"/>
              </a:spcBef>
              <a:spcAft>
                <a:spcPts val="0"/>
              </a:spcAft>
              <a:buSzPts val="1396"/>
              <a:buFont typeface="Calibri"/>
              <a:buChar char="-"/>
            </a:pPr>
            <a:r>
              <a:rPr lang="es" sz="1395">
                <a:latin typeface="Calibri"/>
                <a:ea typeface="Calibri"/>
                <a:cs typeface="Calibri"/>
                <a:sym typeface="Calibri"/>
              </a:rPr>
              <a:t>Comparar la puntuación más alta de entre todos los usuarios.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3224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Información técnica</a:t>
            </a:r>
            <a:endParaRPr/>
          </a:p>
        </p:txBody>
      </p:sp>
      <p:sp>
        <p:nvSpPr>
          <p:cNvPr id="103" name="Google Shape;103;p15"/>
          <p:cNvSpPr txBox="1"/>
          <p:nvPr/>
        </p:nvSpPr>
        <p:spPr>
          <a:xfrm>
            <a:off x="729450" y="2853200"/>
            <a:ext cx="3854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Escrita en Java</a:t>
            </a:r>
            <a:endParaRPr>
              <a:latin typeface="Lato"/>
              <a:ea typeface="Lato"/>
              <a:cs typeface="Lato"/>
              <a:sym typeface="Lato"/>
            </a:endParaRPr>
          </a:p>
        </p:txBody>
      </p:sp>
      <p:sp>
        <p:nvSpPr>
          <p:cNvPr id="104" name="Google Shape;104;p15"/>
          <p:cNvSpPr txBox="1"/>
          <p:nvPr/>
        </p:nvSpPr>
        <p:spPr>
          <a:xfrm>
            <a:off x="729450" y="3407375"/>
            <a:ext cx="3854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Base de datos Room</a:t>
            </a:r>
            <a:endParaRPr>
              <a:latin typeface="Lato"/>
              <a:ea typeface="Lato"/>
              <a:cs typeface="Lato"/>
              <a:sym typeface="Lato"/>
            </a:endParaRPr>
          </a:p>
        </p:txBody>
      </p:sp>
      <p:sp>
        <p:nvSpPr>
          <p:cNvPr id="105" name="Google Shape;105;p15"/>
          <p:cNvSpPr txBox="1"/>
          <p:nvPr/>
        </p:nvSpPr>
        <p:spPr>
          <a:xfrm>
            <a:off x="729450" y="2268125"/>
            <a:ext cx="140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Desarrollo</a:t>
            </a:r>
            <a:endParaRPr b="1" sz="1600">
              <a:latin typeface="Lato"/>
              <a:ea typeface="Lato"/>
              <a:cs typeface="Lato"/>
              <a:sym typeface="Lato"/>
            </a:endParaRPr>
          </a:p>
        </p:txBody>
      </p:sp>
      <p:sp>
        <p:nvSpPr>
          <p:cNvPr id="106" name="Google Shape;106;p15"/>
          <p:cNvSpPr txBox="1"/>
          <p:nvPr/>
        </p:nvSpPr>
        <p:spPr>
          <a:xfrm>
            <a:off x="5110000" y="3063875"/>
            <a:ext cx="3540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Dispositivo móvil con Android versión 10 o superior (API 29)</a:t>
            </a:r>
            <a:endParaRPr>
              <a:latin typeface="Lato"/>
              <a:ea typeface="Lato"/>
              <a:cs typeface="Lato"/>
              <a:sym typeface="Lato"/>
            </a:endParaRPr>
          </a:p>
        </p:txBody>
      </p:sp>
      <p:sp>
        <p:nvSpPr>
          <p:cNvPr id="107" name="Google Shape;107;p15"/>
          <p:cNvSpPr txBox="1"/>
          <p:nvPr/>
        </p:nvSpPr>
        <p:spPr>
          <a:xfrm>
            <a:off x="5110000" y="2422100"/>
            <a:ext cx="22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Lato"/>
                <a:ea typeface="Lato"/>
                <a:cs typeface="Lato"/>
                <a:sym typeface="Lato"/>
              </a:rPr>
              <a:t>Requisitos</a:t>
            </a:r>
            <a:endParaRPr b="1" sz="1600">
              <a:latin typeface="Lato"/>
              <a:ea typeface="Lato"/>
              <a:cs typeface="Lato"/>
              <a:sym typeface="Lato"/>
            </a:endParaRPr>
          </a:p>
        </p:txBody>
      </p:sp>
      <p:sp>
        <p:nvSpPr>
          <p:cNvPr id="108" name="Google Shape;108;p15"/>
          <p:cNvSpPr txBox="1"/>
          <p:nvPr/>
        </p:nvSpPr>
        <p:spPr>
          <a:xfrm>
            <a:off x="729450" y="3961550"/>
            <a:ext cx="421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s">
                <a:latin typeface="Lato"/>
                <a:ea typeface="Lato"/>
                <a:cs typeface="Lato"/>
                <a:sym typeface="Lato"/>
              </a:rPr>
              <a:t>Creada enteramente en </a:t>
            </a:r>
            <a:r>
              <a:rPr lang="es">
                <a:latin typeface="Lato"/>
                <a:ea typeface="Lato"/>
                <a:cs typeface="Lato"/>
                <a:sym typeface="Lato"/>
              </a:rPr>
              <a:t>Android Studio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6"/>
          <p:cNvPicPr preferRelativeResize="0"/>
          <p:nvPr/>
        </p:nvPicPr>
        <p:blipFill>
          <a:blip r:embed="rId3">
            <a:alphaModFix/>
          </a:blip>
          <a:stretch>
            <a:fillRect/>
          </a:stretch>
        </p:blipFill>
        <p:spPr>
          <a:xfrm>
            <a:off x="1599225" y="1065875"/>
            <a:ext cx="7005950" cy="4077625"/>
          </a:xfrm>
          <a:prstGeom prst="rect">
            <a:avLst/>
          </a:prstGeom>
          <a:noFill/>
          <a:ln>
            <a:noFill/>
          </a:ln>
        </p:spPr>
      </p:pic>
      <p:sp>
        <p:nvSpPr>
          <p:cNvPr id="114" name="Google Shape;11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Casos de uso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a:blip r:embed="rId3">
            <a:alphaModFix/>
          </a:blip>
          <a:stretch>
            <a:fillRect/>
          </a:stretch>
        </p:blipFill>
        <p:spPr>
          <a:xfrm>
            <a:off x="2844858" y="497675"/>
            <a:ext cx="6016842" cy="4645826"/>
          </a:xfrm>
          <a:prstGeom prst="rect">
            <a:avLst/>
          </a:prstGeom>
          <a:noFill/>
          <a:ln>
            <a:noFill/>
          </a:ln>
        </p:spPr>
      </p:pic>
      <p:sp>
        <p:nvSpPr>
          <p:cNvPr id="120" name="Google Shape;120;p17"/>
          <p:cNvSpPr txBox="1"/>
          <p:nvPr>
            <p:ph type="title"/>
          </p:nvPr>
        </p:nvSpPr>
        <p:spPr>
          <a:xfrm>
            <a:off x="532950" y="1331025"/>
            <a:ext cx="3631500" cy="86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Diagrama entidad-relación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3150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clases</a:t>
            </a:r>
            <a:endParaRPr/>
          </a:p>
        </p:txBody>
      </p:sp>
      <p:pic>
        <p:nvPicPr>
          <p:cNvPr id="126" name="Google Shape;126;p18"/>
          <p:cNvPicPr preferRelativeResize="0"/>
          <p:nvPr/>
        </p:nvPicPr>
        <p:blipFill>
          <a:blip r:embed="rId3">
            <a:alphaModFix/>
          </a:blip>
          <a:stretch>
            <a:fillRect/>
          </a:stretch>
        </p:blipFill>
        <p:spPr>
          <a:xfrm>
            <a:off x="367600" y="1953000"/>
            <a:ext cx="8408806" cy="291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85125" y="1442600"/>
            <a:ext cx="2542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uso</a:t>
            </a:r>
            <a:endParaRPr/>
          </a:p>
        </p:txBody>
      </p:sp>
      <p:pic>
        <p:nvPicPr>
          <p:cNvPr id="132" name="Google Shape;132;p19" title="Android Emulator - Pixel_2_XL_API_29_5554 2022-09-02 11-56-29.mp4">
            <a:hlinkClick r:id="rId3"/>
          </p:cNvPr>
          <p:cNvPicPr preferRelativeResize="0"/>
          <p:nvPr/>
        </p:nvPicPr>
        <p:blipFill>
          <a:blip r:embed="rId4">
            <a:alphaModFix/>
          </a:blip>
          <a:stretch>
            <a:fillRect/>
          </a:stretch>
        </p:blipFill>
        <p:spPr>
          <a:xfrm>
            <a:off x="3027616" y="556225"/>
            <a:ext cx="6116383" cy="4587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