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2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4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08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712236" y="3331028"/>
            <a:ext cx="10767527" cy="201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bg1"/>
                </a:solidFill>
              </a:rPr>
              <a:t>Análisis de sentimientos a nivel de aspecto usando ontologías y aprendizaje automático</a:t>
            </a:r>
            <a:endParaRPr lang="es-CO" sz="4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es-E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Santiago </a:t>
            </a:r>
            <a:r>
              <a:rPr lang="es-ES" sz="2000" b="0" i="1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Jimenez</a:t>
            </a:r>
            <a:r>
              <a:rPr lang="es-E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Ortega – </a:t>
            </a:r>
            <a:r>
              <a:rPr lang="es-ES" sz="20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-E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29/05/2021</a:t>
            </a:r>
            <a:endParaRPr sz="20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1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8000" b="1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931437" y="2239348"/>
            <a:ext cx="7828384" cy="347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utilizado.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utilizada.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Aceptabilidad.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 base del documento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292893-C101-457A-B954-14727F7600DC}"/>
              </a:ext>
            </a:extLst>
          </p:cNvPr>
          <p:cNvSpPr txBox="1"/>
          <p:nvPr/>
        </p:nvSpPr>
        <p:spPr>
          <a:xfrm>
            <a:off x="1614197" y="1194318"/>
            <a:ext cx="8854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En este artículo se presenta un sistema de análisis de sentimientos a nivel de aspecto que permite extraer automáticamente las características de una opinión y determinar la polaridad asociada. El sistema propuesto está basado en un modelo que utiliza ontologías de dominio para la detección de los aspectos y un clasificador basado en Máquinas de Soporte Vectorial para la asignación de la polaridad a los aspectos detectados.</a:t>
            </a:r>
          </a:p>
          <a:p>
            <a:pPr algn="just"/>
            <a:endParaRPr lang="es-MX" sz="2400" dirty="0"/>
          </a:p>
          <a:p>
            <a:pPr algn="just"/>
            <a:r>
              <a:rPr lang="en-US" sz="2400" dirty="0"/>
              <a:t>https://www.redalyc.org/pdf/5157/515754427005.pdf</a:t>
            </a:r>
          </a:p>
        </p:txBody>
      </p:sp>
    </p:spTree>
    <p:extLst>
      <p:ext uri="{BB962C8B-B14F-4D97-AF65-F5344CB8AC3E}">
        <p14:creationId xmlns:p14="http://schemas.microsoft.com/office/powerpoint/2010/main" val="424443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08C408-7EEA-4D8B-94B7-0F5AC6ED9613}"/>
              </a:ext>
            </a:extLst>
          </p:cNvPr>
          <p:cNvSpPr txBox="1"/>
          <p:nvPr/>
        </p:nvSpPr>
        <p:spPr>
          <a:xfrm>
            <a:off x="1735494" y="1492898"/>
            <a:ext cx="926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El corpus utilizado en este proceso fue el </a:t>
            </a:r>
            <a:r>
              <a:rPr lang="es-MX" sz="2400" dirty="0"/>
              <a:t>corpus de la tarea que consta de 2070 frases de entrenamiento y de 881 frases de evaluación.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Técnica utilizada</a:t>
            </a:r>
            <a:endParaRPr sz="3200" b="1" dirty="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8DCB57-43B2-41EA-AA7F-389818AC6227}"/>
              </a:ext>
            </a:extLst>
          </p:cNvPr>
          <p:cNvSpPr txBox="1"/>
          <p:nvPr/>
        </p:nvSpPr>
        <p:spPr>
          <a:xfrm>
            <a:off x="1726164" y="1212980"/>
            <a:ext cx="63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realizo el preprocesamiento sobre un concepto:</a:t>
            </a:r>
            <a:br>
              <a:rPr lang="es-CO" dirty="0"/>
            </a:br>
            <a:r>
              <a:rPr lang="es-CO" dirty="0" err="1"/>
              <a:t>FreeLing</a:t>
            </a:r>
            <a:r>
              <a:rPr lang="es-CO" dirty="0"/>
              <a:t>: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r>
              <a:rPr lang="es-ES" dirty="0">
                <a:latin typeface="Roboto" panose="020B0604020202020204" pitchFamily="2" charset="0"/>
              </a:rPr>
              <a:t>-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FreeLing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es una biblioteca de C ++ que proporciona </a:t>
            </a:r>
          </a:p>
          <a:p>
            <a:r>
              <a:rPr lang="es-ES" dirty="0">
                <a:latin typeface="Roboto" panose="020B0604020202020204" pitchFamily="2" charset="0"/>
              </a:rPr>
              <a:t>	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funcionalidades de análisis de lenguaje.</a:t>
            </a:r>
            <a:br>
              <a:rPr lang="es-E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-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FreeLing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también proporciona una interfaz de línea </a:t>
            </a:r>
          </a:p>
          <a:p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de comandos que se puede utilizar para analizar textos </a:t>
            </a:r>
          </a:p>
          <a:p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y obtener la salida en el formato deseado (XML, JSON,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CoNLL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r>
              <a:rPr lang="es-MX" dirty="0">
                <a:latin typeface="Roboto" panose="02000000000000000000" pitchFamily="2" charset="0"/>
              </a:rPr>
              <a:t>La extracción de aspectos aplicando el concepto de ontología:</a:t>
            </a:r>
          </a:p>
          <a:p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Una </a:t>
            </a:r>
            <a:r>
              <a:rPr lang="es-MX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ontología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 una definición formal de tipos, </a:t>
            </a:r>
          </a:p>
          <a:p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propiedades, y relaciones entre </a:t>
            </a:r>
            <a:r>
              <a:rPr lang="es-MX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entidades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</a:t>
            </a:r>
          </a:p>
          <a:p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realmente o fundamentalmente existen para 	</a:t>
            </a:r>
          </a:p>
          <a:p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MX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dominio de discurso</a:t>
            </a:r>
            <a:r>
              <a:rPr lang="es-MX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particular.</a:t>
            </a:r>
          </a:p>
          <a:p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Y el proceso de machine </a:t>
            </a:r>
            <a:r>
              <a:rPr lang="es-MX" dirty="0" err="1">
                <a:solidFill>
                  <a:srgbClr val="202122"/>
                </a:solidFill>
                <a:latin typeface="Arial" panose="020B0604020202020204" pitchFamily="34" charset="0"/>
              </a:rPr>
              <a:t>learning</a:t>
            </a:r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 o clasificación de sentimientos se realizo de la siguiente manera:</a:t>
            </a:r>
          </a:p>
          <a:p>
            <a:pPr marL="285750" indent="-285750">
              <a:buFontTx/>
              <a:buChar char="-"/>
            </a:pPr>
            <a:r>
              <a:rPr lang="es-MX" dirty="0"/>
              <a:t>Como clasificador se han utilizado Máquinas de Soporte Vectorial por su capacidad para manejar con éxito grandes cantidades de características. </a:t>
            </a:r>
          </a:p>
          <a:p>
            <a:r>
              <a:rPr lang="es-MX" dirty="0"/>
              <a:t>	En concreto usamos dos librerías (</a:t>
            </a:r>
            <a:r>
              <a:rPr lang="es-MX" dirty="0" err="1"/>
              <a:t>LibSVM</a:t>
            </a:r>
            <a:r>
              <a:rPr lang="es-MX" dirty="0"/>
              <a:t> y </a:t>
            </a:r>
            <a:r>
              <a:rPr lang="es-MX" dirty="0" err="1"/>
              <a:t>LibLinear</a:t>
            </a:r>
            <a:r>
              <a:rPr lang="es-MX" dirty="0"/>
              <a:t> ) que han 	demostrado ser eficientes implementaciones de SVM que 	igualan el estado del arte</a:t>
            </a:r>
            <a:br>
              <a:rPr lang="es-MX" dirty="0">
                <a:latin typeface="Roboto" panose="02000000000000000000" pitchFamily="2" charset="0"/>
              </a:rPr>
            </a:b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AE266F-3897-4E9E-A74B-32D5EA45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35" y="1233487"/>
            <a:ext cx="2518260" cy="3394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Acertabilidad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30F313-5216-485A-A125-21B502052425}"/>
              </a:ext>
            </a:extLst>
          </p:cNvPr>
          <p:cNvSpPr txBox="1"/>
          <p:nvPr/>
        </p:nvSpPr>
        <p:spPr>
          <a:xfrm>
            <a:off x="1688841" y="1222310"/>
            <a:ext cx="8705461" cy="45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D64E46-A59C-4860-896C-BBFA21EC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69" y="2127381"/>
            <a:ext cx="8688828" cy="2733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Colcusiones</a:t>
            </a:r>
            <a:r>
              <a:rPr lang="es-ES" sz="32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7EAE-CE16-4597-8830-9BF3BCCDFD14}"/>
              </a:ext>
            </a:extLst>
          </p:cNvPr>
          <p:cNvSpPr txBox="1"/>
          <p:nvPr/>
        </p:nvSpPr>
        <p:spPr>
          <a:xfrm>
            <a:off x="1707502" y="1222310"/>
            <a:ext cx="8770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/>
              <a:t>En este trabajo se ha presentado un sistema que usa ontologías y aprendizaje automático. </a:t>
            </a:r>
          </a:p>
          <a:p>
            <a:pPr algn="just"/>
            <a:r>
              <a:rPr lang="es-MX" sz="1800" dirty="0"/>
              <a:t>Se han logrado resultados interesantes y prometedores que superan los obtenidos por los participantes de la competición </a:t>
            </a:r>
            <a:r>
              <a:rPr lang="es-MX" sz="1800" dirty="0" err="1"/>
              <a:t>SemEval</a:t>
            </a:r>
            <a:r>
              <a:rPr lang="es-MX" sz="1800" dirty="0"/>
              <a:t>. Un 73.07 en F1 en la extracción de aspectos (slot2) y un 46.24 de F1 en la subtarea correspondiente a slot1,2 utilizando una aproximación basada en ontologías. </a:t>
            </a:r>
          </a:p>
          <a:p>
            <a:pPr algn="just"/>
            <a:r>
              <a:rPr lang="es-MX" sz="1800" dirty="0"/>
              <a:t>Para la subtarea de clasificación de sentimientos (slot3) se ha obtenido una </a:t>
            </a:r>
            <a:r>
              <a:rPr lang="es-MX" sz="1800" dirty="0" err="1"/>
              <a:t>Accuracy</a:t>
            </a:r>
            <a:r>
              <a:rPr lang="es-MX" sz="1800" dirty="0"/>
              <a:t> del 84.79 % utilizando una aproximación basada en Máquinas de Soporte Vectorial y lexicones de polaridad. </a:t>
            </a:r>
          </a:p>
          <a:p>
            <a:pPr algn="just"/>
            <a:r>
              <a:rPr lang="es-MX" sz="1800" dirty="0"/>
              <a:t>A la vista de los buenos resultados obtenidos, nos planteamos como trabajo futuro explorar nuevos mecanismos que nos permitan integrar la información de las ontologías en los algoritmos de aprendizaje automático y así poder abordar todas las tareas conjuntamente así como la extensión a otros idiomas y dominios cubiertos por la ontología.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781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Recomendación</a:t>
            </a:r>
            <a:endParaRPr sz="3200" b="1" dirty="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B16B1E-D1B2-4E54-A01E-FA47682763BD}"/>
              </a:ext>
            </a:extLst>
          </p:cNvPr>
          <p:cNvSpPr txBox="1"/>
          <p:nvPr/>
        </p:nvSpPr>
        <p:spPr>
          <a:xfrm>
            <a:off x="1614196" y="1315616"/>
            <a:ext cx="8854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b="1" dirty="0"/>
              <a:t>La verdad dando a conocer todos los datos y analizando todas las herramientas y técnicas utilizadas consideraríamos completamente recomendable la ejecución, estudio y análisis de este informe , puesto que realmente esta muy completo y con base en esto diríamos que es un informe recomendable.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3292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521</Words>
  <Application>Microsoft Office PowerPoint</Application>
  <PresentationFormat>Panorámica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chago jimenez ortega</dc:creator>
  <cp:lastModifiedBy>ANDRES</cp:lastModifiedBy>
  <cp:revision>7</cp:revision>
  <dcterms:modified xsi:type="dcterms:W3CDTF">2021-05-29T22:15:44Z</dcterms:modified>
</cp:coreProperties>
</file>