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4" r:id="rId2"/>
  </p:sldMasterIdLst>
  <p:notesMasterIdLst>
    <p:notesMasterId r:id="rId32"/>
  </p:notesMasterIdLst>
  <p:sldIdLst>
    <p:sldId id="274" r:id="rId3"/>
    <p:sldId id="257" r:id="rId4"/>
    <p:sldId id="278" r:id="rId5"/>
    <p:sldId id="292" r:id="rId6"/>
    <p:sldId id="258" r:id="rId7"/>
    <p:sldId id="293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79" r:id="rId18"/>
    <p:sldId id="288" r:id="rId19"/>
    <p:sldId id="294" r:id="rId20"/>
    <p:sldId id="280" r:id="rId21"/>
    <p:sldId id="295" r:id="rId22"/>
    <p:sldId id="296" r:id="rId23"/>
    <p:sldId id="289" r:id="rId24"/>
    <p:sldId id="290" r:id="rId25"/>
    <p:sldId id="297" r:id="rId26"/>
    <p:sldId id="298" r:id="rId27"/>
    <p:sldId id="285" r:id="rId28"/>
    <p:sldId id="286" r:id="rId29"/>
    <p:sldId id="291" r:id="rId30"/>
    <p:sldId id="259" r:id="rId31"/>
  </p:sldIdLst>
  <p:sldSz cx="10688638" cy="75628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000000"/>
          </p15:clr>
        </p15:guide>
        <p15:guide id="2" pos="3359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U3aXT4UKlsV5hDLWFGg6kCyP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3A0A0-E17B-463E-B415-9E1A075CE7FD}" v="366" dt="2024-05-31T00:32:45.473"/>
    <p1510:client id="{FC430842-7C5C-4C28-B91E-3968638816F8}" v="911" dt="2024-05-31T02:50:28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04" y="56"/>
      </p:cViewPr>
      <p:guideLst>
        <p:guide orient="horz" pos="2384"/>
        <p:guide pos="33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tro" userId="51271ff7bc0b03d2" providerId="LiveId" clId="{3C12A2A5-B39B-4452-9916-EE8077C17ABF}"/>
    <pc:docChg chg="modSld">
      <pc:chgData name="Rafael Castro" userId="51271ff7bc0b03d2" providerId="LiveId" clId="{3C12A2A5-B39B-4452-9916-EE8077C17ABF}" dt="2024-05-31T16:04:52.896" v="0" actId="20577"/>
      <pc:docMkLst>
        <pc:docMk/>
      </pc:docMkLst>
      <pc:sldChg chg="modSp mod">
        <pc:chgData name="Rafael Castro" userId="51271ff7bc0b03d2" providerId="LiveId" clId="{3C12A2A5-B39B-4452-9916-EE8077C17ABF}" dt="2024-05-31T16:04:52.896" v="0" actId="20577"/>
        <pc:sldMkLst>
          <pc:docMk/>
          <pc:sldMk cId="301283621" sldId="278"/>
        </pc:sldMkLst>
        <pc:spChg chg="mod">
          <ac:chgData name="Rafael Castro" userId="51271ff7bc0b03d2" providerId="LiveId" clId="{3C12A2A5-B39B-4452-9916-EE8077C17ABF}" dt="2024-05-31T16:04:52.896" v="0" actId="20577"/>
          <ac:spMkLst>
            <pc:docMk/>
            <pc:sldMk cId="301283621" sldId="278"/>
            <ac:spMk id="11" creationId="{5DBD0448-27A5-740F-14F5-B50D3DDE42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c7feba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20c7feba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16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9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58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37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22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750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04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23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85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28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5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1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047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8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077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148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818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0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256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c7feba0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20c7feba0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5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52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89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81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1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90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5CC6-F3CF-47C6-89DA-5922701E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B722C-90C2-4866-B178-34D9E9BEF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4063" y="1088911"/>
            <a:ext cx="5411123" cy="5374525"/>
          </a:xfrm>
        </p:spPr>
        <p:txBody>
          <a:bodyPr/>
          <a:lstStyle>
            <a:lvl1pPr marL="0" indent="0">
              <a:buNone/>
              <a:defRPr sz="2805"/>
            </a:lvl1pPr>
            <a:lvl2pPr marL="400827" indent="0">
              <a:buNone/>
              <a:defRPr sz="2455"/>
            </a:lvl2pPr>
            <a:lvl3pPr marL="801654" indent="0">
              <a:buNone/>
              <a:defRPr sz="2104"/>
            </a:lvl3pPr>
            <a:lvl4pPr marL="1202482" indent="0">
              <a:buNone/>
              <a:defRPr sz="1753"/>
            </a:lvl4pPr>
            <a:lvl5pPr marL="1603309" indent="0">
              <a:buNone/>
              <a:defRPr sz="1753"/>
            </a:lvl5pPr>
            <a:lvl6pPr marL="2004136" indent="0">
              <a:buNone/>
              <a:defRPr sz="1753"/>
            </a:lvl6pPr>
            <a:lvl7pPr marL="2404963" indent="0">
              <a:buNone/>
              <a:defRPr sz="1753"/>
            </a:lvl7pPr>
            <a:lvl8pPr marL="2805791" indent="0">
              <a:buNone/>
              <a:defRPr sz="1753"/>
            </a:lvl8pPr>
            <a:lvl9pPr marL="3206618" indent="0">
              <a:buNone/>
              <a:defRPr sz="1753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E98A1B-23BF-485E-9540-CB98BA47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983B3-86E6-4D39-9476-50150F8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1D0A9-75FC-4FAD-B0FB-EA8C5E28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83A9B-DA81-4DBF-8129-3A44638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84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996FA-3E33-4C48-96E0-3B7B157E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A2BC3-C855-4884-9568-6DC8442E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03176-D8CF-4FF5-A046-80B3F49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E5988-4109-41D3-94FA-AD78EB3B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49DD8-BF46-4513-A93E-4ADAB2E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63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F37DB-5BB4-4C2A-93E8-388667CB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49056" y="402652"/>
            <a:ext cx="2304738" cy="64091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F8BF8-4BAE-40CD-B5D1-E72D0FEF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4844" y="402652"/>
            <a:ext cx="6780605" cy="64091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3CC08-0420-4DB3-A1E7-4810841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38F89-C6A6-47E1-A34F-5BC5C77F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4BB26-3DCF-485D-9F90-27904AE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96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45B3-55DA-411E-8706-40A1898C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080" y="1237717"/>
            <a:ext cx="8016479" cy="2632992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3E772-DF8A-4F9C-9966-49E4D07D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080" y="3972247"/>
            <a:ext cx="8016479" cy="1825938"/>
          </a:xfrm>
        </p:spPr>
        <p:txBody>
          <a:bodyPr/>
          <a:lstStyle>
            <a:lvl1pPr marL="0" indent="0" algn="ctr">
              <a:buNone/>
              <a:defRPr sz="2104"/>
            </a:lvl1pPr>
            <a:lvl2pPr marL="400827" indent="0" algn="ctr">
              <a:buNone/>
              <a:defRPr sz="1753"/>
            </a:lvl2pPr>
            <a:lvl3pPr marL="801654" indent="0" algn="ctr">
              <a:buNone/>
              <a:defRPr sz="1578"/>
            </a:lvl3pPr>
            <a:lvl4pPr marL="1202482" indent="0" algn="ctr">
              <a:buNone/>
              <a:defRPr sz="1403"/>
            </a:lvl4pPr>
            <a:lvl5pPr marL="1603309" indent="0" algn="ctr">
              <a:buNone/>
              <a:defRPr sz="1403"/>
            </a:lvl5pPr>
            <a:lvl6pPr marL="2004136" indent="0" algn="ctr">
              <a:buNone/>
              <a:defRPr sz="1403"/>
            </a:lvl6pPr>
            <a:lvl7pPr marL="2404963" indent="0" algn="ctr">
              <a:buNone/>
              <a:defRPr sz="1403"/>
            </a:lvl7pPr>
            <a:lvl8pPr marL="2805791" indent="0" algn="ctr">
              <a:buNone/>
              <a:defRPr sz="1403"/>
            </a:lvl8pPr>
            <a:lvl9pPr marL="3206618" indent="0" algn="ctr">
              <a:buNone/>
              <a:defRPr sz="1403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6DA2A-8DB4-423A-B2D0-5D046C10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5C440-BA58-44C6-9BAE-1A26C5D2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4AE90-D1BA-44C2-80EF-98160A52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891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33189-15C8-457E-8297-02ED6BE5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4AB1F-0E27-4976-9392-72E15169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94251-2F16-4A77-88B1-AC7B274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6F29D-CC57-45BA-9AA1-2025F22E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0572-62DB-4D3B-A356-FFA156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E1665-0B1A-4BC7-AF36-69F91167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77" y="1885462"/>
            <a:ext cx="9218950" cy="3145935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D6160-52A4-41AD-BEB1-8DE4F36A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277" y="5061158"/>
            <a:ext cx="9218950" cy="1654373"/>
          </a:xfrm>
        </p:spPr>
        <p:txBody>
          <a:bodyPr/>
          <a:lstStyle>
            <a:lvl1pPr marL="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1pPr>
            <a:lvl2pPr marL="400827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2pPr>
            <a:lvl3pPr marL="801654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3pPr>
            <a:lvl4pPr marL="120248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30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13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496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579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66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78742-B0F5-4880-AF6B-9180304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1100A-8324-45B8-8D67-64B4D4D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75AEE-5D04-4B36-A407-7CABE29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779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D5966-0254-4CAB-A900-3735C01F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836B-D532-4653-BB66-4F94F521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844" y="2013259"/>
            <a:ext cx="4542671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ED06D5-D4AD-47BB-8393-5F4342D4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1123" y="2013259"/>
            <a:ext cx="4542671" cy="4798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E514E-4E85-44C6-9707-078B4E4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4EDE5-A23C-4C02-8F3F-FAA9EDC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B56D0-615E-43CA-B629-0C608452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88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2698B-094F-406B-9B6E-3CDA8454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402652"/>
            <a:ext cx="9218950" cy="146180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DDA71-90F5-43D6-A418-86009642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37" y="1853949"/>
            <a:ext cx="4521794" cy="908592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F4E71-9AE7-4B29-8564-14EF876E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237" y="2762541"/>
            <a:ext cx="4521794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E03CF8-90AD-4DAB-8DF6-AF49D1ED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1123" y="1853949"/>
            <a:ext cx="4544063" cy="908592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827" indent="0">
              <a:buNone/>
              <a:defRPr sz="1753" b="1"/>
            </a:lvl2pPr>
            <a:lvl3pPr marL="801654" indent="0">
              <a:buNone/>
              <a:defRPr sz="1578" b="1"/>
            </a:lvl3pPr>
            <a:lvl4pPr marL="1202482" indent="0">
              <a:buNone/>
              <a:defRPr sz="1403" b="1"/>
            </a:lvl4pPr>
            <a:lvl5pPr marL="1603309" indent="0">
              <a:buNone/>
              <a:defRPr sz="1403" b="1"/>
            </a:lvl5pPr>
            <a:lvl6pPr marL="2004136" indent="0">
              <a:buNone/>
              <a:defRPr sz="1403" b="1"/>
            </a:lvl6pPr>
            <a:lvl7pPr marL="2404963" indent="0">
              <a:buNone/>
              <a:defRPr sz="1403" b="1"/>
            </a:lvl7pPr>
            <a:lvl8pPr marL="2805791" indent="0">
              <a:buNone/>
              <a:defRPr sz="1403" b="1"/>
            </a:lvl8pPr>
            <a:lvl9pPr marL="3206618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677BC-B93D-4209-B9D6-5847F596E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1123" y="2762541"/>
            <a:ext cx="4544063" cy="40632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2C665-75F5-4433-9332-7256CD4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37983C-0C7A-480C-B1EA-D266E93E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B89CD-ABDF-4AA4-B171-7D972F26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E01ED-F7AF-443B-847D-D918C6AD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8148A7-230B-4AD2-8FEA-CB67E861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009644-B328-40B2-A3E0-4F46FF5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258B53-E4EC-4AF6-9554-686F112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5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A18AA9-C830-43F2-9B76-7B5AD388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82BEB2-8298-4141-83AC-A8F06F64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8B54B5-E69D-49D9-9DDB-6F67B010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538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7D39E-8B37-4539-97B0-C67BE2F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95E9F-0AA2-4821-BBA7-E3BE1662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63" y="1088911"/>
            <a:ext cx="5411123" cy="5374525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4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11947C-4C7D-4394-91EB-D66835E3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0827" indent="0">
              <a:buNone/>
              <a:defRPr sz="1227"/>
            </a:lvl2pPr>
            <a:lvl3pPr marL="801654" indent="0">
              <a:buNone/>
              <a:defRPr sz="1052"/>
            </a:lvl3pPr>
            <a:lvl4pPr marL="1202482" indent="0">
              <a:buNone/>
              <a:defRPr sz="877"/>
            </a:lvl4pPr>
            <a:lvl5pPr marL="1603309" indent="0">
              <a:buNone/>
              <a:defRPr sz="877"/>
            </a:lvl5pPr>
            <a:lvl6pPr marL="2004136" indent="0">
              <a:buNone/>
              <a:defRPr sz="877"/>
            </a:lvl6pPr>
            <a:lvl7pPr marL="2404963" indent="0">
              <a:buNone/>
              <a:defRPr sz="877"/>
            </a:lvl7pPr>
            <a:lvl8pPr marL="2805791" indent="0">
              <a:buNone/>
              <a:defRPr sz="877"/>
            </a:lvl8pPr>
            <a:lvl9pPr marL="3206618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2D665-F049-4DBD-9178-2C04909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FD9B6F-5804-4D08-8ABC-FD0D47C4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8C9D3-F24F-448D-B6E5-B5DAB02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184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 descr="fondo.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360362"/>
            <a:ext cx="9969500" cy="61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/>
          <p:nvPr/>
        </p:nvSpPr>
        <p:spPr>
          <a:xfrm>
            <a:off x="360362" y="6829425"/>
            <a:ext cx="9967912" cy="360362"/>
          </a:xfrm>
          <a:prstGeom prst="rect">
            <a:avLst/>
          </a:prstGeom>
          <a:solidFill>
            <a:srgbClr val="FEBE10"/>
          </a:solidFill>
          <a:ln>
            <a:noFill/>
          </a:ln>
        </p:spPr>
        <p:txBody>
          <a:bodyPr spcFirstLastPara="1" wrap="square" lIns="108375" tIns="54175" rIns="108375" bIns="541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96791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360362" y="1404937"/>
            <a:ext cx="9967912" cy="508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  <a:defRPr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19987F-9A65-4838-A0AD-146D8A45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4" y="402652"/>
            <a:ext cx="9218950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C80AF-3E80-4EEB-B00A-B25F28CF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844" y="2013259"/>
            <a:ext cx="9218950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97041-322A-44F5-81C3-210A12234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4844" y="7009642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CF97-293F-45BE-9973-01FCC47E1D68}" type="datetimeFigureOut">
              <a:rPr lang="es-EC" smtClean="0"/>
              <a:t>31/5/2024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CD441-3C4B-4AD3-886F-41A2BA10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612" y="7009642"/>
            <a:ext cx="36074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8F1D1-C090-4AF8-A9C5-BDFDB68A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8850" y="7009642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defTabSz="801654" rtl="0" eaLnBrk="1" latinLnBrk="0" hangingPunct="1">
        <a:lnSpc>
          <a:spcPct val="90000"/>
        </a:lnSpc>
        <a:spcBef>
          <a:spcPct val="0"/>
        </a:spcBef>
        <a:buNone/>
        <a:defRPr sz="3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14" indent="-200414" algn="l" defTabSz="801654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241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068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895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723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550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377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6204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7032" indent="-200414" algn="l" defTabSz="80165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801654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c7feba0e_3_2"/>
          <p:cNvSpPr txBox="1"/>
          <p:nvPr/>
        </p:nvSpPr>
        <p:spPr>
          <a:xfrm>
            <a:off x="9987576" y="6834187"/>
            <a:ext cx="355959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1026" name="Picture 2" descr="Universidad UTPL Ecuador - Universidad Fidélitas">
            <a:extLst>
              <a:ext uri="{FF2B5EF4-FFF2-40B4-BE49-F238E27FC236}">
                <a16:creationId xmlns:a16="http://schemas.microsoft.com/office/drawing/2014/main" id="{D53FDAE2-37CA-456F-A18A-2F84F6FE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1615626" y="639097"/>
            <a:ext cx="7457386" cy="2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934080DA-0811-428F-886C-0CE59065E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5044" y="4531944"/>
            <a:ext cx="6598549" cy="99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Maestría en Inteligencia Artificial Aplicada</a:t>
            </a:r>
            <a:endParaRPr b="1" cap="non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7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10</a:t>
            </a:r>
            <a:endParaRPr lang="es-EC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07C6E4-13B8-DF92-2C43-8A9876BC0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2" y="1604524"/>
            <a:ext cx="9062866" cy="46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44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11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7E0861-AF9D-C778-FFC7-6C3D9DA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8" y="1140494"/>
            <a:ext cx="5219405" cy="31288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AE63E1-1A6C-2EF7-6B36-C173A7998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392" y="1140793"/>
            <a:ext cx="5219403" cy="31234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E919A7-FE3A-91D5-7DBC-513E6B0C5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88" y="4264150"/>
            <a:ext cx="5219404" cy="27757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7ED65E-F009-3E23-16BA-780B27276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482" y="4268065"/>
            <a:ext cx="5219403" cy="27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5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12</a:t>
            </a:r>
            <a:endParaRPr lang="es-EC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21CD36D-F813-1435-956F-C95AEDD4F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" y="1310470"/>
            <a:ext cx="10404901" cy="51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5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44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13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A388BF-0D5D-051A-0D97-B03ADBDF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57" y="1279201"/>
            <a:ext cx="9753736" cy="5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44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14</a:t>
            </a:r>
            <a:endParaRPr lang="es-EC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0478322-C210-A3D5-1801-38C61D13F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23" y="1714153"/>
            <a:ext cx="9841088" cy="25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1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44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15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3F8B2B-C221-D75A-ADBB-9D30D9C4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95" y="1429055"/>
            <a:ext cx="9183511" cy="53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Preprocesamiento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8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16</a:t>
            </a:r>
            <a:endParaRPr lang="es-EC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D8F1A6-6044-466E-A215-F0C947A11193}"/>
              </a:ext>
            </a:extLst>
          </p:cNvPr>
          <p:cNvSpPr txBox="1"/>
          <p:nvPr/>
        </p:nvSpPr>
        <p:spPr>
          <a:xfrm>
            <a:off x="128792" y="1247356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/>
              <a:t>Eliminación de outliers: </a:t>
            </a:r>
            <a:r>
              <a:rPr lang="es-ES" sz="2000"/>
              <a:t>Se eliminan en total 15 filas del dataframe. Lo cual corresponde al 3,09% del mismo. </a:t>
            </a:r>
            <a:endParaRPr lang="es-EC" sz="20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A62B2D-797C-4DA6-B948-2A6D1E902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74" y="2651352"/>
            <a:ext cx="5447072" cy="32292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5C0EC2-C5E9-4277-8E0F-92D44020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15" y="3446691"/>
            <a:ext cx="3543795" cy="163852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B32A07B-749A-4864-8A1B-EA620643AAD0}"/>
              </a:ext>
            </a:extLst>
          </p:cNvPr>
          <p:cNvSpPr txBox="1"/>
          <p:nvPr/>
        </p:nvSpPr>
        <p:spPr>
          <a:xfrm>
            <a:off x="354212" y="2738805"/>
            <a:ext cx="335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Cantidad y porcentaje de outliers por cada variable</a:t>
            </a:r>
            <a:endParaRPr lang="es-EC" sz="200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A88799C-12EE-44FC-8165-3A1A9DFA7842}"/>
              </a:ext>
            </a:extLst>
          </p:cNvPr>
          <p:cNvSpPr/>
          <p:nvPr/>
        </p:nvSpPr>
        <p:spPr>
          <a:xfrm>
            <a:off x="3900332" y="3857917"/>
            <a:ext cx="1114120" cy="816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239575-55D4-4D27-8761-7CB0D0ADEE9B}"/>
              </a:ext>
            </a:extLst>
          </p:cNvPr>
          <p:cNvSpPr txBox="1"/>
          <p:nvPr/>
        </p:nvSpPr>
        <p:spPr>
          <a:xfrm>
            <a:off x="6160410" y="2246043"/>
            <a:ext cx="335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Dataframe obtenido</a:t>
            </a:r>
            <a:endParaRPr lang="es-EC" sz="200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2D821A9-2CB7-4A7B-896B-3014FC518AA1}"/>
              </a:ext>
            </a:extLst>
          </p:cNvPr>
          <p:cNvSpPr/>
          <p:nvPr/>
        </p:nvSpPr>
        <p:spPr>
          <a:xfrm>
            <a:off x="4997969" y="5664918"/>
            <a:ext cx="1324173" cy="242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D0C9F98-F19C-4284-885F-CF9597655659}"/>
              </a:ext>
            </a:extLst>
          </p:cNvPr>
          <p:cNvSpPr/>
          <p:nvPr/>
        </p:nvSpPr>
        <p:spPr>
          <a:xfrm rot="14608935">
            <a:off x="5756922" y="6099240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BC3025F-16C2-4B23-B1BB-F57546AA68D4}"/>
              </a:ext>
            </a:extLst>
          </p:cNvPr>
          <p:cNvSpPr txBox="1"/>
          <p:nvPr/>
        </p:nvSpPr>
        <p:spPr>
          <a:xfrm>
            <a:off x="4824539" y="6432658"/>
            <a:ext cx="334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Dimensión del dataframe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218964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Preprocesamiento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9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17</a:t>
            </a:r>
            <a:endParaRPr lang="es-EC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D8F1A6-6044-466E-A215-F0C947A11193}"/>
              </a:ext>
            </a:extLst>
          </p:cNvPr>
          <p:cNvSpPr txBox="1"/>
          <p:nvPr/>
        </p:nvSpPr>
        <p:spPr>
          <a:xfrm>
            <a:off x="128792" y="1247356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/>
              <a:t>Modificación de variables: </a:t>
            </a:r>
            <a:r>
              <a:rPr lang="es-ES" sz="2000"/>
              <a:t>Se transforma la variable ‘country’ en numérica, y se redondea la variable ‘age’.</a:t>
            </a:r>
            <a:endParaRPr lang="es-EC" sz="200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A88799C-12EE-44FC-8165-3A1A9DFA7842}"/>
              </a:ext>
            </a:extLst>
          </p:cNvPr>
          <p:cNvSpPr/>
          <p:nvPr/>
        </p:nvSpPr>
        <p:spPr>
          <a:xfrm>
            <a:off x="3915963" y="3963282"/>
            <a:ext cx="1114120" cy="816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239575-55D4-4D27-8761-7CB0D0ADEE9B}"/>
              </a:ext>
            </a:extLst>
          </p:cNvPr>
          <p:cNvSpPr txBox="1"/>
          <p:nvPr/>
        </p:nvSpPr>
        <p:spPr>
          <a:xfrm>
            <a:off x="6162803" y="2210795"/>
            <a:ext cx="335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Dataframe obtenido</a:t>
            </a:r>
            <a:endParaRPr lang="es-EC" sz="200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2FC5C89-018D-4625-93C1-1283992C0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92"/>
          <a:stretch/>
        </p:blipFill>
        <p:spPr>
          <a:xfrm>
            <a:off x="5081665" y="2625439"/>
            <a:ext cx="5514077" cy="3229782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00A9E3C-2EB0-41D9-8C8A-DC794B707D84}"/>
              </a:ext>
            </a:extLst>
          </p:cNvPr>
          <p:cNvSpPr/>
          <p:nvPr/>
        </p:nvSpPr>
        <p:spPr>
          <a:xfrm>
            <a:off x="167721" y="3008328"/>
            <a:ext cx="1428376" cy="903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country (categórica)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object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BAB46E9-E437-4ABF-BCB0-F48332016EA2}"/>
              </a:ext>
            </a:extLst>
          </p:cNvPr>
          <p:cNvSpPr/>
          <p:nvPr/>
        </p:nvSpPr>
        <p:spPr>
          <a:xfrm>
            <a:off x="2305525" y="3008328"/>
            <a:ext cx="1428376" cy="903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country 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(numérica)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int 32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A173C7B6-1144-484B-B512-AF1FCD2F3611}"/>
              </a:ext>
            </a:extLst>
          </p:cNvPr>
          <p:cNvSpPr/>
          <p:nvPr/>
        </p:nvSpPr>
        <p:spPr>
          <a:xfrm>
            <a:off x="1761653" y="3347633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FA46130-EBCC-4E0A-AA67-83486E6F4BDC}"/>
              </a:ext>
            </a:extLst>
          </p:cNvPr>
          <p:cNvSpPr txBox="1"/>
          <p:nvPr/>
        </p:nvSpPr>
        <p:spPr>
          <a:xfrm>
            <a:off x="553498" y="2583688"/>
            <a:ext cx="283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.LabelEncoder()</a:t>
            </a:r>
            <a:endParaRPr lang="es-EC" sz="2000" b="1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1A9A695-40D5-4780-ABFA-AFC863D759ED}"/>
              </a:ext>
            </a:extLst>
          </p:cNvPr>
          <p:cNvSpPr/>
          <p:nvPr/>
        </p:nvSpPr>
        <p:spPr>
          <a:xfrm>
            <a:off x="167721" y="4854465"/>
            <a:ext cx="1428376" cy="903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age (numérica)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float64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B7A26D9-3FBB-496C-B6F5-3C0ACB47457C}"/>
              </a:ext>
            </a:extLst>
          </p:cNvPr>
          <p:cNvSpPr/>
          <p:nvPr/>
        </p:nvSpPr>
        <p:spPr>
          <a:xfrm>
            <a:off x="2305525" y="4854465"/>
            <a:ext cx="1428376" cy="903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(numérica)</a:t>
            </a:r>
          </a:p>
          <a:p>
            <a:pPr algn="ctr"/>
            <a:r>
              <a:rPr lang="es-ES" sz="2000">
                <a:solidFill>
                  <a:schemeClr val="bg1"/>
                </a:solidFill>
              </a:rPr>
              <a:t>int 32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44543D79-C764-45D1-BC4A-696D0798855B}"/>
              </a:ext>
            </a:extLst>
          </p:cNvPr>
          <p:cNvSpPr/>
          <p:nvPr/>
        </p:nvSpPr>
        <p:spPr>
          <a:xfrm>
            <a:off x="1761653" y="5193770"/>
            <a:ext cx="420760" cy="2216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2A79F72-469D-4B6D-A2BF-0BAF4A845E87}"/>
              </a:ext>
            </a:extLst>
          </p:cNvPr>
          <p:cNvSpPr txBox="1"/>
          <p:nvPr/>
        </p:nvSpPr>
        <p:spPr>
          <a:xfrm>
            <a:off x="553498" y="4429825"/>
            <a:ext cx="283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.round()</a:t>
            </a:r>
            <a:endParaRPr lang="es-EC" sz="2000" b="1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35A41A0-9663-4222-86B6-97EC2531F6D8}"/>
              </a:ext>
            </a:extLst>
          </p:cNvPr>
          <p:cNvSpPr/>
          <p:nvPr/>
        </p:nvSpPr>
        <p:spPr>
          <a:xfrm>
            <a:off x="5424998" y="2673956"/>
            <a:ext cx="548419" cy="31603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1E5B1A7-B43B-4BC1-8A66-2224731A304E}"/>
              </a:ext>
            </a:extLst>
          </p:cNvPr>
          <p:cNvSpPr/>
          <p:nvPr/>
        </p:nvSpPr>
        <p:spPr>
          <a:xfrm>
            <a:off x="6458979" y="2681182"/>
            <a:ext cx="339386" cy="3153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61253E7-BF52-49F4-B670-1021D8CB8925}"/>
              </a:ext>
            </a:extLst>
          </p:cNvPr>
          <p:cNvSpPr txBox="1"/>
          <p:nvPr/>
        </p:nvSpPr>
        <p:spPr>
          <a:xfrm>
            <a:off x="4933120" y="6449371"/>
            <a:ext cx="289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 modificadas</a:t>
            </a:r>
            <a:endParaRPr lang="es-EC" sz="2000" b="1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CDDE6586-31D7-4689-A45B-0A2A5576107C}"/>
              </a:ext>
            </a:extLst>
          </p:cNvPr>
          <p:cNvSpPr/>
          <p:nvPr/>
        </p:nvSpPr>
        <p:spPr>
          <a:xfrm rot="4607412">
            <a:off x="6491969" y="6074538"/>
            <a:ext cx="539249" cy="20211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0DEBDF23-24EF-4E7F-9C17-67A05237D42A}"/>
              </a:ext>
            </a:extLst>
          </p:cNvPr>
          <p:cNvSpPr/>
          <p:nvPr/>
        </p:nvSpPr>
        <p:spPr>
          <a:xfrm rot="4607412">
            <a:off x="5540079" y="6085068"/>
            <a:ext cx="591599" cy="2221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292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3714135" y="256498"/>
            <a:ext cx="537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Exploración inicial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41246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18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7AEDB-41AB-4FA4-A839-869EA5280C1E}"/>
              </a:ext>
            </a:extLst>
          </p:cNvPr>
          <p:cNvSpPr txBox="1"/>
          <p:nvPr/>
        </p:nvSpPr>
        <p:spPr>
          <a:xfrm>
            <a:off x="128792" y="1161102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/>
              <a:t>Importancia de las variables: </a:t>
            </a:r>
            <a:r>
              <a:rPr lang="es-ES" sz="2000"/>
              <a:t>Mediante el modelo ‘decision tree’ se explora la importancia de cada variable.</a:t>
            </a:r>
            <a:endParaRPr lang="es-EC" sz="20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701982-BCE6-4EFB-9D9C-23DEEAA09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15"/>
          <a:stretch/>
        </p:blipFill>
        <p:spPr>
          <a:xfrm>
            <a:off x="934550" y="2342532"/>
            <a:ext cx="3262476" cy="175284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C355F1A-F0AF-4E94-A99D-A1DD583B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950" y="2397805"/>
            <a:ext cx="4810796" cy="165758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3E025BC-0293-4213-9819-C34646FD1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75" y="4586557"/>
            <a:ext cx="3591426" cy="2391109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AD7F50E-ADEC-4970-A39E-77CFEF795136}"/>
              </a:ext>
            </a:extLst>
          </p:cNvPr>
          <p:cNvSpPr txBox="1"/>
          <p:nvPr/>
        </p:nvSpPr>
        <p:spPr>
          <a:xfrm>
            <a:off x="1548393" y="1963355"/>
            <a:ext cx="203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Entrenamiento</a:t>
            </a:r>
            <a:endParaRPr lang="es-EC" sz="20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636DD5D-E05B-49B2-85C0-472BB5B29464}"/>
              </a:ext>
            </a:extLst>
          </p:cNvPr>
          <p:cNvSpPr/>
          <p:nvPr/>
        </p:nvSpPr>
        <p:spPr>
          <a:xfrm>
            <a:off x="803560" y="2325376"/>
            <a:ext cx="3473474" cy="18047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598181C-14D0-42B2-8537-F25D60A69C2F}"/>
              </a:ext>
            </a:extLst>
          </p:cNvPr>
          <p:cNvSpPr txBox="1"/>
          <p:nvPr/>
        </p:nvSpPr>
        <p:spPr>
          <a:xfrm>
            <a:off x="1709377" y="4243146"/>
            <a:ext cx="166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Parámetros</a:t>
            </a:r>
            <a:endParaRPr lang="es-EC" sz="200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B0F6F24-7B26-4E62-A44F-705CC3BCB135}"/>
              </a:ext>
            </a:extLst>
          </p:cNvPr>
          <p:cNvSpPr/>
          <p:nvPr/>
        </p:nvSpPr>
        <p:spPr>
          <a:xfrm>
            <a:off x="723551" y="4601170"/>
            <a:ext cx="3740293" cy="2391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715AE5A-30D9-4564-92ED-751D66B9381A}"/>
              </a:ext>
            </a:extLst>
          </p:cNvPr>
          <p:cNvSpPr/>
          <p:nvPr/>
        </p:nvSpPr>
        <p:spPr>
          <a:xfrm>
            <a:off x="5175942" y="2324200"/>
            <a:ext cx="5000445" cy="18047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039B0FC-03A4-483B-9EE6-B30ACA936490}"/>
              </a:ext>
            </a:extLst>
          </p:cNvPr>
          <p:cNvSpPr txBox="1"/>
          <p:nvPr/>
        </p:nvSpPr>
        <p:spPr>
          <a:xfrm>
            <a:off x="6239045" y="1930119"/>
            <a:ext cx="290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feature_importances_</a:t>
            </a:r>
            <a:endParaRPr lang="es-EC" sz="200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5E25F68-0E87-4C08-9419-685D67C59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443" y="4451204"/>
            <a:ext cx="2365809" cy="2312041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86FB9BB9-0631-446D-A3EC-4AD05A3B695D}"/>
              </a:ext>
            </a:extLst>
          </p:cNvPr>
          <p:cNvSpPr/>
          <p:nvPr/>
        </p:nvSpPr>
        <p:spPr>
          <a:xfrm>
            <a:off x="6400800" y="4350934"/>
            <a:ext cx="2578462" cy="253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803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4800">
                <a:solidFill>
                  <a:schemeClr val="bg1"/>
                </a:solidFill>
              </a:rPr>
              <a:t>Exploración inicial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40263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19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3F842F-A7F5-484A-9504-F30027973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7" y="2355744"/>
            <a:ext cx="5827584" cy="370072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C2069F7-314B-44B0-9126-6E541A8B4EA0}"/>
              </a:ext>
            </a:extLst>
          </p:cNvPr>
          <p:cNvSpPr/>
          <p:nvPr/>
        </p:nvSpPr>
        <p:spPr>
          <a:xfrm>
            <a:off x="6572496" y="4858535"/>
            <a:ext cx="1008662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gender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BD167B-1AAC-4119-B40B-28E25EA1A428}"/>
              </a:ext>
            </a:extLst>
          </p:cNvPr>
          <p:cNvSpPr txBox="1"/>
          <p:nvPr/>
        </p:nvSpPr>
        <p:spPr>
          <a:xfrm>
            <a:off x="1327001" y="1682420"/>
            <a:ext cx="3588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Gráfico de barras sobre la importancia de las variables</a:t>
            </a:r>
            <a:endParaRPr lang="es-EC" sz="20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329758-CF1E-4676-9433-3791F87F06A7}"/>
              </a:ext>
            </a:extLst>
          </p:cNvPr>
          <p:cNvSpPr/>
          <p:nvPr/>
        </p:nvSpPr>
        <p:spPr>
          <a:xfrm>
            <a:off x="7716509" y="4858535"/>
            <a:ext cx="1101622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country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019E9D-2C9C-4DCA-A52F-5ADA4FAF2840}"/>
              </a:ext>
            </a:extLst>
          </p:cNvPr>
          <p:cNvSpPr/>
          <p:nvPr/>
        </p:nvSpPr>
        <p:spPr>
          <a:xfrm>
            <a:off x="8958593" y="4858536"/>
            <a:ext cx="1376605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credit card debt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DB66240-1B43-42F9-857C-3A523AD46391}"/>
              </a:ext>
            </a:extLst>
          </p:cNvPr>
          <p:cNvSpPr txBox="1"/>
          <p:nvPr/>
        </p:nvSpPr>
        <p:spPr>
          <a:xfrm>
            <a:off x="6362043" y="4193088"/>
            <a:ext cx="408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 de poca importancia</a:t>
            </a:r>
            <a:endParaRPr lang="es-EC" sz="20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89E1486-CE3F-40D5-B968-66EAB96E1402}"/>
              </a:ext>
            </a:extLst>
          </p:cNvPr>
          <p:cNvSpPr/>
          <p:nvPr/>
        </p:nvSpPr>
        <p:spPr>
          <a:xfrm>
            <a:off x="6474254" y="4614259"/>
            <a:ext cx="3967773" cy="11527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4610120F-E9DD-491C-BDD9-246A3322159A}"/>
              </a:ext>
            </a:extLst>
          </p:cNvPr>
          <p:cNvSpPr/>
          <p:nvPr/>
        </p:nvSpPr>
        <p:spPr>
          <a:xfrm>
            <a:off x="6035161" y="4292350"/>
            <a:ext cx="229538" cy="152483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99381924-90C9-481D-AF64-2014D37EF3E9}"/>
              </a:ext>
            </a:extLst>
          </p:cNvPr>
          <p:cNvSpPr/>
          <p:nvPr/>
        </p:nvSpPr>
        <p:spPr>
          <a:xfrm>
            <a:off x="6035161" y="2490347"/>
            <a:ext cx="229538" cy="165416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AADBC03-5443-46B8-AB1F-E80E1B604F54}"/>
              </a:ext>
            </a:extLst>
          </p:cNvPr>
          <p:cNvSpPr/>
          <p:nvPr/>
        </p:nvSpPr>
        <p:spPr>
          <a:xfrm>
            <a:off x="6571259" y="3172739"/>
            <a:ext cx="1008662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neth worth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53FE1CC-9962-4379-B536-60168300D798}"/>
              </a:ext>
            </a:extLst>
          </p:cNvPr>
          <p:cNvSpPr/>
          <p:nvPr/>
        </p:nvSpPr>
        <p:spPr>
          <a:xfrm>
            <a:off x="7762949" y="3157530"/>
            <a:ext cx="797914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age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34C833C-81D8-4D38-99F0-0BDC8AB5E739}"/>
              </a:ext>
            </a:extLst>
          </p:cNvPr>
          <p:cNvSpPr/>
          <p:nvPr/>
        </p:nvSpPr>
        <p:spPr>
          <a:xfrm>
            <a:off x="8743891" y="3153457"/>
            <a:ext cx="1590070" cy="561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annual Salary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1C4EF56-0775-4ED3-83E0-7306D2D37AE3}"/>
              </a:ext>
            </a:extLst>
          </p:cNvPr>
          <p:cNvSpPr txBox="1"/>
          <p:nvPr/>
        </p:nvSpPr>
        <p:spPr>
          <a:xfrm>
            <a:off x="6356434" y="2509283"/>
            <a:ext cx="420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 de mucha importancia</a:t>
            </a:r>
            <a:endParaRPr lang="es-EC" sz="200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EAB303C-2975-4664-A0C3-5E61AA564F1B}"/>
              </a:ext>
            </a:extLst>
          </p:cNvPr>
          <p:cNvSpPr/>
          <p:nvPr/>
        </p:nvSpPr>
        <p:spPr>
          <a:xfrm>
            <a:off x="6474254" y="2891589"/>
            <a:ext cx="3967773" cy="11527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57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7834312" y="6834187"/>
            <a:ext cx="2493962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810FC035-3656-4DBE-B9DB-8C61A9C05AFF}"/>
              </a:ext>
            </a:extLst>
          </p:cNvPr>
          <p:cNvSpPr txBox="1">
            <a:spLocks/>
          </p:cNvSpPr>
          <p:nvPr/>
        </p:nvSpPr>
        <p:spPr>
          <a:xfrm>
            <a:off x="511302" y="2918541"/>
            <a:ext cx="9666028" cy="31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/>
              <a:t>Docente: PhD. Janneth Alexandra Chicaiza Espinoza </a:t>
            </a:r>
          </a:p>
          <a:p>
            <a:endParaRPr lang="es-ES" sz="3200"/>
          </a:p>
          <a:p>
            <a:r>
              <a:rPr lang="es-ES" sz="3200"/>
              <a:t>Integrantes:</a:t>
            </a:r>
          </a:p>
          <a:p>
            <a:r>
              <a:rPr lang="es-ES" sz="3200"/>
              <a:t>-Rafael Guillermo Castro Merino</a:t>
            </a:r>
          </a:p>
          <a:p>
            <a:r>
              <a:rPr lang="es-ES" sz="3200"/>
              <a:t>-Santiago Andrés Mendieta Carrión</a:t>
            </a:r>
          </a:p>
        </p:txBody>
      </p:sp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862BC6A4-96ED-4C02-B2ED-A30D036720D8}"/>
              </a:ext>
            </a:extLst>
          </p:cNvPr>
          <p:cNvSpPr txBox="1">
            <a:spLocks/>
          </p:cNvSpPr>
          <p:nvPr/>
        </p:nvSpPr>
        <p:spPr>
          <a:xfrm>
            <a:off x="1979971" y="794209"/>
            <a:ext cx="6728690" cy="7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/>
              <a:t>Proyecto Final Grupo 10</a:t>
            </a:r>
          </a:p>
        </p:txBody>
      </p:sp>
      <p:sp>
        <p:nvSpPr>
          <p:cNvPr id="10" name="Google Shape;98;p2">
            <a:extLst>
              <a:ext uri="{FF2B5EF4-FFF2-40B4-BE49-F238E27FC236}">
                <a16:creationId xmlns:a16="http://schemas.microsoft.com/office/drawing/2014/main" id="{A4B39634-4C73-43B7-806E-B8621E472CC8}"/>
              </a:ext>
            </a:extLst>
          </p:cNvPr>
          <p:cNvSpPr txBox="1">
            <a:spLocks/>
          </p:cNvSpPr>
          <p:nvPr/>
        </p:nvSpPr>
        <p:spPr>
          <a:xfrm>
            <a:off x="816532" y="1804376"/>
            <a:ext cx="9055569" cy="72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/>
              <a:t>Análisis de datos y visualización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482449" y="246363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Exploración inicial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6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23D811-8ED7-4138-A0C5-5F9DFFE2180B}"/>
              </a:ext>
            </a:extLst>
          </p:cNvPr>
          <p:cNvSpPr txBox="1"/>
          <p:nvPr/>
        </p:nvSpPr>
        <p:spPr>
          <a:xfrm>
            <a:off x="5456903" y="1855477"/>
            <a:ext cx="500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Modelo de exploración: Decision Tree</a:t>
            </a:r>
            <a:endParaRPr lang="es-EC" sz="20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CF83802-86DF-41D3-8FD9-FC3E1B1CEA62}"/>
              </a:ext>
            </a:extLst>
          </p:cNvPr>
          <p:cNvSpPr/>
          <p:nvPr/>
        </p:nvSpPr>
        <p:spPr>
          <a:xfrm>
            <a:off x="5560252" y="2456404"/>
            <a:ext cx="193944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entrenamiento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2E4183-0A7C-4404-8A29-4AEF2D6F556A}"/>
              </a:ext>
            </a:extLst>
          </p:cNvPr>
          <p:cNvSpPr/>
          <p:nvPr/>
        </p:nvSpPr>
        <p:spPr>
          <a:xfrm>
            <a:off x="5595732" y="3774992"/>
            <a:ext cx="188196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555977-A305-4ED5-AC72-C30A47BECA80}"/>
              </a:ext>
            </a:extLst>
          </p:cNvPr>
          <p:cNvSpPr/>
          <p:nvPr/>
        </p:nvSpPr>
        <p:spPr>
          <a:xfrm>
            <a:off x="5555975" y="5112651"/>
            <a:ext cx="192171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F66DE90-1BFD-4C24-832A-2A937EAC84AD}"/>
              </a:ext>
            </a:extLst>
          </p:cNvPr>
          <p:cNvSpPr/>
          <p:nvPr/>
        </p:nvSpPr>
        <p:spPr>
          <a:xfrm>
            <a:off x="7637529" y="2649863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C2C292-27DF-4A43-9894-EF01C902EFA1}"/>
              </a:ext>
            </a:extLst>
          </p:cNvPr>
          <p:cNvSpPr/>
          <p:nvPr/>
        </p:nvSpPr>
        <p:spPr>
          <a:xfrm>
            <a:off x="8654454" y="2315923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8362C8-6BAF-4EE5-94DC-FD6915E32FD3}"/>
              </a:ext>
            </a:extLst>
          </p:cNvPr>
          <p:cNvSpPr/>
          <p:nvPr/>
        </p:nvSpPr>
        <p:spPr>
          <a:xfrm>
            <a:off x="8654455" y="2821265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1,0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8650F-BEC3-4B97-B3C0-E4C13F206AD9}"/>
              </a:ext>
            </a:extLst>
          </p:cNvPr>
          <p:cNvSpPr/>
          <p:nvPr/>
        </p:nvSpPr>
        <p:spPr>
          <a:xfrm>
            <a:off x="8654454" y="4115382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0,834480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94D865-7F53-4946-862D-3968FFF9C34B}"/>
              </a:ext>
            </a:extLst>
          </p:cNvPr>
          <p:cNvSpPr/>
          <p:nvPr/>
        </p:nvSpPr>
        <p:spPr>
          <a:xfrm>
            <a:off x="8232112" y="4943530"/>
            <a:ext cx="2084538" cy="519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MSE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74970-4227-4AE9-9B16-C31DD30F1FD0}"/>
              </a:ext>
            </a:extLst>
          </p:cNvPr>
          <p:cNvSpPr/>
          <p:nvPr/>
        </p:nvSpPr>
        <p:spPr>
          <a:xfrm>
            <a:off x="8232112" y="5464269"/>
            <a:ext cx="2084541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>
                <a:solidFill>
                  <a:schemeClr val="bg1"/>
                </a:solidFill>
              </a:rPr>
              <a:t>18974245,974755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B7D5F7-5EAC-41ED-AC38-B83B526C9596}"/>
              </a:ext>
            </a:extLst>
          </p:cNvPr>
          <p:cNvSpPr/>
          <p:nvPr/>
        </p:nvSpPr>
        <p:spPr>
          <a:xfrm>
            <a:off x="8654454" y="3603899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2682D55-E516-49D5-AB8B-F61BF38F006F}"/>
              </a:ext>
            </a:extLst>
          </p:cNvPr>
          <p:cNvSpPr/>
          <p:nvPr/>
        </p:nvSpPr>
        <p:spPr>
          <a:xfrm>
            <a:off x="7637528" y="3959009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C9F5EF78-45EC-446C-8E9C-83A444A90DE1}"/>
              </a:ext>
            </a:extLst>
          </p:cNvPr>
          <p:cNvSpPr/>
          <p:nvPr/>
        </p:nvSpPr>
        <p:spPr>
          <a:xfrm>
            <a:off x="7637525" y="5287017"/>
            <a:ext cx="434751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2DEA6D5-4FEF-4221-82FA-DF556AF95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37"/>
          <a:stretch/>
        </p:blipFill>
        <p:spPr>
          <a:xfrm>
            <a:off x="465020" y="2412789"/>
            <a:ext cx="4312684" cy="3010320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14869B44-991E-41E4-85FC-D38BAA89CB76}"/>
              </a:ext>
            </a:extLst>
          </p:cNvPr>
          <p:cNvSpPr/>
          <p:nvPr/>
        </p:nvSpPr>
        <p:spPr>
          <a:xfrm>
            <a:off x="346865" y="2456404"/>
            <a:ext cx="4538994" cy="3123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BD00332-4112-4FC0-93C6-06C89B2D717C}"/>
              </a:ext>
            </a:extLst>
          </p:cNvPr>
          <p:cNvSpPr txBox="1"/>
          <p:nvPr/>
        </p:nvSpPr>
        <p:spPr>
          <a:xfrm>
            <a:off x="1693486" y="1977887"/>
            <a:ext cx="184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Evaluación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345372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Modelado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6330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7AEDB-41AB-4FA4-A839-869EA5280C1E}"/>
              </a:ext>
            </a:extLst>
          </p:cNvPr>
          <p:cNvSpPr txBox="1"/>
          <p:nvPr/>
        </p:nvSpPr>
        <p:spPr>
          <a:xfrm>
            <a:off x="128792" y="1332800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/>
              <a:t>Modelo 1 (Decision Tree): </a:t>
            </a:r>
            <a:r>
              <a:rPr lang="es-ES" sz="2000"/>
              <a:t>Para el entrenamiento del modelo se utilizó GridSearch y Cross Validation.</a:t>
            </a:r>
            <a:endParaRPr lang="es-EC" sz="20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94571B-E3A7-40F3-91EA-5D58227B7409}"/>
              </a:ext>
            </a:extLst>
          </p:cNvPr>
          <p:cNvSpPr txBox="1"/>
          <p:nvPr/>
        </p:nvSpPr>
        <p:spPr>
          <a:xfrm>
            <a:off x="275558" y="2673775"/>
            <a:ext cx="186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 predictoras</a:t>
            </a:r>
            <a:endParaRPr lang="es-EC" sz="200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572B889-31C1-4497-A740-DCAE6C5293DB}"/>
              </a:ext>
            </a:extLst>
          </p:cNvPr>
          <p:cNvSpPr txBox="1"/>
          <p:nvPr/>
        </p:nvSpPr>
        <p:spPr>
          <a:xfrm>
            <a:off x="6818273" y="2186297"/>
            <a:ext cx="217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Entrenamiento </a:t>
            </a:r>
            <a:endParaRPr lang="es-EC" sz="200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CD434DA-AB68-458B-A4D0-EBABB4A0CCF6}"/>
              </a:ext>
            </a:extLst>
          </p:cNvPr>
          <p:cNvSpPr/>
          <p:nvPr/>
        </p:nvSpPr>
        <p:spPr>
          <a:xfrm>
            <a:off x="360236" y="3550634"/>
            <a:ext cx="1699204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age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01AB0A2-E4AC-42F6-A0FE-FA428F18CB23}"/>
              </a:ext>
            </a:extLst>
          </p:cNvPr>
          <p:cNvSpPr/>
          <p:nvPr/>
        </p:nvSpPr>
        <p:spPr>
          <a:xfrm>
            <a:off x="360235" y="4210695"/>
            <a:ext cx="1699205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annual Salary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D531DB9-B341-4F2F-8A11-E2341BAA607B}"/>
              </a:ext>
            </a:extLst>
          </p:cNvPr>
          <p:cNvSpPr/>
          <p:nvPr/>
        </p:nvSpPr>
        <p:spPr>
          <a:xfrm>
            <a:off x="360236" y="4849016"/>
            <a:ext cx="1699204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net worth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B36D71-C115-497E-A51E-609DE474D2EF}"/>
              </a:ext>
            </a:extLst>
          </p:cNvPr>
          <p:cNvSpPr/>
          <p:nvPr/>
        </p:nvSpPr>
        <p:spPr>
          <a:xfrm>
            <a:off x="206919" y="3345782"/>
            <a:ext cx="2045534" cy="2116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9BEF98C-633F-4E9F-86AB-4EE99468C1FD}"/>
              </a:ext>
            </a:extLst>
          </p:cNvPr>
          <p:cNvSpPr txBox="1"/>
          <p:nvPr/>
        </p:nvSpPr>
        <p:spPr>
          <a:xfrm>
            <a:off x="3175404" y="3073539"/>
            <a:ext cx="186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 a predecir</a:t>
            </a:r>
            <a:endParaRPr lang="es-EC" sz="20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DD3EB4E-6F10-418D-911F-6A067F1CCE03}"/>
              </a:ext>
            </a:extLst>
          </p:cNvPr>
          <p:cNvSpPr/>
          <p:nvPr/>
        </p:nvSpPr>
        <p:spPr>
          <a:xfrm>
            <a:off x="3304605" y="4030206"/>
            <a:ext cx="1609563" cy="546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car purchase amount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E1E95A5-F96C-431E-A90E-3A7949C65AE2}"/>
              </a:ext>
            </a:extLst>
          </p:cNvPr>
          <p:cNvSpPr/>
          <p:nvPr/>
        </p:nvSpPr>
        <p:spPr>
          <a:xfrm>
            <a:off x="3215173" y="3781425"/>
            <a:ext cx="1828788" cy="1067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F48AA82B-C56F-4F8F-87A1-5238DBB14A42}"/>
              </a:ext>
            </a:extLst>
          </p:cNvPr>
          <p:cNvSpPr/>
          <p:nvPr/>
        </p:nvSpPr>
        <p:spPr>
          <a:xfrm>
            <a:off x="2341885" y="4118689"/>
            <a:ext cx="767757" cy="40011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60FC2C-519D-40B7-BE40-6A5F3FDC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97" y="2640631"/>
            <a:ext cx="5053690" cy="3353383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11215D18-EDCE-4C57-A2E6-F16F415872FB}"/>
              </a:ext>
            </a:extLst>
          </p:cNvPr>
          <p:cNvSpPr/>
          <p:nvPr/>
        </p:nvSpPr>
        <p:spPr>
          <a:xfrm>
            <a:off x="5284491" y="2586407"/>
            <a:ext cx="5239688" cy="3407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14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Modelado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8297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C071E-60FC-47F2-B50F-7B72E5E2E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8"/>
          <a:stretch/>
        </p:blipFill>
        <p:spPr>
          <a:xfrm>
            <a:off x="5153978" y="2045730"/>
            <a:ext cx="5433698" cy="3928424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041D0C12-4C38-4053-90F9-6C89C4E852EA}"/>
              </a:ext>
            </a:extLst>
          </p:cNvPr>
          <p:cNvSpPr/>
          <p:nvPr/>
        </p:nvSpPr>
        <p:spPr>
          <a:xfrm>
            <a:off x="254288" y="1589791"/>
            <a:ext cx="1939441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Max_features: 1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AF91FBC-1E7F-4B62-9808-D7ED22A9205B}"/>
              </a:ext>
            </a:extLst>
          </p:cNvPr>
          <p:cNvSpPr/>
          <p:nvPr/>
        </p:nvSpPr>
        <p:spPr>
          <a:xfrm>
            <a:off x="254288" y="2143715"/>
            <a:ext cx="1939441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Max_Depth: 14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BF42C42-E820-4E16-A0BF-836E728D3D1D}"/>
              </a:ext>
            </a:extLst>
          </p:cNvPr>
          <p:cNvSpPr/>
          <p:nvPr/>
        </p:nvSpPr>
        <p:spPr>
          <a:xfrm>
            <a:off x="2421526" y="1584626"/>
            <a:ext cx="2424857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Min_simples_leaf: 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9E3469-D5E9-44BE-8698-671D004839CC}"/>
              </a:ext>
            </a:extLst>
          </p:cNvPr>
          <p:cNvSpPr/>
          <p:nvPr/>
        </p:nvSpPr>
        <p:spPr>
          <a:xfrm>
            <a:off x="2421527" y="2143714"/>
            <a:ext cx="2424858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Min_simples_split: 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8A56784-9C5E-4753-91C9-771676DE36C2}"/>
              </a:ext>
            </a:extLst>
          </p:cNvPr>
          <p:cNvSpPr txBox="1"/>
          <p:nvPr/>
        </p:nvSpPr>
        <p:spPr>
          <a:xfrm>
            <a:off x="1671558" y="1104389"/>
            <a:ext cx="174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Parámetros</a:t>
            </a:r>
            <a:endParaRPr lang="es-EC" sz="200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572B889-31C1-4497-A740-DCAE6C5293DB}"/>
              </a:ext>
            </a:extLst>
          </p:cNvPr>
          <p:cNvSpPr txBox="1"/>
          <p:nvPr/>
        </p:nvSpPr>
        <p:spPr>
          <a:xfrm>
            <a:off x="6036835" y="1763246"/>
            <a:ext cx="405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Gráfico: valor real vs predecido</a:t>
            </a:r>
            <a:endParaRPr lang="es-EC" sz="200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90D3976-9AD3-427D-90C5-1517429F0D5F}"/>
              </a:ext>
            </a:extLst>
          </p:cNvPr>
          <p:cNvSpPr/>
          <p:nvPr/>
        </p:nvSpPr>
        <p:spPr>
          <a:xfrm>
            <a:off x="128792" y="1472311"/>
            <a:ext cx="4832183" cy="11851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927511-B21A-4A38-91BD-192025D4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905" y="3420087"/>
            <a:ext cx="2437346" cy="3348791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2FBD74B8-6B3F-42F9-839B-F4020AF2AC67}"/>
              </a:ext>
            </a:extLst>
          </p:cNvPr>
          <p:cNvSpPr/>
          <p:nvPr/>
        </p:nvSpPr>
        <p:spPr>
          <a:xfrm>
            <a:off x="1273656" y="3310778"/>
            <a:ext cx="2521595" cy="35283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3694FA5-AB0A-4A3E-BAD7-4E6C84CB7216}"/>
              </a:ext>
            </a:extLst>
          </p:cNvPr>
          <p:cNvSpPr txBox="1"/>
          <p:nvPr/>
        </p:nvSpPr>
        <p:spPr>
          <a:xfrm>
            <a:off x="582659" y="2903791"/>
            <a:ext cx="390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Tabla: valor real vs predecido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300936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Modelado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8297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7AEDB-41AB-4FA4-A839-869EA5280C1E}"/>
              </a:ext>
            </a:extLst>
          </p:cNvPr>
          <p:cNvSpPr txBox="1"/>
          <p:nvPr/>
        </p:nvSpPr>
        <p:spPr>
          <a:xfrm>
            <a:off x="128792" y="1226131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/>
              <a:t>Modelo 2 (Random Forest): </a:t>
            </a:r>
            <a:r>
              <a:rPr lang="es-ES" sz="2000"/>
              <a:t>Para el entrenamiento del modelo se utilizó GridSearch y Cross Validation.</a:t>
            </a:r>
            <a:endParaRPr lang="es-EC" sz="20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F9FC282-CC3A-41B3-8DAC-0429F75AC5D8}"/>
              </a:ext>
            </a:extLst>
          </p:cNvPr>
          <p:cNvSpPr txBox="1"/>
          <p:nvPr/>
        </p:nvSpPr>
        <p:spPr>
          <a:xfrm>
            <a:off x="580776" y="2673775"/>
            <a:ext cx="186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Variables predictoras</a:t>
            </a:r>
            <a:endParaRPr lang="es-EC" sz="200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5339C4-57CA-4580-9C26-2F2AD7C34F0F}"/>
              </a:ext>
            </a:extLst>
          </p:cNvPr>
          <p:cNvSpPr/>
          <p:nvPr/>
        </p:nvSpPr>
        <p:spPr>
          <a:xfrm>
            <a:off x="665454" y="3550634"/>
            <a:ext cx="1699204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age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1D5E2D0-EE26-4B18-9B46-3A1FF375A588}"/>
              </a:ext>
            </a:extLst>
          </p:cNvPr>
          <p:cNvSpPr/>
          <p:nvPr/>
        </p:nvSpPr>
        <p:spPr>
          <a:xfrm>
            <a:off x="665453" y="4210695"/>
            <a:ext cx="1699205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annual Salary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017E72C-215E-45BF-A8FB-77F583F93F32}"/>
              </a:ext>
            </a:extLst>
          </p:cNvPr>
          <p:cNvSpPr/>
          <p:nvPr/>
        </p:nvSpPr>
        <p:spPr>
          <a:xfrm>
            <a:off x="665454" y="4849016"/>
            <a:ext cx="1699204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net worth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254A125-D629-45E3-99CE-05AC1FA6FBF8}"/>
              </a:ext>
            </a:extLst>
          </p:cNvPr>
          <p:cNvSpPr/>
          <p:nvPr/>
        </p:nvSpPr>
        <p:spPr>
          <a:xfrm>
            <a:off x="512137" y="3345782"/>
            <a:ext cx="2045534" cy="21164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64A32BD-3230-4365-B143-4C0DE19EE4C9}"/>
              </a:ext>
            </a:extLst>
          </p:cNvPr>
          <p:cNvSpPr txBox="1"/>
          <p:nvPr/>
        </p:nvSpPr>
        <p:spPr>
          <a:xfrm>
            <a:off x="3480622" y="3073539"/>
            <a:ext cx="186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Variable a predecir</a:t>
            </a:r>
            <a:endParaRPr lang="es-EC" sz="200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34A20A-9E2B-4075-A4D3-327346285C9B}"/>
              </a:ext>
            </a:extLst>
          </p:cNvPr>
          <p:cNvSpPr/>
          <p:nvPr/>
        </p:nvSpPr>
        <p:spPr>
          <a:xfrm>
            <a:off x="3620165" y="4033403"/>
            <a:ext cx="1609563" cy="546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car purchase amount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6C2DC87-3477-4011-9214-AEE17E9F7A61}"/>
              </a:ext>
            </a:extLst>
          </p:cNvPr>
          <p:cNvSpPr/>
          <p:nvPr/>
        </p:nvSpPr>
        <p:spPr>
          <a:xfrm>
            <a:off x="3520390" y="3781425"/>
            <a:ext cx="1823929" cy="1067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96A37E2B-F425-4A9B-AC7E-7A5D9323D296}"/>
              </a:ext>
            </a:extLst>
          </p:cNvPr>
          <p:cNvSpPr/>
          <p:nvPr/>
        </p:nvSpPr>
        <p:spPr>
          <a:xfrm>
            <a:off x="2647103" y="4118689"/>
            <a:ext cx="767757" cy="40011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AACC8A-82BB-4738-A723-43A82FD7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95" y="2491270"/>
            <a:ext cx="3829584" cy="366763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ECD70731-D3F0-4666-979F-434FEB88BD4B}"/>
              </a:ext>
            </a:extLst>
          </p:cNvPr>
          <p:cNvSpPr/>
          <p:nvPr/>
        </p:nvSpPr>
        <p:spPr>
          <a:xfrm>
            <a:off x="6093519" y="2473397"/>
            <a:ext cx="4040121" cy="37635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2DE96A3-F4E8-4F5D-84B0-64134CFAF30E}"/>
              </a:ext>
            </a:extLst>
          </p:cNvPr>
          <p:cNvSpPr txBox="1"/>
          <p:nvPr/>
        </p:nvSpPr>
        <p:spPr>
          <a:xfrm>
            <a:off x="7083670" y="2073287"/>
            <a:ext cx="205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Entrenamiento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275991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Modelado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8" y="7085457"/>
            <a:ext cx="36330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41D0C12-4C38-4053-90F9-6C89C4E852EA}"/>
              </a:ext>
            </a:extLst>
          </p:cNvPr>
          <p:cNvSpPr/>
          <p:nvPr/>
        </p:nvSpPr>
        <p:spPr>
          <a:xfrm>
            <a:off x="353126" y="1649974"/>
            <a:ext cx="1939441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Max_features: 1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AF91FBC-1E7F-4B62-9808-D7ED22A9205B}"/>
              </a:ext>
            </a:extLst>
          </p:cNvPr>
          <p:cNvSpPr/>
          <p:nvPr/>
        </p:nvSpPr>
        <p:spPr>
          <a:xfrm>
            <a:off x="353126" y="2203898"/>
            <a:ext cx="1939441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Max_Depth: 12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BF42C42-E820-4E16-A0BF-836E728D3D1D}"/>
              </a:ext>
            </a:extLst>
          </p:cNvPr>
          <p:cNvSpPr/>
          <p:nvPr/>
        </p:nvSpPr>
        <p:spPr>
          <a:xfrm>
            <a:off x="2520364" y="1644809"/>
            <a:ext cx="2424857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Min_simples_leaf: 1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9E3469-D5E9-44BE-8698-671D004839CC}"/>
              </a:ext>
            </a:extLst>
          </p:cNvPr>
          <p:cNvSpPr/>
          <p:nvPr/>
        </p:nvSpPr>
        <p:spPr>
          <a:xfrm>
            <a:off x="2520365" y="2203897"/>
            <a:ext cx="2424858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Min_simples_split: 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8A56784-9C5E-4753-91C9-771676DE36C2}"/>
              </a:ext>
            </a:extLst>
          </p:cNvPr>
          <p:cNvSpPr txBox="1"/>
          <p:nvPr/>
        </p:nvSpPr>
        <p:spPr>
          <a:xfrm>
            <a:off x="1713385" y="1148127"/>
            <a:ext cx="158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Parámetros</a:t>
            </a:r>
            <a:endParaRPr lang="es-EC" sz="200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572B889-31C1-4497-A740-DCAE6C5293DB}"/>
              </a:ext>
            </a:extLst>
          </p:cNvPr>
          <p:cNvSpPr txBox="1"/>
          <p:nvPr/>
        </p:nvSpPr>
        <p:spPr>
          <a:xfrm>
            <a:off x="6120812" y="1851757"/>
            <a:ext cx="400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Gráfico: valor real vs predecido</a:t>
            </a:r>
            <a:endParaRPr lang="es-EC" sz="200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90D3976-9AD3-427D-90C5-1517429F0D5F}"/>
              </a:ext>
            </a:extLst>
          </p:cNvPr>
          <p:cNvSpPr/>
          <p:nvPr/>
        </p:nvSpPr>
        <p:spPr>
          <a:xfrm>
            <a:off x="227630" y="1532494"/>
            <a:ext cx="4832183" cy="11851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9E0407-3A93-4E54-A735-F70F602C6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6"/>
          <a:stretch/>
        </p:blipFill>
        <p:spPr>
          <a:xfrm>
            <a:off x="5287610" y="2203897"/>
            <a:ext cx="5325218" cy="37839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9D7EA9-E816-4A41-AFFB-54BF0F34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01" y="3389066"/>
            <a:ext cx="2443467" cy="3385651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644F4D3F-678F-4178-B2A4-3D49ACA9C434}"/>
              </a:ext>
            </a:extLst>
          </p:cNvPr>
          <p:cNvSpPr/>
          <p:nvPr/>
        </p:nvSpPr>
        <p:spPr>
          <a:xfrm>
            <a:off x="1222505" y="3389066"/>
            <a:ext cx="2595717" cy="3482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6440828-4DE9-4884-9000-937B5D4C478B}"/>
              </a:ext>
            </a:extLst>
          </p:cNvPr>
          <p:cNvSpPr txBox="1"/>
          <p:nvPr/>
        </p:nvSpPr>
        <p:spPr>
          <a:xfrm>
            <a:off x="569470" y="2988551"/>
            <a:ext cx="390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Tabla: valor real vs predecido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228455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Evaluación de modelos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6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70470E-5F1A-49FC-9980-F562384717B2}"/>
              </a:ext>
            </a:extLst>
          </p:cNvPr>
          <p:cNvSpPr txBox="1"/>
          <p:nvPr/>
        </p:nvSpPr>
        <p:spPr>
          <a:xfrm>
            <a:off x="128792" y="1226131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/>
              <a:t>Para la evaluación de los modelos se calcularon las siguientes métricas: precisión del dataset de entrenamiento, precisión del modelo y el MSE del modelo.  </a:t>
            </a:r>
            <a:endParaRPr lang="es-EC" sz="20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23D811-8ED7-4138-A0C5-5F9DFFE2180B}"/>
              </a:ext>
            </a:extLst>
          </p:cNvPr>
          <p:cNvSpPr txBox="1"/>
          <p:nvPr/>
        </p:nvSpPr>
        <p:spPr>
          <a:xfrm>
            <a:off x="1053153" y="2224195"/>
            <a:ext cx="319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Modelo 1: Decision Tree</a:t>
            </a:r>
            <a:endParaRPr lang="es-EC" sz="20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DB84E6-1FE1-4241-90BB-1C5349F1DD4B}"/>
              </a:ext>
            </a:extLst>
          </p:cNvPr>
          <p:cNvSpPr txBox="1"/>
          <p:nvPr/>
        </p:nvSpPr>
        <p:spPr>
          <a:xfrm>
            <a:off x="6222771" y="2224195"/>
            <a:ext cx="340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Modelo 2: Random Forest</a:t>
            </a:r>
            <a:endParaRPr lang="es-EC" sz="200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47D2C18-180F-4D1A-889F-027351283FDD}"/>
              </a:ext>
            </a:extLst>
          </p:cNvPr>
          <p:cNvCxnSpPr/>
          <p:nvPr/>
        </p:nvCxnSpPr>
        <p:spPr>
          <a:xfrm>
            <a:off x="5255950" y="2027583"/>
            <a:ext cx="0" cy="4870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3DCCA3B8-D161-4A6B-8933-20FF2B8C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0" y="2757717"/>
            <a:ext cx="4579197" cy="3392386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5BB324B0-2127-410B-9D57-848D8D5AEF3E}"/>
              </a:ext>
            </a:extLst>
          </p:cNvPr>
          <p:cNvSpPr/>
          <p:nvPr/>
        </p:nvSpPr>
        <p:spPr>
          <a:xfrm>
            <a:off x="299885" y="2757718"/>
            <a:ext cx="4704733" cy="34099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46C4CB1-9410-46D0-9C1B-0FE04DD95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864" y="2757717"/>
            <a:ext cx="4482038" cy="3279289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3E700529-D3FA-4DD7-B66D-96316D6DC8F0}"/>
              </a:ext>
            </a:extLst>
          </p:cNvPr>
          <p:cNvSpPr/>
          <p:nvPr/>
        </p:nvSpPr>
        <p:spPr>
          <a:xfrm>
            <a:off x="5598195" y="2757718"/>
            <a:ext cx="4704733" cy="33923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16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Evaluación de modelos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6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23D811-8ED7-4138-A0C5-5F9DFFE2180B}"/>
              </a:ext>
            </a:extLst>
          </p:cNvPr>
          <p:cNvSpPr txBox="1"/>
          <p:nvPr/>
        </p:nvSpPr>
        <p:spPr>
          <a:xfrm>
            <a:off x="1345007" y="1745325"/>
            <a:ext cx="315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Modelo 1: Decision Tree</a:t>
            </a:r>
            <a:endParaRPr lang="es-EC" sz="20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DB84E6-1FE1-4241-90BB-1C5349F1DD4B}"/>
              </a:ext>
            </a:extLst>
          </p:cNvPr>
          <p:cNvSpPr txBox="1"/>
          <p:nvPr/>
        </p:nvSpPr>
        <p:spPr>
          <a:xfrm>
            <a:off x="6291597" y="1739159"/>
            <a:ext cx="340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Modelo 2: Random Forest</a:t>
            </a:r>
            <a:endParaRPr lang="es-EC" sz="200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47D2C18-180F-4D1A-889F-027351283FDD}"/>
              </a:ext>
            </a:extLst>
          </p:cNvPr>
          <p:cNvCxnSpPr/>
          <p:nvPr/>
        </p:nvCxnSpPr>
        <p:spPr>
          <a:xfrm>
            <a:off x="5324776" y="1542547"/>
            <a:ext cx="0" cy="4870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CF83802-86DF-41D3-8FD9-FC3E1B1CEA62}"/>
              </a:ext>
            </a:extLst>
          </p:cNvPr>
          <p:cNvSpPr/>
          <p:nvPr/>
        </p:nvSpPr>
        <p:spPr>
          <a:xfrm>
            <a:off x="408544" y="2502089"/>
            <a:ext cx="193944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entrenamiento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2E4183-0A7C-4404-8A29-4AEF2D6F556A}"/>
              </a:ext>
            </a:extLst>
          </p:cNvPr>
          <p:cNvSpPr/>
          <p:nvPr/>
        </p:nvSpPr>
        <p:spPr>
          <a:xfrm>
            <a:off x="444024" y="3820677"/>
            <a:ext cx="188196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555977-A305-4ED5-AC72-C30A47BECA80}"/>
              </a:ext>
            </a:extLst>
          </p:cNvPr>
          <p:cNvSpPr/>
          <p:nvPr/>
        </p:nvSpPr>
        <p:spPr>
          <a:xfrm>
            <a:off x="404267" y="5158336"/>
            <a:ext cx="192171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F66DE90-1BFD-4C24-832A-2A937EAC84AD}"/>
              </a:ext>
            </a:extLst>
          </p:cNvPr>
          <p:cNvSpPr/>
          <p:nvPr/>
        </p:nvSpPr>
        <p:spPr>
          <a:xfrm>
            <a:off x="2485821" y="2695548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C2C292-27DF-4A43-9894-EF01C902EFA1}"/>
              </a:ext>
            </a:extLst>
          </p:cNvPr>
          <p:cNvSpPr/>
          <p:nvPr/>
        </p:nvSpPr>
        <p:spPr>
          <a:xfrm>
            <a:off x="3502746" y="2361608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8362C8-6BAF-4EE5-94DC-FD6915E32FD3}"/>
              </a:ext>
            </a:extLst>
          </p:cNvPr>
          <p:cNvSpPr/>
          <p:nvPr/>
        </p:nvSpPr>
        <p:spPr>
          <a:xfrm>
            <a:off x="3502747" y="2866950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0,988689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8650F-BEC3-4B97-B3C0-E4C13F206AD9}"/>
              </a:ext>
            </a:extLst>
          </p:cNvPr>
          <p:cNvSpPr/>
          <p:nvPr/>
        </p:nvSpPr>
        <p:spPr>
          <a:xfrm>
            <a:off x="3502746" y="4161067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0,894966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94D865-7F53-4946-862D-3968FFF9C34B}"/>
              </a:ext>
            </a:extLst>
          </p:cNvPr>
          <p:cNvSpPr/>
          <p:nvPr/>
        </p:nvSpPr>
        <p:spPr>
          <a:xfrm>
            <a:off x="3080404" y="4989215"/>
            <a:ext cx="2084538" cy="519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MSE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74970-4227-4AE9-9B16-C31DD30F1FD0}"/>
              </a:ext>
            </a:extLst>
          </p:cNvPr>
          <p:cNvSpPr/>
          <p:nvPr/>
        </p:nvSpPr>
        <p:spPr>
          <a:xfrm>
            <a:off x="3080404" y="5509954"/>
            <a:ext cx="2084541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>
                <a:solidFill>
                  <a:schemeClr val="bg1"/>
                </a:solidFill>
              </a:rPr>
              <a:t>12040481,352483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B7D5F7-5EAC-41ED-AC38-B83B526C9596}"/>
              </a:ext>
            </a:extLst>
          </p:cNvPr>
          <p:cNvSpPr/>
          <p:nvPr/>
        </p:nvSpPr>
        <p:spPr>
          <a:xfrm>
            <a:off x="3502746" y="3649584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2682D55-E516-49D5-AB8B-F61BF38F006F}"/>
              </a:ext>
            </a:extLst>
          </p:cNvPr>
          <p:cNvSpPr/>
          <p:nvPr/>
        </p:nvSpPr>
        <p:spPr>
          <a:xfrm>
            <a:off x="2485820" y="4004694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C9F5EF78-45EC-446C-8E9C-83A444A90DE1}"/>
              </a:ext>
            </a:extLst>
          </p:cNvPr>
          <p:cNvSpPr/>
          <p:nvPr/>
        </p:nvSpPr>
        <p:spPr>
          <a:xfrm>
            <a:off x="2485817" y="5332702"/>
            <a:ext cx="434751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0C31DB7-5E7A-4892-A249-F88993C3C64A}"/>
              </a:ext>
            </a:extLst>
          </p:cNvPr>
          <p:cNvSpPr/>
          <p:nvPr/>
        </p:nvSpPr>
        <p:spPr>
          <a:xfrm>
            <a:off x="5700061" y="2453321"/>
            <a:ext cx="1939441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entrenamiento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0FD7738-5DBD-41AA-BCCE-DCDF2C97605D}"/>
              </a:ext>
            </a:extLst>
          </p:cNvPr>
          <p:cNvSpPr/>
          <p:nvPr/>
        </p:nvSpPr>
        <p:spPr>
          <a:xfrm>
            <a:off x="5735541" y="3771909"/>
            <a:ext cx="188196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0D6535F-DB6A-47F8-B863-B9F4BB0A811F}"/>
              </a:ext>
            </a:extLst>
          </p:cNvPr>
          <p:cNvSpPr/>
          <p:nvPr/>
        </p:nvSpPr>
        <p:spPr>
          <a:xfrm>
            <a:off x="5695784" y="5109568"/>
            <a:ext cx="192171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Datos de test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CF5DE6E2-8719-48BB-9571-61CB7B6B55B7}"/>
              </a:ext>
            </a:extLst>
          </p:cNvPr>
          <p:cNvSpPr/>
          <p:nvPr/>
        </p:nvSpPr>
        <p:spPr>
          <a:xfrm>
            <a:off x="7777338" y="2646780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0EAB577-D23B-4E30-93D0-4A1F8B3355ED}"/>
              </a:ext>
            </a:extLst>
          </p:cNvPr>
          <p:cNvSpPr/>
          <p:nvPr/>
        </p:nvSpPr>
        <p:spPr>
          <a:xfrm>
            <a:off x="8794263" y="2312840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3668CB9-6C3D-4915-90DF-20A88FEAD6DC}"/>
              </a:ext>
            </a:extLst>
          </p:cNvPr>
          <p:cNvSpPr/>
          <p:nvPr/>
        </p:nvSpPr>
        <p:spPr>
          <a:xfrm>
            <a:off x="8794264" y="2818182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0,993466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9755942-64CD-4D63-B21F-74BA705AF842}"/>
              </a:ext>
            </a:extLst>
          </p:cNvPr>
          <p:cNvSpPr/>
          <p:nvPr/>
        </p:nvSpPr>
        <p:spPr>
          <a:xfrm>
            <a:off x="8794263" y="4112299"/>
            <a:ext cx="1146979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0,965079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60177CD-8A7C-45A6-9A21-D90658CC8631}"/>
              </a:ext>
            </a:extLst>
          </p:cNvPr>
          <p:cNvSpPr/>
          <p:nvPr/>
        </p:nvSpPr>
        <p:spPr>
          <a:xfrm>
            <a:off x="8371921" y="4940447"/>
            <a:ext cx="2084538" cy="519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MSE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EEFBE5F-349A-477F-9F61-FD149F5CA657}"/>
              </a:ext>
            </a:extLst>
          </p:cNvPr>
          <p:cNvSpPr/>
          <p:nvPr/>
        </p:nvSpPr>
        <p:spPr>
          <a:xfrm>
            <a:off x="8371921" y="5461186"/>
            <a:ext cx="2084541" cy="519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>
                <a:solidFill>
                  <a:schemeClr val="bg1"/>
                </a:solidFill>
              </a:rPr>
              <a:t>4003171,135050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C6C349A-4A74-4543-B3F3-1615C3A0D1FC}"/>
              </a:ext>
            </a:extLst>
          </p:cNvPr>
          <p:cNvSpPr/>
          <p:nvPr/>
        </p:nvSpPr>
        <p:spPr>
          <a:xfrm>
            <a:off x="8794263" y="3600816"/>
            <a:ext cx="1146979" cy="519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Score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9D2C2A44-A442-4DB4-9F1A-0FA6267914E8}"/>
              </a:ext>
            </a:extLst>
          </p:cNvPr>
          <p:cNvSpPr/>
          <p:nvPr/>
        </p:nvSpPr>
        <p:spPr>
          <a:xfrm>
            <a:off x="7777337" y="3955926"/>
            <a:ext cx="879089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7F47A023-2801-430A-8536-3F485E321146}"/>
              </a:ext>
            </a:extLst>
          </p:cNvPr>
          <p:cNvSpPr/>
          <p:nvPr/>
        </p:nvSpPr>
        <p:spPr>
          <a:xfrm>
            <a:off x="7777334" y="5283934"/>
            <a:ext cx="434751" cy="3589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176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784476" y="253173"/>
            <a:ext cx="7203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Explicación de resultados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4236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27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A1EDFA-C9D9-4E02-AF5C-18BECF1F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6" y="2615132"/>
            <a:ext cx="9850225" cy="9716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BA3FFF-D41F-41A4-A2D5-6C129D5B81BA}"/>
              </a:ext>
            </a:extLst>
          </p:cNvPr>
          <p:cNvSpPr txBox="1"/>
          <p:nvPr/>
        </p:nvSpPr>
        <p:spPr>
          <a:xfrm>
            <a:off x="128792" y="1226131"/>
            <a:ext cx="102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/>
              <a:t>Se elaboró un dataframe para exponer los resultados obtenidos de los dos modelos realizados: Decision Tree (DT) y Random Forest (RF).</a:t>
            </a:r>
            <a:endParaRPr lang="es-EC" sz="20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BBDBF2-D32E-40B0-AA30-9E19158DE186}"/>
              </a:ext>
            </a:extLst>
          </p:cNvPr>
          <p:cNvSpPr txBox="1"/>
          <p:nvPr/>
        </p:nvSpPr>
        <p:spPr>
          <a:xfrm>
            <a:off x="3525681" y="2161614"/>
            <a:ext cx="394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Dataframe de los resultados</a:t>
            </a:r>
            <a:endParaRPr lang="es-EC" sz="20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A140F5-6819-4F76-83E4-4111C2736D1C}"/>
              </a:ext>
            </a:extLst>
          </p:cNvPr>
          <p:cNvSpPr/>
          <p:nvPr/>
        </p:nvSpPr>
        <p:spPr>
          <a:xfrm>
            <a:off x="1905629" y="5068391"/>
            <a:ext cx="1345995" cy="636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Mismo parámetro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1E594C-D9B2-433D-8F16-47D7E5118A85}"/>
              </a:ext>
            </a:extLst>
          </p:cNvPr>
          <p:cNvSpPr/>
          <p:nvPr/>
        </p:nvSpPr>
        <p:spPr>
          <a:xfrm>
            <a:off x="2046309" y="2615133"/>
            <a:ext cx="1064640" cy="971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608FBDE-DC49-4D0D-AA15-7D39FF73AB08}"/>
              </a:ext>
            </a:extLst>
          </p:cNvPr>
          <p:cNvSpPr/>
          <p:nvPr/>
        </p:nvSpPr>
        <p:spPr>
          <a:xfrm rot="5400000">
            <a:off x="1949235" y="4121451"/>
            <a:ext cx="1258785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358687A-C67E-4252-ACC4-186157EF2660}"/>
              </a:ext>
            </a:extLst>
          </p:cNvPr>
          <p:cNvSpPr/>
          <p:nvPr/>
        </p:nvSpPr>
        <p:spPr>
          <a:xfrm rot="5400000">
            <a:off x="2351261" y="4767493"/>
            <a:ext cx="2550869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B13E52-5E5A-4713-9EDC-1FA9D7E80346}"/>
              </a:ext>
            </a:extLst>
          </p:cNvPr>
          <p:cNvSpPr/>
          <p:nvPr/>
        </p:nvSpPr>
        <p:spPr>
          <a:xfrm>
            <a:off x="3110949" y="2610866"/>
            <a:ext cx="1031501" cy="971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2D38221-0D1E-47F7-BEE5-2E587E49B47C}"/>
              </a:ext>
            </a:extLst>
          </p:cNvPr>
          <p:cNvSpPr/>
          <p:nvPr/>
        </p:nvSpPr>
        <p:spPr>
          <a:xfrm>
            <a:off x="2953697" y="6324546"/>
            <a:ext cx="1345995" cy="636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Distinto parámetro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6BA032E-BEF8-471C-94BD-3C0D00E94D1B}"/>
              </a:ext>
            </a:extLst>
          </p:cNvPr>
          <p:cNvSpPr/>
          <p:nvPr/>
        </p:nvSpPr>
        <p:spPr>
          <a:xfrm>
            <a:off x="4142450" y="2606049"/>
            <a:ext cx="1354269" cy="971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DB43AD8-D3A6-4AEE-B5AE-01A6D9707ECB}"/>
              </a:ext>
            </a:extLst>
          </p:cNvPr>
          <p:cNvSpPr/>
          <p:nvPr/>
        </p:nvSpPr>
        <p:spPr>
          <a:xfrm rot="5400000">
            <a:off x="4190191" y="4134423"/>
            <a:ext cx="1258785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5ADBDE-98E7-4085-905F-67505A84683E}"/>
              </a:ext>
            </a:extLst>
          </p:cNvPr>
          <p:cNvSpPr/>
          <p:nvPr/>
        </p:nvSpPr>
        <p:spPr>
          <a:xfrm>
            <a:off x="4142450" y="5064372"/>
            <a:ext cx="1345995" cy="636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Distinto parámetro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C0EB617-BF66-4ED5-A4AB-108F24CA279A}"/>
              </a:ext>
            </a:extLst>
          </p:cNvPr>
          <p:cNvSpPr/>
          <p:nvPr/>
        </p:nvSpPr>
        <p:spPr>
          <a:xfrm>
            <a:off x="5496719" y="2600184"/>
            <a:ext cx="1354269" cy="9823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F0B6C6F-5816-42F8-B78C-6122C7D17A57}"/>
              </a:ext>
            </a:extLst>
          </p:cNvPr>
          <p:cNvSpPr/>
          <p:nvPr/>
        </p:nvSpPr>
        <p:spPr>
          <a:xfrm rot="5400000">
            <a:off x="4923999" y="4767492"/>
            <a:ext cx="2550869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F747165-804C-4503-8E5F-EC6CA76A0890}"/>
              </a:ext>
            </a:extLst>
          </p:cNvPr>
          <p:cNvSpPr/>
          <p:nvPr/>
        </p:nvSpPr>
        <p:spPr>
          <a:xfrm>
            <a:off x="5526435" y="6324546"/>
            <a:ext cx="1345995" cy="636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Mismo parámetro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0F96E1A-FD63-4737-9776-37E6D27F8035}"/>
              </a:ext>
            </a:extLst>
          </p:cNvPr>
          <p:cNvSpPr/>
          <p:nvPr/>
        </p:nvSpPr>
        <p:spPr>
          <a:xfrm>
            <a:off x="6850988" y="2604451"/>
            <a:ext cx="961169" cy="9716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CF9CA622-A61D-4EAF-AE4B-F3B364E5641B}"/>
              </a:ext>
            </a:extLst>
          </p:cNvPr>
          <p:cNvSpPr/>
          <p:nvPr/>
        </p:nvSpPr>
        <p:spPr>
          <a:xfrm rot="5400000">
            <a:off x="6702179" y="4117503"/>
            <a:ext cx="1258785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D90A4D4-FBD4-4883-A857-19AF9DBFFFE2}"/>
              </a:ext>
            </a:extLst>
          </p:cNvPr>
          <p:cNvSpPr/>
          <p:nvPr/>
        </p:nvSpPr>
        <p:spPr>
          <a:xfrm>
            <a:off x="6738790" y="5117860"/>
            <a:ext cx="1153131" cy="529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RF &gt; DT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4BBF8B0-8A9E-411E-8D22-1E5779A36DE2}"/>
              </a:ext>
            </a:extLst>
          </p:cNvPr>
          <p:cNvSpPr/>
          <p:nvPr/>
        </p:nvSpPr>
        <p:spPr>
          <a:xfrm>
            <a:off x="7812157" y="2607254"/>
            <a:ext cx="1182756" cy="9716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E816C0EE-1B89-412E-A8E1-24610ADBE3DE}"/>
              </a:ext>
            </a:extLst>
          </p:cNvPr>
          <p:cNvSpPr/>
          <p:nvPr/>
        </p:nvSpPr>
        <p:spPr>
          <a:xfrm rot="5400000">
            <a:off x="7133492" y="4772884"/>
            <a:ext cx="2540084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8188C19-2C27-4E24-A84F-7CA2459BB0D6}"/>
              </a:ext>
            </a:extLst>
          </p:cNvPr>
          <p:cNvSpPr/>
          <p:nvPr/>
        </p:nvSpPr>
        <p:spPr>
          <a:xfrm>
            <a:off x="7812157" y="6379042"/>
            <a:ext cx="1153131" cy="529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RF &gt; DT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277F2E-FEC8-48CA-909F-2EBFC5088050}"/>
              </a:ext>
            </a:extLst>
          </p:cNvPr>
          <p:cNvSpPr/>
          <p:nvPr/>
        </p:nvSpPr>
        <p:spPr>
          <a:xfrm>
            <a:off x="8994913" y="2600184"/>
            <a:ext cx="1122118" cy="9787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A9BED89F-B606-4564-9152-4084A3003A81}"/>
              </a:ext>
            </a:extLst>
          </p:cNvPr>
          <p:cNvSpPr/>
          <p:nvPr/>
        </p:nvSpPr>
        <p:spPr>
          <a:xfrm rot="5400000">
            <a:off x="8921545" y="4129392"/>
            <a:ext cx="1268851" cy="41757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35574E8-5680-4B26-84C2-F20C4C3E3746}"/>
              </a:ext>
            </a:extLst>
          </p:cNvPr>
          <p:cNvSpPr/>
          <p:nvPr/>
        </p:nvSpPr>
        <p:spPr>
          <a:xfrm>
            <a:off x="8979404" y="5071092"/>
            <a:ext cx="1153131" cy="529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RF &lt; DT</a:t>
            </a:r>
            <a:endParaRPr lang="es-EC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7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954594" y="228120"/>
            <a:ext cx="686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Conclusiones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7078" y="7068060"/>
            <a:ext cx="38871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200" dirty="0"/>
              <a:t>28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EEF650-C03D-4F20-8993-23CA162CAF8C}"/>
              </a:ext>
            </a:extLst>
          </p:cNvPr>
          <p:cNvSpPr txBox="1"/>
          <p:nvPr/>
        </p:nvSpPr>
        <p:spPr>
          <a:xfrm>
            <a:off x="257584" y="1922457"/>
            <a:ext cx="10168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concluye que la variable género (gender), el país (country) y la deuda en la tarjeta de crédito (credit card debt) influyen muy poco en el monto de compra de automóviles (car purchase amount).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5096BE-0D0B-4289-A3EB-74A7E2B49873}"/>
              </a:ext>
            </a:extLst>
          </p:cNvPr>
          <p:cNvSpPr/>
          <p:nvPr/>
        </p:nvSpPr>
        <p:spPr>
          <a:xfrm>
            <a:off x="276032" y="1398977"/>
            <a:ext cx="1846868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Conclusión 1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2A1B91-EA55-4D91-BA0E-18DD01EDD760}"/>
              </a:ext>
            </a:extLst>
          </p:cNvPr>
          <p:cNvSpPr/>
          <p:nvPr/>
        </p:nvSpPr>
        <p:spPr>
          <a:xfrm>
            <a:off x="276032" y="3379514"/>
            <a:ext cx="1846868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Conclusión 2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3D078E-ED04-4D67-B9BD-3450AD7CB566}"/>
              </a:ext>
            </a:extLst>
          </p:cNvPr>
          <p:cNvSpPr txBox="1"/>
          <p:nvPr/>
        </p:nvSpPr>
        <p:spPr>
          <a:xfrm>
            <a:off x="257584" y="3928132"/>
            <a:ext cx="10168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puede afirmar que el patrimonio neto (net worth), la edad (age) y los ingresos anuales (annual Salary) son las características que se deben tomar en cuenta para poder predecir el monto de compra de automóviles (car purchase amount).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439277B-31C1-42C6-A395-7C96EA50F675}"/>
              </a:ext>
            </a:extLst>
          </p:cNvPr>
          <p:cNvSpPr/>
          <p:nvPr/>
        </p:nvSpPr>
        <p:spPr>
          <a:xfrm>
            <a:off x="276032" y="5395733"/>
            <a:ext cx="1846868" cy="40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Conclusión 3</a:t>
            </a:r>
            <a:endParaRPr lang="es-EC" sz="200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CE1827-2002-494F-86D7-432C6CF4DA72}"/>
              </a:ext>
            </a:extLst>
          </p:cNvPr>
          <p:cNvSpPr txBox="1"/>
          <p:nvPr/>
        </p:nvSpPr>
        <p:spPr>
          <a:xfrm>
            <a:off x="257584" y="5893020"/>
            <a:ext cx="10168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Se concluye que e</a:t>
            </a:r>
            <a:r>
              <a:rPr lang="es-E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modelo 2, correspondiente a Random Forest es el que mejor predice la variable 'car purchase amount’, alcanzando una precisión bastante alta.</a:t>
            </a:r>
          </a:p>
        </p:txBody>
      </p:sp>
    </p:spTree>
    <p:extLst>
      <p:ext uri="{BB962C8B-B14F-4D97-AF65-F5344CB8AC3E}">
        <p14:creationId xmlns:p14="http://schemas.microsoft.com/office/powerpoint/2010/main" val="367795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c7feba0e_2_28"/>
          <p:cNvSpPr txBox="1"/>
          <p:nvPr/>
        </p:nvSpPr>
        <p:spPr>
          <a:xfrm>
            <a:off x="7834312" y="6834187"/>
            <a:ext cx="2493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7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427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22F437-74C7-45F5-9CBA-DB621E00D3D5}"/>
              </a:ext>
            </a:extLst>
          </p:cNvPr>
          <p:cNvSpPr/>
          <p:nvPr/>
        </p:nvSpPr>
        <p:spPr>
          <a:xfrm>
            <a:off x="369199" y="2712915"/>
            <a:ext cx="6110260" cy="1412524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>
                <a:solidFill>
                  <a:schemeClr val="accent1">
                    <a:lumMod val="50000"/>
                  </a:schemeClr>
                </a:solidFill>
              </a:rPr>
              <a:t>Gracias por su</a:t>
            </a:r>
          </a:p>
          <a:p>
            <a:pPr algn="ctr"/>
            <a:r>
              <a:rPr lang="es-ES" sz="4000">
                <a:solidFill>
                  <a:schemeClr val="accent1">
                    <a:lumMod val="50000"/>
                  </a:schemeClr>
                </a:solidFill>
              </a:rPr>
              <a:t>Atención</a:t>
            </a:r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21B60FA5-BD4C-40E2-BA6B-9145920A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6635478" y="2712915"/>
            <a:ext cx="3585639" cy="14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2350266" y="235186"/>
            <a:ext cx="79651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err="1">
                <a:solidFill>
                  <a:schemeClr val="bg1"/>
                </a:solidFill>
              </a:rPr>
              <a:t>Dataset</a:t>
            </a:r>
            <a:r>
              <a:rPr lang="es-ES" sz="4800">
                <a:solidFill>
                  <a:schemeClr val="bg1"/>
                </a:solidFill>
              </a:rPr>
              <a:t> (Ventas de Autos)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3</a:t>
            </a:r>
            <a:endParaRPr lang="es-EC" sz="12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BD0448-27A5-740F-14F5-B50D3DDE4206}"/>
              </a:ext>
            </a:extLst>
          </p:cNvPr>
          <p:cNvSpPr txBox="1"/>
          <p:nvPr/>
        </p:nvSpPr>
        <p:spPr>
          <a:xfrm>
            <a:off x="262207" y="1276349"/>
            <a:ext cx="10045617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b="1" dirty="0"/>
              <a:t>Número de filas: </a:t>
            </a:r>
            <a:r>
              <a:rPr lang="es-MX" sz="2000" dirty="0"/>
              <a:t>500</a:t>
            </a:r>
            <a:endParaRPr lang="es-MX" sz="2000" b="1" dirty="0"/>
          </a:p>
          <a:p>
            <a:r>
              <a:rPr lang="es-MX" sz="2000" b="1" dirty="0"/>
              <a:t>Número de atributos/variables:</a:t>
            </a:r>
            <a:r>
              <a:rPr lang="es-MX" sz="2000" dirty="0"/>
              <a:t> 9 variables (3 categóricas y 6 numéricas).</a:t>
            </a:r>
          </a:p>
          <a:p>
            <a:endParaRPr lang="es-MX" sz="2000" dirty="0"/>
          </a:p>
          <a:p>
            <a:r>
              <a:rPr lang="es-MX" sz="2000" b="1" dirty="0"/>
              <a:t>Información de las </a:t>
            </a:r>
            <a:r>
              <a:rPr lang="es-MX" sz="2000" b="1"/>
              <a:t>variables:</a:t>
            </a:r>
            <a:endParaRPr lang="es-MX" sz="2000" dirty="0"/>
          </a:p>
          <a:p>
            <a:r>
              <a:rPr lang="es-MX" sz="2000" b="1" dirty="0" err="1"/>
              <a:t>customer</a:t>
            </a:r>
            <a:r>
              <a:rPr lang="es-MX" sz="2000" b="1" dirty="0"/>
              <a:t> </a:t>
            </a:r>
            <a:r>
              <a:rPr lang="es-MX" sz="2000" b="1" dirty="0" err="1"/>
              <a:t>name</a:t>
            </a:r>
            <a:r>
              <a:rPr lang="es-MX" sz="2000" b="1" dirty="0"/>
              <a:t>: </a:t>
            </a:r>
            <a:r>
              <a:rPr lang="es-MX" sz="2000" dirty="0"/>
              <a:t>nombre del cliente</a:t>
            </a:r>
          </a:p>
          <a:p>
            <a:r>
              <a:rPr lang="es-MX" sz="2000" b="1" dirty="0" err="1"/>
              <a:t>customer</a:t>
            </a:r>
            <a:r>
              <a:rPr lang="es-MX" sz="2000" b="1" dirty="0"/>
              <a:t> e-mail: </a:t>
            </a:r>
            <a:r>
              <a:rPr lang="es-MX" sz="2000" dirty="0"/>
              <a:t>correo electrónico del cliente</a:t>
            </a:r>
          </a:p>
          <a:p>
            <a:r>
              <a:rPr lang="es-MX" sz="2000" b="1" dirty="0"/>
              <a:t>country:</a:t>
            </a:r>
            <a:r>
              <a:rPr lang="es-MX" sz="2000" dirty="0"/>
              <a:t> país de origen y de residencia del cliente</a:t>
            </a:r>
          </a:p>
          <a:p>
            <a:r>
              <a:rPr lang="es-MX" sz="2000" b="1" dirty="0" err="1"/>
              <a:t>gender</a:t>
            </a:r>
            <a:r>
              <a:rPr lang="es-MX" sz="2000" b="1" dirty="0"/>
              <a:t>: </a:t>
            </a:r>
            <a:r>
              <a:rPr lang="es-MX" sz="2000" dirty="0"/>
              <a:t>género del cliente (0 para Femenino, 1 para Masculino)</a:t>
            </a:r>
          </a:p>
          <a:p>
            <a:r>
              <a:rPr lang="es-MX" sz="2000" b="1" dirty="0" err="1"/>
              <a:t>age</a:t>
            </a:r>
            <a:r>
              <a:rPr lang="es-MX" sz="2000" b="1" dirty="0"/>
              <a:t>:</a:t>
            </a:r>
            <a:r>
              <a:rPr lang="es-MX" sz="2000" dirty="0"/>
              <a:t> edad del cliente</a:t>
            </a:r>
          </a:p>
          <a:p>
            <a:r>
              <a:rPr lang="es-MX" sz="2000" b="1" dirty="0" err="1"/>
              <a:t>annual</a:t>
            </a:r>
            <a:r>
              <a:rPr lang="es-MX" sz="2000" b="1" dirty="0"/>
              <a:t> </a:t>
            </a:r>
            <a:r>
              <a:rPr lang="es-MX" sz="2000" b="1" dirty="0" err="1"/>
              <a:t>Salary</a:t>
            </a:r>
            <a:r>
              <a:rPr lang="es-MX" sz="2000" b="1" dirty="0"/>
              <a:t>: </a:t>
            </a:r>
            <a:r>
              <a:rPr lang="es-MX" sz="2000" dirty="0"/>
              <a:t>salario anual del cliente</a:t>
            </a:r>
          </a:p>
          <a:p>
            <a:r>
              <a:rPr lang="es-MX" sz="2000" b="1" dirty="0" err="1"/>
              <a:t>credit</a:t>
            </a:r>
            <a:r>
              <a:rPr lang="es-MX" sz="2000" b="1" dirty="0"/>
              <a:t> </a:t>
            </a:r>
            <a:r>
              <a:rPr lang="es-MX" sz="2000" b="1" dirty="0" err="1"/>
              <a:t>card</a:t>
            </a:r>
            <a:r>
              <a:rPr lang="es-MX" sz="2000" b="1" dirty="0"/>
              <a:t> </a:t>
            </a:r>
            <a:r>
              <a:rPr lang="es-MX" sz="2000" b="1" dirty="0" err="1"/>
              <a:t>debt</a:t>
            </a:r>
            <a:r>
              <a:rPr lang="es-MX" sz="2000" b="1" dirty="0"/>
              <a:t>:</a:t>
            </a:r>
            <a:r>
              <a:rPr lang="es-MX" sz="2000" dirty="0"/>
              <a:t> deudas en la tarjeta de crédito del cliente</a:t>
            </a:r>
          </a:p>
          <a:p>
            <a:r>
              <a:rPr lang="es-MX" sz="2000" b="1" dirty="0"/>
              <a:t>net </a:t>
            </a:r>
            <a:r>
              <a:rPr lang="es-MX" sz="2000" b="1" dirty="0" err="1"/>
              <a:t>worth</a:t>
            </a:r>
            <a:r>
              <a:rPr lang="es-MX" sz="2000" b="1" dirty="0"/>
              <a:t>:</a:t>
            </a:r>
            <a:r>
              <a:rPr lang="es-MX" sz="2000" dirty="0"/>
              <a:t> patrimonio neto del cliente(activos menos pasivos)</a:t>
            </a:r>
          </a:p>
          <a:p>
            <a:r>
              <a:rPr lang="es-MX" sz="2000" b="1" dirty="0"/>
              <a:t>car </a:t>
            </a:r>
            <a:r>
              <a:rPr lang="es-MX" sz="2000" b="1" dirty="0" err="1"/>
              <a:t>purchase</a:t>
            </a:r>
            <a:r>
              <a:rPr lang="es-MX" sz="2000" b="1" dirty="0"/>
              <a:t> </a:t>
            </a:r>
            <a:r>
              <a:rPr lang="es-MX" sz="2000" b="1" dirty="0" err="1"/>
              <a:t>amount</a:t>
            </a:r>
            <a:r>
              <a:rPr lang="es-MX" sz="2000" b="1" dirty="0"/>
              <a:t>: </a:t>
            </a:r>
            <a:r>
              <a:rPr lang="es-MX" sz="2000" dirty="0"/>
              <a:t>monto de compra del automóvil que realiza el cliente</a:t>
            </a:r>
          </a:p>
          <a:p>
            <a:r>
              <a:rPr lang="es-MX" sz="2000" b="1" dirty="0"/>
              <a:t>Valores</a:t>
            </a:r>
            <a:r>
              <a:rPr lang="es-MX" sz="2000" dirty="0"/>
              <a:t> nulos: Ninguno</a:t>
            </a:r>
            <a:endParaRPr lang="es-MX" dirty="0"/>
          </a:p>
          <a:p>
            <a:endParaRPr lang="es-MX" dirty="0"/>
          </a:p>
          <a:p>
            <a:r>
              <a:rPr lang="es-MX" sz="2000" b="1" dirty="0"/>
              <a:t>Autor:</a:t>
            </a:r>
            <a:r>
              <a:rPr lang="es-MX" sz="2000" dirty="0"/>
              <a:t> </a:t>
            </a:r>
            <a:r>
              <a:rPr lang="es-MX" sz="2000" dirty="0" err="1"/>
              <a:t>Mohd</a:t>
            </a:r>
            <a:r>
              <a:rPr lang="es-MX" sz="2000" dirty="0"/>
              <a:t> </a:t>
            </a:r>
            <a:r>
              <a:rPr lang="es-MX" sz="2000" dirty="0" err="1"/>
              <a:t>Shahnawaz</a:t>
            </a:r>
            <a:r>
              <a:rPr lang="es-MX" sz="2000" dirty="0"/>
              <a:t> </a:t>
            </a:r>
            <a:r>
              <a:rPr lang="es-MX" sz="2000" dirty="0" err="1"/>
              <a:t>Aadil</a:t>
            </a:r>
            <a:endParaRPr lang="es-MX" dirty="0"/>
          </a:p>
          <a:p>
            <a:endParaRPr lang="es-MX" dirty="0"/>
          </a:p>
          <a:p>
            <a:r>
              <a:rPr lang="es-MX" sz="2000" b="1" dirty="0"/>
              <a:t>URL:</a:t>
            </a:r>
            <a:r>
              <a:rPr lang="es-MX" sz="2000" dirty="0"/>
              <a:t> https://www.kaggle.com/datasets/mohdshahnawazaadil/sales-prediction-dataset/data</a:t>
            </a:r>
          </a:p>
        </p:txBody>
      </p:sp>
    </p:spTree>
    <p:extLst>
      <p:ext uri="{BB962C8B-B14F-4D97-AF65-F5344CB8AC3E}">
        <p14:creationId xmlns:p14="http://schemas.microsoft.com/office/powerpoint/2010/main" val="30128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C" sz="4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4</a:t>
            </a:r>
            <a:endParaRPr lang="es-EC" sz="12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6BD742-E7D7-FE9E-6144-39EA4AF91860}"/>
              </a:ext>
            </a:extLst>
          </p:cNvPr>
          <p:cNvSpPr txBox="1"/>
          <p:nvPr/>
        </p:nvSpPr>
        <p:spPr>
          <a:xfrm>
            <a:off x="184760" y="1237893"/>
            <a:ext cx="1040199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000"/>
              <a:t>Mediante un análisis inicial descubrimos que el </a:t>
            </a:r>
            <a:r>
              <a:rPr lang="es-MX" sz="2000" err="1"/>
              <a:t>dataset</a:t>
            </a:r>
            <a:r>
              <a:rPr lang="es-MX" sz="2000"/>
              <a:t> proporcionado no tiene valores nulos, es decir que no existen valores faltantes</a:t>
            </a:r>
            <a:endParaRPr lang="es-MX"/>
          </a:p>
          <a:p>
            <a:pPr marL="342900" indent="-342900">
              <a:buFont typeface="Arial"/>
              <a:buChar char="•"/>
            </a:pPr>
            <a:r>
              <a:rPr lang="es-MX" sz="2000"/>
              <a:t>También podemos observar que existen 4 variables categóricas:</a:t>
            </a:r>
          </a:p>
          <a:p>
            <a:r>
              <a:rPr lang="es-MX" sz="2000" b="1"/>
              <a:t>     </a:t>
            </a:r>
            <a:r>
              <a:rPr lang="es-MX" sz="2000" b="1" err="1"/>
              <a:t>Customer</a:t>
            </a:r>
            <a:r>
              <a:rPr lang="es-MX" sz="2000" b="1"/>
              <a:t> </a:t>
            </a:r>
            <a:r>
              <a:rPr lang="es-MX" sz="2000" b="1" err="1"/>
              <a:t>name</a:t>
            </a:r>
            <a:r>
              <a:rPr lang="es-MX" sz="2000" b="1"/>
              <a:t>, </a:t>
            </a:r>
            <a:r>
              <a:rPr lang="es-MX" sz="2000" b="1" err="1"/>
              <a:t>customer</a:t>
            </a:r>
            <a:r>
              <a:rPr lang="es-MX" sz="2000" b="1"/>
              <a:t> e-mail, country y </a:t>
            </a:r>
            <a:r>
              <a:rPr lang="es-MX" sz="2000" b="1" err="1"/>
              <a:t>gender</a:t>
            </a:r>
            <a:r>
              <a:rPr lang="es-MX" sz="2000"/>
              <a:t>. </a:t>
            </a:r>
            <a:r>
              <a:rPr lang="es-MX" sz="2000" err="1"/>
              <a:t>Gender</a:t>
            </a:r>
            <a:r>
              <a:rPr lang="es-MX" sz="2000"/>
              <a:t> ya estaba </a:t>
            </a:r>
          </a:p>
          <a:p>
            <a:r>
              <a:rPr lang="es-MX" sz="2000"/>
              <a:t>     convertida a valores binarios para clasificar el sexo de cliente</a:t>
            </a:r>
            <a:endParaRPr lang="es-MX"/>
          </a:p>
          <a:p>
            <a:pPr marL="342900" indent="-342900">
              <a:buFont typeface="Arial"/>
              <a:buChar char="•"/>
            </a:pPr>
            <a:r>
              <a:rPr lang="es-MX" sz="2000"/>
              <a:t>Para las variables numéricas contamos con 5 variables: </a:t>
            </a:r>
          </a:p>
          <a:p>
            <a:r>
              <a:rPr lang="es-MX" sz="2000"/>
              <a:t>    </a:t>
            </a:r>
            <a:r>
              <a:rPr lang="es-MX" sz="2000" b="1"/>
              <a:t> Age, </a:t>
            </a:r>
            <a:r>
              <a:rPr lang="es-MX" sz="2000" b="1" err="1"/>
              <a:t>annual</a:t>
            </a:r>
            <a:r>
              <a:rPr lang="es-MX" sz="2000" b="1"/>
              <a:t> </a:t>
            </a:r>
            <a:r>
              <a:rPr lang="es-MX" sz="2000" b="1" err="1"/>
              <a:t>salary</a:t>
            </a:r>
            <a:r>
              <a:rPr lang="es-MX" sz="2000" b="1"/>
              <a:t>, </a:t>
            </a:r>
            <a:r>
              <a:rPr lang="es-MX" sz="2000" b="1" err="1"/>
              <a:t>credit</a:t>
            </a:r>
            <a:r>
              <a:rPr lang="es-MX" sz="2000" b="1"/>
              <a:t> </a:t>
            </a:r>
            <a:r>
              <a:rPr lang="es-MX" sz="2000" b="1" err="1"/>
              <a:t>card</a:t>
            </a:r>
            <a:r>
              <a:rPr lang="es-MX" sz="2000" b="1"/>
              <a:t> </a:t>
            </a:r>
            <a:r>
              <a:rPr lang="es-MX" sz="2000" b="1" err="1"/>
              <a:t>debt</a:t>
            </a:r>
            <a:r>
              <a:rPr lang="es-MX" sz="2000" b="1"/>
              <a:t>, net </a:t>
            </a:r>
            <a:r>
              <a:rPr lang="es-MX" sz="2000" b="1" err="1"/>
              <a:t>worth</a:t>
            </a:r>
            <a:r>
              <a:rPr lang="es-MX" sz="2000" b="1"/>
              <a:t> y car </a:t>
            </a:r>
            <a:r>
              <a:rPr lang="es-MX" sz="2000" b="1" err="1"/>
              <a:t>purchase</a:t>
            </a:r>
            <a:r>
              <a:rPr lang="es-MX" sz="2000" b="1"/>
              <a:t> </a:t>
            </a:r>
            <a:r>
              <a:rPr lang="es-MX" sz="2000" b="1" err="1"/>
              <a:t>amount</a:t>
            </a:r>
            <a:endParaRPr lang="es-MX" sz="2000" b="1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8A5002-522E-FB33-00B8-6D562191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563" y="3728713"/>
            <a:ext cx="4265731" cy="33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5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1213C6-C8D8-4073-95BA-ABB1750A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59" y="1192271"/>
            <a:ext cx="9520275" cy="5499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6</a:t>
            </a:r>
            <a:endParaRPr lang="es-EC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BFB24B-21E2-07A6-466A-10809E04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8" y="2103055"/>
            <a:ext cx="4766763" cy="45153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85DC21-D3DD-7598-EFD8-127785A73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299" y="2106452"/>
            <a:ext cx="5664102" cy="45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7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1E93C1-B4AB-25D0-1052-F8A507CC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28" y="2186863"/>
            <a:ext cx="5116170" cy="37519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DB32BE6-BC9E-EBDC-B47C-0D81CC6D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672" y="2185317"/>
            <a:ext cx="4806470" cy="37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8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8</a:t>
            </a:r>
            <a:endParaRPr lang="es-EC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8C24B3-7482-671D-797B-3A7FA595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8" y="1652926"/>
            <a:ext cx="5084407" cy="37578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8548FA-D8F8-AEDF-23A9-7C2C68DD6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00" y="1649909"/>
            <a:ext cx="5211462" cy="37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438BB96-EF74-41B9-B499-7BF299E6534A}"/>
              </a:ext>
            </a:extLst>
          </p:cNvPr>
          <p:cNvSpPr/>
          <p:nvPr/>
        </p:nvSpPr>
        <p:spPr>
          <a:xfrm>
            <a:off x="128792" y="235186"/>
            <a:ext cx="1945814" cy="816866"/>
          </a:xfrm>
          <a:prstGeom prst="rect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6D70C7-1C07-47B0-85E8-86CBA504BDFD}"/>
              </a:ext>
            </a:extLst>
          </p:cNvPr>
          <p:cNvSpPr/>
          <p:nvPr/>
        </p:nvSpPr>
        <p:spPr>
          <a:xfrm>
            <a:off x="2212258" y="235186"/>
            <a:ext cx="8347588" cy="816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EF7ABD-F644-48C9-A59A-8AAF3180E5C9}"/>
              </a:ext>
            </a:extLst>
          </p:cNvPr>
          <p:cNvSpPr txBox="1"/>
          <p:nvPr/>
        </p:nvSpPr>
        <p:spPr>
          <a:xfrm>
            <a:off x="5638800" y="228120"/>
            <a:ext cx="149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EDA</a:t>
            </a:r>
            <a:endParaRPr lang="es-EC" sz="480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2B38D4-C1B9-44D9-A27D-5E061007A217}"/>
              </a:ext>
            </a:extLst>
          </p:cNvPr>
          <p:cNvSpPr/>
          <p:nvPr/>
        </p:nvSpPr>
        <p:spPr>
          <a:xfrm>
            <a:off x="128792" y="7085457"/>
            <a:ext cx="9540745" cy="242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Universidad UTPL Ecuador - Universidad Fidélitas">
            <a:extLst>
              <a:ext uri="{FF2B5EF4-FFF2-40B4-BE49-F238E27FC236}">
                <a16:creationId xmlns:a16="http://schemas.microsoft.com/office/drawing/2014/main" id="{C86A3752-95A5-460A-B31C-92D3F82E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4" r="5191" b="4092"/>
          <a:stretch/>
        </p:blipFill>
        <p:spPr bwMode="auto">
          <a:xfrm>
            <a:off x="9779442" y="7052844"/>
            <a:ext cx="780404" cy="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F0F8C3-D013-4952-9D8E-3F5126E04100}"/>
              </a:ext>
            </a:extLst>
          </p:cNvPr>
          <p:cNvSpPr txBox="1"/>
          <p:nvPr/>
        </p:nvSpPr>
        <p:spPr>
          <a:xfrm>
            <a:off x="5191919" y="70854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9</a:t>
            </a:r>
            <a:endParaRPr lang="es-EC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BFEE58-94D0-1FC6-EA2B-85055533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0" y="1275092"/>
            <a:ext cx="9181982" cy="44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3972"/>
      </p:ext>
    </p:extLst>
  </p:cSld>
  <p:clrMapOvr>
    <a:masterClrMapping/>
  </p:clrMapOvr>
</p:sld>
</file>

<file path=ppt/theme/theme1.xml><?xml version="1.0" encoding="utf-8"?>
<a:theme xmlns:a="http://schemas.openxmlformats.org/drawingml/2006/main" name="2_PLANTILLAS-UTP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Custom</PresentationFormat>
  <Paragraphs>226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2_PLANTILLAS-UTPL</vt:lpstr>
      <vt:lpstr>Tema de Office</vt:lpstr>
      <vt:lpstr>Maestría en Inteligencia Artificial Aplicada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Técnica Particular de Loja</dc:creator>
  <cp:lastModifiedBy>Rafael Castro</cp:lastModifiedBy>
  <cp:revision>2</cp:revision>
  <dcterms:created xsi:type="dcterms:W3CDTF">2013-07-30T17:15:34Z</dcterms:created>
  <dcterms:modified xsi:type="dcterms:W3CDTF">2024-05-31T16:04:55Z</dcterms:modified>
</cp:coreProperties>
</file>