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8" r:id="rId5"/>
    <p:sldId id="269" r:id="rId6"/>
    <p:sldId id="271" r:id="rId7"/>
    <p:sldId id="27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31983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86061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941862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0641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061648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85403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0215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08252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7233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1033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46794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892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82074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766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78080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96260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67636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2590265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 name="Rectangle 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13" name="Group 1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ítulo 1">
            <a:extLst>
              <a:ext uri="{FF2B5EF4-FFF2-40B4-BE49-F238E27FC236}">
                <a16:creationId xmlns:a16="http://schemas.microsoft.com/office/drawing/2014/main" id="{15A8B3B5-EF4B-4B89-924B-2DB22BBE377A}"/>
              </a:ext>
            </a:extLst>
          </p:cNvPr>
          <p:cNvSpPr>
            <a:spLocks noGrp="1"/>
          </p:cNvSpPr>
          <p:nvPr>
            <p:ph type="ctrTitle"/>
          </p:nvPr>
        </p:nvSpPr>
        <p:spPr>
          <a:xfrm>
            <a:off x="2667000" y="2328334"/>
            <a:ext cx="6858000" cy="1367896"/>
          </a:xfrm>
        </p:spPr>
        <p:txBody>
          <a:bodyPr>
            <a:normAutofit/>
          </a:bodyPr>
          <a:lstStyle/>
          <a:p>
            <a:pPr algn="ctr"/>
            <a:r>
              <a:rPr lang="es-ES" sz="4400" dirty="0">
                <a:solidFill>
                  <a:srgbClr val="FFFFFF"/>
                </a:solidFill>
              </a:rPr>
              <a:t>Patrón </a:t>
            </a:r>
            <a:r>
              <a:rPr lang="es-ES" sz="4400" dirty="0" err="1">
                <a:solidFill>
                  <a:srgbClr val="FFFFFF"/>
                </a:solidFill>
              </a:rPr>
              <a:t>foreign</a:t>
            </a:r>
            <a:r>
              <a:rPr lang="es-ES" sz="4400" dirty="0">
                <a:solidFill>
                  <a:srgbClr val="FFFFFF"/>
                </a:solidFill>
              </a:rPr>
              <a:t> </a:t>
            </a:r>
            <a:r>
              <a:rPr lang="es-ES" sz="4400" dirty="0" err="1">
                <a:solidFill>
                  <a:srgbClr val="FFFFFF"/>
                </a:solidFill>
              </a:rPr>
              <a:t>key</a:t>
            </a:r>
            <a:r>
              <a:rPr lang="es-ES" sz="4400" dirty="0">
                <a:solidFill>
                  <a:srgbClr val="FFFFFF"/>
                </a:solidFill>
              </a:rPr>
              <a:t> </a:t>
            </a:r>
            <a:r>
              <a:rPr lang="es-ES" sz="4400" dirty="0" err="1">
                <a:solidFill>
                  <a:srgbClr val="FFFFFF"/>
                </a:solidFill>
              </a:rPr>
              <a:t>mapping</a:t>
            </a:r>
            <a:endParaRPr lang="es-AR" sz="4400" dirty="0">
              <a:solidFill>
                <a:srgbClr val="FFFFFF"/>
              </a:solidFill>
            </a:endParaRPr>
          </a:p>
        </p:txBody>
      </p:sp>
    </p:spTree>
    <p:extLst>
      <p:ext uri="{BB962C8B-B14F-4D97-AF65-F5344CB8AC3E}">
        <p14:creationId xmlns:p14="http://schemas.microsoft.com/office/powerpoint/2010/main" val="18379940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670A0-8009-4C47-881F-7BEB945287C1}"/>
              </a:ext>
            </a:extLst>
          </p:cNvPr>
          <p:cNvSpPr>
            <a:spLocks noGrp="1"/>
          </p:cNvSpPr>
          <p:nvPr>
            <p:ph type="title"/>
          </p:nvPr>
        </p:nvSpPr>
        <p:spPr>
          <a:xfrm>
            <a:off x="2318935" y="512498"/>
            <a:ext cx="7554129" cy="825969"/>
          </a:xfrm>
        </p:spPr>
        <p:txBody>
          <a:bodyPr>
            <a:noAutofit/>
          </a:bodyPr>
          <a:lstStyle/>
          <a:p>
            <a:pPr algn="ctr"/>
            <a:r>
              <a:rPr lang="en-US" sz="2800" b="1" i="0" dirty="0" err="1">
                <a:effectLst/>
                <a:latin typeface="Raleway" pitchFamily="2" charset="0"/>
              </a:rPr>
              <a:t>Mapeo</a:t>
            </a:r>
            <a:r>
              <a:rPr lang="en-US" sz="2800" b="1" i="0" dirty="0">
                <a:effectLst/>
                <a:latin typeface="Raleway" pitchFamily="2" charset="0"/>
              </a:rPr>
              <a:t> </a:t>
            </a:r>
            <a:r>
              <a:rPr lang="en-US" sz="2800" b="1" i="0" dirty="0" err="1">
                <a:effectLst/>
                <a:latin typeface="Raleway" pitchFamily="2" charset="0"/>
              </a:rPr>
              <a:t>Objeto-Relacional</a:t>
            </a:r>
            <a:r>
              <a:rPr lang="en-US" sz="2800" b="1" i="0" dirty="0">
                <a:effectLst/>
                <a:latin typeface="Raleway" pitchFamily="2" charset="0"/>
              </a:rPr>
              <a:t> (ORM)</a:t>
            </a:r>
            <a:endParaRPr lang="es-AR" sz="2800" b="1" dirty="0"/>
          </a:p>
        </p:txBody>
      </p:sp>
      <p:sp>
        <p:nvSpPr>
          <p:cNvPr id="7" name="CuadroTexto 6">
            <a:extLst>
              <a:ext uri="{FF2B5EF4-FFF2-40B4-BE49-F238E27FC236}">
                <a16:creationId xmlns:a16="http://schemas.microsoft.com/office/drawing/2014/main" id="{34525C73-730D-48C6-93D3-9CE35AFBFA3A}"/>
              </a:ext>
            </a:extLst>
          </p:cNvPr>
          <p:cNvSpPr txBox="1"/>
          <p:nvPr/>
        </p:nvSpPr>
        <p:spPr>
          <a:xfrm>
            <a:off x="1212598" y="1338467"/>
            <a:ext cx="9766800" cy="3445046"/>
          </a:xfrm>
          <a:prstGeom prst="rect">
            <a:avLst/>
          </a:prstGeom>
          <a:noFill/>
        </p:spPr>
        <p:txBody>
          <a:bodyPr wrap="square" rtlCol="0">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Es una herramienta que nos permite mapear, o lo que es lo mismo, convertir los objetos de nuestra aplicación a un formato adecuado para ser almacenados en cualquier base de datos, para esto crea una base de datos virtual donde los datos disponibles en nuestra aplicación quedan vinculados con la base de datos final. </a:t>
            </a: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Es importante destacar que además de convertir, los ORM nos ayudan a eliminar todo el lenguaje tedioso de sentencias SQL necesario para realizar las acciones CRUD (</a:t>
            </a:r>
            <a:r>
              <a:rPr kumimoji="0" lang="es-AR" sz="1800" b="0" i="0" u="none" strike="noStrike" kern="1200" cap="none" spc="-15" normalizeH="0" baseline="0" noProof="0" dirty="0" err="1">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Create</a:t>
            </a: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 </a:t>
            </a:r>
            <a:r>
              <a:rPr kumimoji="0" lang="es-AR" sz="1800" b="0" i="0" u="none" strike="noStrike" kern="1200" cap="none" spc="-15" normalizeH="0" baseline="0" noProof="0" dirty="0" err="1">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Read</a:t>
            </a: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 </a:t>
            </a:r>
            <a:r>
              <a:rPr kumimoji="0" lang="es-AR" sz="1800" b="0" i="0" u="none" strike="noStrike" kern="1200" cap="none" spc="-15" normalizeH="0" baseline="0" noProof="0" dirty="0" err="1">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Update</a:t>
            </a: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 </a:t>
            </a:r>
            <a:r>
              <a:rPr kumimoji="0" lang="es-AR" sz="1800" b="0" i="0" u="none" strike="noStrike" kern="1200" cap="none" spc="-15" normalizeH="0" baseline="0" noProof="0" dirty="0" err="1">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Delete</a:t>
            </a:r>
            <a:r>
              <a:rPr kumimoji="0" lang="es-AR" sz="1800" b="0" i="0" u="none" strike="noStrike" kern="1200" cap="none" spc="-15"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 en nuestro código, ya que es el propio ORM quien se encarga de ello. </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s-A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669BE97-0130-3F17-6FB2-012D00F723C9}"/>
              </a:ext>
            </a:extLst>
          </p:cNvPr>
          <p:cNvPicPr>
            <a:picLocks noChangeAspect="1"/>
          </p:cNvPicPr>
          <p:nvPr/>
        </p:nvPicPr>
        <p:blipFill>
          <a:blip r:embed="rId2"/>
          <a:stretch>
            <a:fillRect/>
          </a:stretch>
        </p:blipFill>
        <p:spPr>
          <a:xfrm>
            <a:off x="3888174" y="4078941"/>
            <a:ext cx="4415651" cy="2280850"/>
          </a:xfrm>
          <a:prstGeom prst="rect">
            <a:avLst/>
          </a:prstGeom>
        </p:spPr>
      </p:pic>
    </p:spTree>
    <p:extLst>
      <p:ext uri="{BB962C8B-B14F-4D97-AF65-F5344CB8AC3E}">
        <p14:creationId xmlns:p14="http://schemas.microsoft.com/office/powerpoint/2010/main" val="35495674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08E67A3D-BE9A-B462-6AF2-773F28B9FC5E}"/>
              </a:ext>
            </a:extLst>
          </p:cNvPr>
          <p:cNvSpPr txBox="1">
            <a:spLocks/>
          </p:cNvSpPr>
          <p:nvPr/>
        </p:nvSpPr>
        <p:spPr>
          <a:xfrm>
            <a:off x="2318935" y="512498"/>
            <a:ext cx="7554129" cy="825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all" spc="0" normalizeH="0" baseline="0" noProof="0" dirty="0" err="1">
                <a:ln>
                  <a:noFill/>
                </a:ln>
                <a:solidFill>
                  <a:prstClr val="white"/>
                </a:solidFill>
                <a:effectLst/>
                <a:uLnTx/>
                <a:uFillTx/>
                <a:latin typeface="Raleway" pitchFamily="2" charset="0"/>
                <a:ea typeface="+mj-ea"/>
                <a:cs typeface="+mj-cs"/>
              </a:rPr>
              <a:t>Mapeo</a:t>
            </a:r>
            <a:r>
              <a:rPr kumimoji="0" lang="en-US" sz="2800" b="1" i="0" u="none" strike="noStrike" kern="1200" cap="all" spc="0" normalizeH="0" baseline="0" noProof="0" dirty="0">
                <a:ln>
                  <a:noFill/>
                </a:ln>
                <a:solidFill>
                  <a:prstClr val="white"/>
                </a:solidFill>
                <a:effectLst/>
                <a:uLnTx/>
                <a:uFillTx/>
                <a:latin typeface="Raleway" pitchFamily="2" charset="0"/>
                <a:ea typeface="+mj-ea"/>
                <a:cs typeface="+mj-cs"/>
              </a:rPr>
              <a:t> </a:t>
            </a:r>
            <a:r>
              <a:rPr kumimoji="0" lang="en-US" sz="2800" b="1" i="0" u="none" strike="noStrike" kern="1200" cap="all" spc="0" normalizeH="0" baseline="0" noProof="0" dirty="0" err="1">
                <a:ln>
                  <a:noFill/>
                </a:ln>
                <a:solidFill>
                  <a:prstClr val="white"/>
                </a:solidFill>
                <a:effectLst/>
                <a:uLnTx/>
                <a:uFillTx/>
                <a:latin typeface="Raleway" pitchFamily="2" charset="0"/>
                <a:ea typeface="+mj-ea"/>
                <a:cs typeface="+mj-cs"/>
              </a:rPr>
              <a:t>Objeto-Relacional</a:t>
            </a:r>
            <a:r>
              <a:rPr kumimoji="0" lang="en-US" sz="2800" b="1" i="0" u="none" strike="noStrike" kern="1200" cap="all" spc="0" normalizeH="0" baseline="0" noProof="0" dirty="0">
                <a:ln>
                  <a:noFill/>
                </a:ln>
                <a:solidFill>
                  <a:prstClr val="white"/>
                </a:solidFill>
                <a:effectLst/>
                <a:uLnTx/>
                <a:uFillTx/>
                <a:latin typeface="Raleway" pitchFamily="2" charset="0"/>
                <a:ea typeface="+mj-ea"/>
                <a:cs typeface="+mj-cs"/>
              </a:rPr>
              <a:t> (ORM)</a:t>
            </a:r>
            <a:endParaRPr kumimoji="0" lang="es-AR" sz="2800" b="1" i="0" u="none" strike="noStrike" kern="1200" cap="all" spc="0" normalizeH="0" baseline="0" noProof="0" dirty="0">
              <a:ln>
                <a:noFill/>
              </a:ln>
              <a:solidFill>
                <a:prstClr val="white"/>
              </a:solidFill>
              <a:effectLst/>
              <a:uLnTx/>
              <a:uFillTx/>
              <a:latin typeface="Tw Cen MT" panose="020B0602020104020603"/>
              <a:ea typeface="+mj-ea"/>
              <a:cs typeface="+mj-cs"/>
            </a:endParaRPr>
          </a:p>
        </p:txBody>
      </p:sp>
      <p:sp>
        <p:nvSpPr>
          <p:cNvPr id="6" name="CuadroTexto 5">
            <a:extLst>
              <a:ext uri="{FF2B5EF4-FFF2-40B4-BE49-F238E27FC236}">
                <a16:creationId xmlns:a16="http://schemas.microsoft.com/office/drawing/2014/main" id="{038D544B-C20E-D340-9D9E-1A71ED2C9781}"/>
              </a:ext>
            </a:extLst>
          </p:cNvPr>
          <p:cNvSpPr txBox="1"/>
          <p:nvPr/>
        </p:nvSpPr>
        <p:spPr>
          <a:xfrm>
            <a:off x="1212598" y="1338467"/>
            <a:ext cx="9766800" cy="4459554"/>
          </a:xfrm>
          <a:prstGeom prst="rect">
            <a:avLst/>
          </a:prstGeom>
          <a:noFill/>
        </p:spPr>
        <p:txBody>
          <a:bodyPr wrap="square" rtlCol="0">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PATRONES:</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1) Identity Field</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2) Foreign Key Mapping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3) Association Table Mapping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4) Dependent Mapping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5) Embedded Value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6) Serialized LOB (Large Object)</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7) Single Table Inheritance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8) Class Table Inheritance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9) Concrete Table Inheritance</a:t>
            </a: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s-A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9310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2E7FAACD-96C6-30A6-0079-C7EC8435205E}"/>
              </a:ext>
            </a:extLst>
          </p:cNvPr>
          <p:cNvSpPr txBox="1">
            <a:spLocks/>
          </p:cNvSpPr>
          <p:nvPr/>
        </p:nvSpPr>
        <p:spPr>
          <a:xfrm>
            <a:off x="2318935" y="512498"/>
            <a:ext cx="7554129" cy="825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107000"/>
              </a:lnSpc>
              <a:spcBef>
                <a:spcPct val="0"/>
              </a:spcBef>
              <a:spcAft>
                <a:spcPts val="800"/>
              </a:spcAft>
              <a:buClrTx/>
              <a:buSzTx/>
              <a:buFontTx/>
              <a:buNone/>
              <a:tabLst/>
              <a:defRPr/>
            </a:pPr>
            <a:r>
              <a:rPr kumimoji="0" lang="en-US" sz="2800" b="1" i="0" u="none" strike="noStrike" kern="1200" cap="all" spc="0"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Foreign Key Mapping </a:t>
            </a:r>
          </a:p>
        </p:txBody>
      </p:sp>
      <p:sp>
        <p:nvSpPr>
          <p:cNvPr id="4" name="CuadroTexto 3">
            <a:extLst>
              <a:ext uri="{FF2B5EF4-FFF2-40B4-BE49-F238E27FC236}">
                <a16:creationId xmlns:a16="http://schemas.microsoft.com/office/drawing/2014/main" id="{B1861A4F-B2C4-F590-FCBE-ADF9838E067E}"/>
              </a:ext>
            </a:extLst>
          </p:cNvPr>
          <p:cNvSpPr txBox="1"/>
          <p:nvPr/>
        </p:nvSpPr>
        <p:spPr>
          <a:xfrm>
            <a:off x="1212599" y="1338467"/>
            <a:ext cx="9766800" cy="3156313"/>
          </a:xfrm>
          <a:prstGeom prst="rect">
            <a:avLst/>
          </a:prstGeom>
          <a:noFill/>
        </p:spPr>
        <p:txBody>
          <a:bodyPr wrap="square" rtlCol="0">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s-A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Conceptos claves:</a:t>
            </a:r>
          </a:p>
          <a:p>
            <a:pPr marL="342900" marR="0" lvl="0" indent="-34290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En una base de datos relacional, una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foreign</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key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es una clave utilizada para vincular dos tablas, es un campo (o colección de campos) en una tabla que hace referencia a la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primary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key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en otra tabla.</a:t>
            </a:r>
          </a:p>
          <a:p>
            <a:pPr marL="342900" marR="0" lvl="0" indent="-34290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La tabla que contiene la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foreign</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key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se denomina tabla secundaria, y la tabla que contiene la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primary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s-AR" sz="1800" b="0" i="0" u="none" strike="noStrike" kern="1200" cap="none" spc="0" normalizeH="0" baseline="0" noProof="0" dirty="0" err="1">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key</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se denomina tabla principal o de referencia.</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s-A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87D7CD86-6A62-D1B5-EB20-33C4A403FFCE}"/>
              </a:ext>
            </a:extLst>
          </p:cNvPr>
          <p:cNvPicPr>
            <a:picLocks noChangeAspect="1"/>
          </p:cNvPicPr>
          <p:nvPr/>
        </p:nvPicPr>
        <p:blipFill>
          <a:blip r:embed="rId2"/>
          <a:stretch>
            <a:fillRect/>
          </a:stretch>
        </p:blipFill>
        <p:spPr>
          <a:xfrm>
            <a:off x="3052299" y="3429000"/>
            <a:ext cx="6087402" cy="2916502"/>
          </a:xfrm>
          <a:prstGeom prst="rect">
            <a:avLst/>
          </a:prstGeom>
        </p:spPr>
      </p:pic>
    </p:spTree>
    <p:extLst>
      <p:ext uri="{BB962C8B-B14F-4D97-AF65-F5344CB8AC3E}">
        <p14:creationId xmlns:p14="http://schemas.microsoft.com/office/powerpoint/2010/main" val="391022186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A0DCCBD-4DE8-3923-141E-E9B15072D6D8}"/>
              </a:ext>
            </a:extLst>
          </p:cNvPr>
          <p:cNvSpPr txBox="1">
            <a:spLocks/>
          </p:cNvSpPr>
          <p:nvPr/>
        </p:nvSpPr>
        <p:spPr>
          <a:xfrm>
            <a:off x="2318935" y="512498"/>
            <a:ext cx="7554129" cy="825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107000"/>
              </a:lnSpc>
              <a:spcBef>
                <a:spcPct val="0"/>
              </a:spcBef>
              <a:spcAft>
                <a:spcPts val="800"/>
              </a:spcAft>
              <a:buClrTx/>
              <a:buSzTx/>
              <a:buFontTx/>
              <a:buNone/>
              <a:tabLst/>
              <a:defRPr/>
            </a:pPr>
            <a:r>
              <a:rPr kumimoji="0" lang="en-US" sz="2800" b="1" i="0" u="none" strike="noStrike" kern="1200" cap="all" spc="0"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Foreign Key Mapping </a:t>
            </a:r>
          </a:p>
        </p:txBody>
      </p:sp>
      <p:sp>
        <p:nvSpPr>
          <p:cNvPr id="7" name="CuadroTexto 6">
            <a:extLst>
              <a:ext uri="{FF2B5EF4-FFF2-40B4-BE49-F238E27FC236}">
                <a16:creationId xmlns:a16="http://schemas.microsoft.com/office/drawing/2014/main" id="{2E7F4EEC-25F9-8653-24A7-75E81ABBAF65}"/>
              </a:ext>
            </a:extLst>
          </p:cNvPr>
          <p:cNvSpPr txBox="1"/>
          <p:nvPr/>
        </p:nvSpPr>
        <p:spPr>
          <a:xfrm>
            <a:off x="1212598" y="1338467"/>
            <a:ext cx="9766800" cy="3251275"/>
          </a:xfrm>
          <a:prstGeom prst="rect">
            <a:avLst/>
          </a:prstGeom>
          <a:noFill/>
        </p:spPr>
        <p:txBody>
          <a:bodyPr wrap="square" rtlCol="0">
            <a:spAutoFit/>
          </a:bodyPr>
          <a:lstStyle/>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Sirve para mapear relaciones de uno a muchos.</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Consiste en un objeto A con una colección de objetos B dentro, se mapea con una clave foránea del lado de la entidad contenida; en síntesis, </a:t>
            </a:r>
            <a:r>
              <a:rPr kumimoji="0" lang="es-AR"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Mapea una asociación entre objetos a una clave foránea entre tablas.</a:t>
            </a:r>
          </a:p>
          <a:p>
            <a:pPr marL="285750" indent="-285750" defTabSz="457200">
              <a:lnSpc>
                <a:spcPct val="107000"/>
              </a:lnSpc>
              <a:spcAft>
                <a:spcPts val="800"/>
              </a:spcAft>
              <a:buFont typeface="Arial" panose="020B0604020202020204" pitchFamily="34" charset="0"/>
              <a:buChar char="•"/>
              <a:defRPr/>
            </a:pPr>
            <a:r>
              <a:rPr lang="es-AR" sz="1800" dirty="0">
                <a:effectLst/>
                <a:latin typeface="Calibri" panose="020F0502020204030204" pitchFamily="34" charset="0"/>
                <a:ea typeface="Calibri" panose="020F0502020204030204" pitchFamily="34" charset="0"/>
                <a:cs typeface="Calibri" panose="020F0502020204030204" pitchFamily="34" charset="0"/>
              </a:rPr>
              <a:t>Los objetos pueden referirse entre sí directamente mediante referencias a objetos. Incluso el sistema orientado a objetos más simple contendrá una gran cantidad de objetos conectados entre sí. Para guardar estos objetos en una base de datos, es vital guardar estas referencias.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s-A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1920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FDEE3C2-CBAE-B2C8-A6A8-3F1F2AD6DC97}"/>
              </a:ext>
            </a:extLst>
          </p:cNvPr>
          <p:cNvPicPr>
            <a:picLocks noGrp="1" noChangeAspect="1"/>
          </p:cNvPicPr>
          <p:nvPr>
            <p:ph idx="1"/>
          </p:nvPr>
        </p:nvPicPr>
        <p:blipFill>
          <a:blip r:embed="rId2"/>
          <a:stretch>
            <a:fillRect/>
          </a:stretch>
        </p:blipFill>
        <p:spPr>
          <a:xfrm>
            <a:off x="3924757" y="2174837"/>
            <a:ext cx="4697502" cy="3430898"/>
          </a:xfrm>
          <a:prstGeom prst="rect">
            <a:avLst/>
          </a:prstGeom>
        </p:spPr>
      </p:pic>
      <p:sp>
        <p:nvSpPr>
          <p:cNvPr id="5" name="Título 1">
            <a:extLst>
              <a:ext uri="{FF2B5EF4-FFF2-40B4-BE49-F238E27FC236}">
                <a16:creationId xmlns:a16="http://schemas.microsoft.com/office/drawing/2014/main" id="{FAB2E026-EBAA-16AD-7BCF-2C92A8C25220}"/>
              </a:ext>
            </a:extLst>
          </p:cNvPr>
          <p:cNvSpPr txBox="1">
            <a:spLocks/>
          </p:cNvSpPr>
          <p:nvPr/>
        </p:nvSpPr>
        <p:spPr>
          <a:xfrm>
            <a:off x="2318934" y="521925"/>
            <a:ext cx="7909147" cy="11466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107000"/>
              </a:lnSpc>
              <a:spcBef>
                <a:spcPct val="0"/>
              </a:spcBef>
              <a:spcAft>
                <a:spcPts val="800"/>
              </a:spcAft>
              <a:buClrTx/>
              <a:buSzTx/>
              <a:buFontTx/>
              <a:buNone/>
              <a:tabLst/>
              <a:defRPr/>
            </a:pPr>
            <a:r>
              <a:rPr kumimoji="0" lang="en-US" sz="2800" b="1" i="0" u="none" strike="noStrike" kern="1200" cap="all" spc="0" normalizeH="0" baseline="0" noProof="0" dirty="0">
                <a:ln>
                  <a:noFill/>
                </a:ln>
                <a:solidFill>
                  <a:prstClr val="white"/>
                </a:solidFill>
                <a:effectLst/>
                <a:uLnTx/>
                <a:uFillTx/>
                <a:latin typeface="Raleway" pitchFamily="2" charset="0"/>
                <a:ea typeface="Calibri" panose="020F0502020204030204" pitchFamily="34" charset="0"/>
                <a:cs typeface="Times New Roman" panose="02020603050405020304" pitchFamily="18" charset="0"/>
              </a:rPr>
              <a:t>Foreign Key Mapping </a:t>
            </a:r>
          </a:p>
        </p:txBody>
      </p:sp>
    </p:spTree>
    <p:extLst>
      <p:ext uri="{BB962C8B-B14F-4D97-AF65-F5344CB8AC3E}">
        <p14:creationId xmlns:p14="http://schemas.microsoft.com/office/powerpoint/2010/main" val="136902051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31B9C33-ED53-ABC3-8B78-7924CC734040}"/>
              </a:ext>
            </a:extLst>
          </p:cNvPr>
          <p:cNvPicPr>
            <a:picLocks noGrp="1" noChangeAspect="1"/>
          </p:cNvPicPr>
          <p:nvPr>
            <p:ph idx="1"/>
          </p:nvPr>
        </p:nvPicPr>
        <p:blipFill>
          <a:blip r:embed="rId2"/>
          <a:stretch>
            <a:fillRect/>
          </a:stretch>
        </p:blipFill>
        <p:spPr>
          <a:xfrm>
            <a:off x="7081637" y="133124"/>
            <a:ext cx="3299492" cy="6591751"/>
          </a:xfrm>
        </p:spPr>
      </p:pic>
      <p:pic>
        <p:nvPicPr>
          <p:cNvPr id="7" name="Imagen 6">
            <a:extLst>
              <a:ext uri="{FF2B5EF4-FFF2-40B4-BE49-F238E27FC236}">
                <a16:creationId xmlns:a16="http://schemas.microsoft.com/office/drawing/2014/main" id="{69A9D628-66DF-386B-DFA0-0F770EACFAC0}"/>
              </a:ext>
            </a:extLst>
          </p:cNvPr>
          <p:cNvPicPr>
            <a:picLocks noChangeAspect="1"/>
          </p:cNvPicPr>
          <p:nvPr/>
        </p:nvPicPr>
        <p:blipFill>
          <a:blip r:embed="rId3"/>
          <a:stretch>
            <a:fillRect/>
          </a:stretch>
        </p:blipFill>
        <p:spPr>
          <a:xfrm>
            <a:off x="1810871" y="376770"/>
            <a:ext cx="3318698" cy="5764054"/>
          </a:xfrm>
          <a:prstGeom prst="rect">
            <a:avLst/>
          </a:prstGeom>
        </p:spPr>
      </p:pic>
    </p:spTree>
    <p:extLst>
      <p:ext uri="{BB962C8B-B14F-4D97-AF65-F5344CB8AC3E}">
        <p14:creationId xmlns:p14="http://schemas.microsoft.com/office/powerpoint/2010/main" val="32979437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E42204C-DEA4-6D7C-FA46-A573A6866FFC}"/>
              </a:ext>
            </a:extLst>
          </p:cNvPr>
          <p:cNvPicPr>
            <a:picLocks noChangeAspect="1"/>
          </p:cNvPicPr>
          <p:nvPr/>
        </p:nvPicPr>
        <p:blipFill>
          <a:blip r:embed="rId2"/>
          <a:stretch>
            <a:fillRect/>
          </a:stretch>
        </p:blipFill>
        <p:spPr>
          <a:xfrm>
            <a:off x="6347012" y="896871"/>
            <a:ext cx="3883960" cy="2225808"/>
          </a:xfrm>
          <a:prstGeom prst="rect">
            <a:avLst/>
          </a:prstGeom>
        </p:spPr>
      </p:pic>
      <p:pic>
        <p:nvPicPr>
          <p:cNvPr id="9" name="Imagen 8">
            <a:extLst>
              <a:ext uri="{FF2B5EF4-FFF2-40B4-BE49-F238E27FC236}">
                <a16:creationId xmlns:a16="http://schemas.microsoft.com/office/drawing/2014/main" id="{3489E4F3-0DFC-7531-E8E8-3EFB4C9A6C85}"/>
              </a:ext>
            </a:extLst>
          </p:cNvPr>
          <p:cNvPicPr>
            <a:picLocks noChangeAspect="1"/>
          </p:cNvPicPr>
          <p:nvPr/>
        </p:nvPicPr>
        <p:blipFill>
          <a:blip r:embed="rId3"/>
          <a:stretch>
            <a:fillRect/>
          </a:stretch>
        </p:blipFill>
        <p:spPr>
          <a:xfrm>
            <a:off x="1961028" y="896871"/>
            <a:ext cx="3261643" cy="2621507"/>
          </a:xfrm>
          <a:prstGeom prst="rect">
            <a:avLst/>
          </a:prstGeom>
        </p:spPr>
      </p:pic>
      <p:pic>
        <p:nvPicPr>
          <p:cNvPr id="1026" name="Picture 2" descr="Vídeo: Crear relaciones de uno a uno">
            <a:extLst>
              <a:ext uri="{FF2B5EF4-FFF2-40B4-BE49-F238E27FC236}">
                <a16:creationId xmlns:a16="http://schemas.microsoft.com/office/drawing/2014/main" id="{B0EB1891-7502-D862-26C6-024C92A57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995" y="3900282"/>
            <a:ext cx="4714034" cy="270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25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14</TotalTime>
  <Words>351</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Raleway</vt:lpstr>
      <vt:lpstr>Tw Cen MT</vt:lpstr>
      <vt:lpstr>Circuito</vt:lpstr>
      <vt:lpstr>Patrón foreign key mapping</vt:lpstr>
      <vt:lpstr>Mapeo Objeto-Relacional (ORM)</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foreign key mapping</dc:title>
  <dc:creator>SANTI MERLOS</dc:creator>
  <cp:lastModifiedBy>SANTI MERLOS</cp:lastModifiedBy>
  <cp:revision>4</cp:revision>
  <dcterms:created xsi:type="dcterms:W3CDTF">2022-10-13T23:57:01Z</dcterms:created>
  <dcterms:modified xsi:type="dcterms:W3CDTF">2022-10-14T00:15:29Z</dcterms:modified>
</cp:coreProperties>
</file>