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60" r:id="rId4"/>
    <p:sldId id="274" r:id="rId5"/>
    <p:sldId id="275" r:id="rId6"/>
    <p:sldId id="276" r:id="rId7"/>
    <p:sldId id="266" r:id="rId8"/>
    <p:sldId id="267" r:id="rId9"/>
    <p:sldId id="269" r:id="rId10"/>
    <p:sldId id="270" r:id="rId11"/>
    <p:sldId id="271" r:id="rId12"/>
    <p:sldId id="264" r:id="rId13"/>
    <p:sldId id="272"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8" d="100"/>
          <a:sy n="88"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B1A1F-36DB-4844-B823-A744E94FA8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6DEB647E-3F01-42E2-B5A5-86EE50252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B1A5EEB4-0711-4455-844B-3A528B407DDF}"/>
              </a:ext>
            </a:extLst>
          </p:cNvPr>
          <p:cNvSpPr>
            <a:spLocks noGrp="1"/>
          </p:cNvSpPr>
          <p:nvPr>
            <p:ph type="dt" sz="half" idx="10"/>
          </p:nvPr>
        </p:nvSpPr>
        <p:spPr/>
        <p:txBody>
          <a:bodyPr/>
          <a:lstStyle/>
          <a:p>
            <a:fld id="{4F1F285C-E924-4B69-B7B7-5BE2D815EF20}" type="datetimeFigureOut">
              <a:rPr lang="es-AR" smtClean="0"/>
              <a:t>8/3/2021</a:t>
            </a:fld>
            <a:endParaRPr lang="es-AR"/>
          </a:p>
        </p:txBody>
      </p:sp>
      <p:sp>
        <p:nvSpPr>
          <p:cNvPr id="5" name="Marcador de pie de página 4">
            <a:extLst>
              <a:ext uri="{FF2B5EF4-FFF2-40B4-BE49-F238E27FC236}">
                <a16:creationId xmlns:a16="http://schemas.microsoft.com/office/drawing/2014/main" id="{64DAF77A-1550-4867-B7A9-504BCB16BA4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E023F42-6743-4387-829A-E29FFD115AC9}"/>
              </a:ext>
            </a:extLst>
          </p:cNvPr>
          <p:cNvSpPr>
            <a:spLocks noGrp="1"/>
          </p:cNvSpPr>
          <p:nvPr>
            <p:ph type="sldNum" sz="quarter" idx="12"/>
          </p:nvPr>
        </p:nvSpPr>
        <p:spPr/>
        <p:txBody>
          <a:bodyPr/>
          <a:lstStyle/>
          <a:p>
            <a:fld id="{128D23EE-3B89-49FC-A166-D43947CF57C9}" type="slidenum">
              <a:rPr lang="es-AR" smtClean="0"/>
              <a:t>‹Nº›</a:t>
            </a:fld>
            <a:endParaRPr lang="es-AR"/>
          </a:p>
        </p:txBody>
      </p:sp>
    </p:spTree>
    <p:extLst>
      <p:ext uri="{BB962C8B-B14F-4D97-AF65-F5344CB8AC3E}">
        <p14:creationId xmlns:p14="http://schemas.microsoft.com/office/powerpoint/2010/main" val="47865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9574FB-24FD-4870-BEF8-85B25DDD7B3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CE7CEE0-B5DB-4B0E-94F5-E56D110E45F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A5EBD5F-9A95-4F87-B42F-EB759923DAC1}"/>
              </a:ext>
            </a:extLst>
          </p:cNvPr>
          <p:cNvSpPr>
            <a:spLocks noGrp="1"/>
          </p:cNvSpPr>
          <p:nvPr>
            <p:ph type="dt" sz="half" idx="10"/>
          </p:nvPr>
        </p:nvSpPr>
        <p:spPr/>
        <p:txBody>
          <a:bodyPr/>
          <a:lstStyle/>
          <a:p>
            <a:fld id="{4F1F285C-E924-4B69-B7B7-5BE2D815EF20}" type="datetimeFigureOut">
              <a:rPr lang="es-AR" smtClean="0"/>
              <a:t>8/3/2021</a:t>
            </a:fld>
            <a:endParaRPr lang="es-AR"/>
          </a:p>
        </p:txBody>
      </p:sp>
      <p:sp>
        <p:nvSpPr>
          <p:cNvPr id="5" name="Marcador de pie de página 4">
            <a:extLst>
              <a:ext uri="{FF2B5EF4-FFF2-40B4-BE49-F238E27FC236}">
                <a16:creationId xmlns:a16="http://schemas.microsoft.com/office/drawing/2014/main" id="{4D74562B-0498-4E6A-9936-585FB351A00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78163F3-4474-449B-92B3-EEF12912B357}"/>
              </a:ext>
            </a:extLst>
          </p:cNvPr>
          <p:cNvSpPr>
            <a:spLocks noGrp="1"/>
          </p:cNvSpPr>
          <p:nvPr>
            <p:ph type="sldNum" sz="quarter" idx="12"/>
          </p:nvPr>
        </p:nvSpPr>
        <p:spPr/>
        <p:txBody>
          <a:bodyPr/>
          <a:lstStyle/>
          <a:p>
            <a:fld id="{128D23EE-3B89-49FC-A166-D43947CF57C9}" type="slidenum">
              <a:rPr lang="es-AR" smtClean="0"/>
              <a:t>‹Nº›</a:t>
            </a:fld>
            <a:endParaRPr lang="es-AR"/>
          </a:p>
        </p:txBody>
      </p:sp>
    </p:spTree>
    <p:extLst>
      <p:ext uri="{BB962C8B-B14F-4D97-AF65-F5344CB8AC3E}">
        <p14:creationId xmlns:p14="http://schemas.microsoft.com/office/powerpoint/2010/main" val="26853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A95638D-39CF-46C1-AF09-ED3DB639280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5B467E4-3C23-41AA-BFB3-D4F234EE230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9553247-1038-4253-8778-E86204E02A8D}"/>
              </a:ext>
            </a:extLst>
          </p:cNvPr>
          <p:cNvSpPr>
            <a:spLocks noGrp="1"/>
          </p:cNvSpPr>
          <p:nvPr>
            <p:ph type="dt" sz="half" idx="10"/>
          </p:nvPr>
        </p:nvSpPr>
        <p:spPr/>
        <p:txBody>
          <a:bodyPr/>
          <a:lstStyle/>
          <a:p>
            <a:fld id="{4F1F285C-E924-4B69-B7B7-5BE2D815EF20}" type="datetimeFigureOut">
              <a:rPr lang="es-AR" smtClean="0"/>
              <a:t>8/3/2021</a:t>
            </a:fld>
            <a:endParaRPr lang="es-AR"/>
          </a:p>
        </p:txBody>
      </p:sp>
      <p:sp>
        <p:nvSpPr>
          <p:cNvPr id="5" name="Marcador de pie de página 4">
            <a:extLst>
              <a:ext uri="{FF2B5EF4-FFF2-40B4-BE49-F238E27FC236}">
                <a16:creationId xmlns:a16="http://schemas.microsoft.com/office/drawing/2014/main" id="{728C30CC-A5AD-4B67-B5C4-475266847D2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4608677-9560-4F49-BA0C-D45C13F4B694}"/>
              </a:ext>
            </a:extLst>
          </p:cNvPr>
          <p:cNvSpPr>
            <a:spLocks noGrp="1"/>
          </p:cNvSpPr>
          <p:nvPr>
            <p:ph type="sldNum" sz="quarter" idx="12"/>
          </p:nvPr>
        </p:nvSpPr>
        <p:spPr/>
        <p:txBody>
          <a:bodyPr/>
          <a:lstStyle/>
          <a:p>
            <a:fld id="{128D23EE-3B89-49FC-A166-D43947CF57C9}" type="slidenum">
              <a:rPr lang="es-AR" smtClean="0"/>
              <a:t>‹Nº›</a:t>
            </a:fld>
            <a:endParaRPr lang="es-AR"/>
          </a:p>
        </p:txBody>
      </p:sp>
    </p:spTree>
    <p:extLst>
      <p:ext uri="{BB962C8B-B14F-4D97-AF65-F5344CB8AC3E}">
        <p14:creationId xmlns:p14="http://schemas.microsoft.com/office/powerpoint/2010/main" val="148797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8F1AD-51A8-49C7-B53C-7812EAF7BFC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09B4658-A4DA-4F76-BC2A-4E79A419969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D1EE46F-049D-40C4-BAAA-E4A02AECE939}"/>
              </a:ext>
            </a:extLst>
          </p:cNvPr>
          <p:cNvSpPr>
            <a:spLocks noGrp="1"/>
          </p:cNvSpPr>
          <p:nvPr>
            <p:ph type="dt" sz="half" idx="10"/>
          </p:nvPr>
        </p:nvSpPr>
        <p:spPr/>
        <p:txBody>
          <a:bodyPr/>
          <a:lstStyle/>
          <a:p>
            <a:fld id="{4F1F285C-E924-4B69-B7B7-5BE2D815EF20}" type="datetimeFigureOut">
              <a:rPr lang="es-AR" smtClean="0"/>
              <a:t>8/3/2021</a:t>
            </a:fld>
            <a:endParaRPr lang="es-AR"/>
          </a:p>
        </p:txBody>
      </p:sp>
      <p:sp>
        <p:nvSpPr>
          <p:cNvPr id="5" name="Marcador de pie de página 4">
            <a:extLst>
              <a:ext uri="{FF2B5EF4-FFF2-40B4-BE49-F238E27FC236}">
                <a16:creationId xmlns:a16="http://schemas.microsoft.com/office/drawing/2014/main" id="{000EC586-D5A4-4861-8BE2-F948747A6ED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564FE0C-27F2-4F69-BC46-00D21AA18DB3}"/>
              </a:ext>
            </a:extLst>
          </p:cNvPr>
          <p:cNvSpPr>
            <a:spLocks noGrp="1"/>
          </p:cNvSpPr>
          <p:nvPr>
            <p:ph type="sldNum" sz="quarter" idx="12"/>
          </p:nvPr>
        </p:nvSpPr>
        <p:spPr/>
        <p:txBody>
          <a:bodyPr/>
          <a:lstStyle/>
          <a:p>
            <a:fld id="{128D23EE-3B89-49FC-A166-D43947CF57C9}" type="slidenum">
              <a:rPr lang="es-AR" smtClean="0"/>
              <a:t>‹Nº›</a:t>
            </a:fld>
            <a:endParaRPr lang="es-AR"/>
          </a:p>
        </p:txBody>
      </p:sp>
    </p:spTree>
    <p:extLst>
      <p:ext uri="{BB962C8B-B14F-4D97-AF65-F5344CB8AC3E}">
        <p14:creationId xmlns:p14="http://schemas.microsoft.com/office/powerpoint/2010/main" val="383336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84616-E6D4-4B6C-A4E9-DE18C1B09EF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0157541-7374-4F09-8460-F94B7FE54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5CAAD4A-067A-4E55-A317-FB881C6613C4}"/>
              </a:ext>
            </a:extLst>
          </p:cNvPr>
          <p:cNvSpPr>
            <a:spLocks noGrp="1"/>
          </p:cNvSpPr>
          <p:nvPr>
            <p:ph type="dt" sz="half" idx="10"/>
          </p:nvPr>
        </p:nvSpPr>
        <p:spPr/>
        <p:txBody>
          <a:bodyPr/>
          <a:lstStyle/>
          <a:p>
            <a:fld id="{4F1F285C-E924-4B69-B7B7-5BE2D815EF20}" type="datetimeFigureOut">
              <a:rPr lang="es-AR" smtClean="0"/>
              <a:t>8/3/2021</a:t>
            </a:fld>
            <a:endParaRPr lang="es-AR"/>
          </a:p>
        </p:txBody>
      </p:sp>
      <p:sp>
        <p:nvSpPr>
          <p:cNvPr id="5" name="Marcador de pie de página 4">
            <a:extLst>
              <a:ext uri="{FF2B5EF4-FFF2-40B4-BE49-F238E27FC236}">
                <a16:creationId xmlns:a16="http://schemas.microsoft.com/office/drawing/2014/main" id="{9BB34DCE-8353-40FB-BC81-08C397F979E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E249841-5E33-4506-ABB9-31DD4C8260E3}"/>
              </a:ext>
            </a:extLst>
          </p:cNvPr>
          <p:cNvSpPr>
            <a:spLocks noGrp="1"/>
          </p:cNvSpPr>
          <p:nvPr>
            <p:ph type="sldNum" sz="quarter" idx="12"/>
          </p:nvPr>
        </p:nvSpPr>
        <p:spPr/>
        <p:txBody>
          <a:bodyPr/>
          <a:lstStyle/>
          <a:p>
            <a:fld id="{128D23EE-3B89-49FC-A166-D43947CF57C9}" type="slidenum">
              <a:rPr lang="es-AR" smtClean="0"/>
              <a:t>‹Nº›</a:t>
            </a:fld>
            <a:endParaRPr lang="es-AR"/>
          </a:p>
        </p:txBody>
      </p:sp>
    </p:spTree>
    <p:extLst>
      <p:ext uri="{BB962C8B-B14F-4D97-AF65-F5344CB8AC3E}">
        <p14:creationId xmlns:p14="http://schemas.microsoft.com/office/powerpoint/2010/main" val="1737309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E5C0C-8E56-4136-82EF-752F83B04C1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1B7D25B-ED74-4870-87DF-CDD37F4C127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F5FEF016-3955-46EC-A13F-F381240FEDB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A88CC86B-8C6D-4E66-917B-C900E13B5A5E}"/>
              </a:ext>
            </a:extLst>
          </p:cNvPr>
          <p:cNvSpPr>
            <a:spLocks noGrp="1"/>
          </p:cNvSpPr>
          <p:nvPr>
            <p:ph type="dt" sz="half" idx="10"/>
          </p:nvPr>
        </p:nvSpPr>
        <p:spPr/>
        <p:txBody>
          <a:bodyPr/>
          <a:lstStyle/>
          <a:p>
            <a:fld id="{4F1F285C-E924-4B69-B7B7-5BE2D815EF20}" type="datetimeFigureOut">
              <a:rPr lang="es-AR" smtClean="0"/>
              <a:t>8/3/2021</a:t>
            </a:fld>
            <a:endParaRPr lang="es-AR"/>
          </a:p>
        </p:txBody>
      </p:sp>
      <p:sp>
        <p:nvSpPr>
          <p:cNvPr id="6" name="Marcador de pie de página 5">
            <a:extLst>
              <a:ext uri="{FF2B5EF4-FFF2-40B4-BE49-F238E27FC236}">
                <a16:creationId xmlns:a16="http://schemas.microsoft.com/office/drawing/2014/main" id="{4BED04F6-311B-428F-A88A-BA0D2FEDD7B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BC814A7-F70A-478C-98C4-B52B87CA44A4}"/>
              </a:ext>
            </a:extLst>
          </p:cNvPr>
          <p:cNvSpPr>
            <a:spLocks noGrp="1"/>
          </p:cNvSpPr>
          <p:nvPr>
            <p:ph type="sldNum" sz="quarter" idx="12"/>
          </p:nvPr>
        </p:nvSpPr>
        <p:spPr/>
        <p:txBody>
          <a:bodyPr/>
          <a:lstStyle/>
          <a:p>
            <a:fld id="{128D23EE-3B89-49FC-A166-D43947CF57C9}" type="slidenum">
              <a:rPr lang="es-AR" smtClean="0"/>
              <a:t>‹Nº›</a:t>
            </a:fld>
            <a:endParaRPr lang="es-AR"/>
          </a:p>
        </p:txBody>
      </p:sp>
    </p:spTree>
    <p:extLst>
      <p:ext uri="{BB962C8B-B14F-4D97-AF65-F5344CB8AC3E}">
        <p14:creationId xmlns:p14="http://schemas.microsoft.com/office/powerpoint/2010/main" val="151099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4D4FE-6A09-422A-A73E-E89FECA852D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4C4A5E2-72A7-4B0F-84E6-28AE5A005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43DD8E7-E7F9-490C-A8B3-8F4885C2AF6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021D190B-4DC2-4436-AD79-878815BFA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5D464D4-8B48-41F6-964A-5A84E961B5E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050333B1-F90D-412F-BCB0-11FFF976EAEE}"/>
              </a:ext>
            </a:extLst>
          </p:cNvPr>
          <p:cNvSpPr>
            <a:spLocks noGrp="1"/>
          </p:cNvSpPr>
          <p:nvPr>
            <p:ph type="dt" sz="half" idx="10"/>
          </p:nvPr>
        </p:nvSpPr>
        <p:spPr/>
        <p:txBody>
          <a:bodyPr/>
          <a:lstStyle/>
          <a:p>
            <a:fld id="{4F1F285C-E924-4B69-B7B7-5BE2D815EF20}" type="datetimeFigureOut">
              <a:rPr lang="es-AR" smtClean="0"/>
              <a:t>8/3/2021</a:t>
            </a:fld>
            <a:endParaRPr lang="es-AR"/>
          </a:p>
        </p:txBody>
      </p:sp>
      <p:sp>
        <p:nvSpPr>
          <p:cNvPr id="8" name="Marcador de pie de página 7">
            <a:extLst>
              <a:ext uri="{FF2B5EF4-FFF2-40B4-BE49-F238E27FC236}">
                <a16:creationId xmlns:a16="http://schemas.microsoft.com/office/drawing/2014/main" id="{51155C87-6CF4-41E3-A7AD-DD66EE79A5EF}"/>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951AECFE-43A7-4DE1-B48E-56CDE8B63AD2}"/>
              </a:ext>
            </a:extLst>
          </p:cNvPr>
          <p:cNvSpPr>
            <a:spLocks noGrp="1"/>
          </p:cNvSpPr>
          <p:nvPr>
            <p:ph type="sldNum" sz="quarter" idx="12"/>
          </p:nvPr>
        </p:nvSpPr>
        <p:spPr/>
        <p:txBody>
          <a:bodyPr/>
          <a:lstStyle/>
          <a:p>
            <a:fld id="{128D23EE-3B89-49FC-A166-D43947CF57C9}" type="slidenum">
              <a:rPr lang="es-AR" smtClean="0"/>
              <a:t>‹Nº›</a:t>
            </a:fld>
            <a:endParaRPr lang="es-AR"/>
          </a:p>
        </p:txBody>
      </p:sp>
    </p:spTree>
    <p:extLst>
      <p:ext uri="{BB962C8B-B14F-4D97-AF65-F5344CB8AC3E}">
        <p14:creationId xmlns:p14="http://schemas.microsoft.com/office/powerpoint/2010/main" val="280018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E36F2-0EEA-4B65-A668-DBEB92DBE8C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B426F2A4-D858-4A81-B6AE-287E442B3713}"/>
              </a:ext>
            </a:extLst>
          </p:cNvPr>
          <p:cNvSpPr>
            <a:spLocks noGrp="1"/>
          </p:cNvSpPr>
          <p:nvPr>
            <p:ph type="dt" sz="half" idx="10"/>
          </p:nvPr>
        </p:nvSpPr>
        <p:spPr/>
        <p:txBody>
          <a:bodyPr/>
          <a:lstStyle/>
          <a:p>
            <a:fld id="{4F1F285C-E924-4B69-B7B7-5BE2D815EF20}" type="datetimeFigureOut">
              <a:rPr lang="es-AR" smtClean="0"/>
              <a:t>8/3/2021</a:t>
            </a:fld>
            <a:endParaRPr lang="es-AR"/>
          </a:p>
        </p:txBody>
      </p:sp>
      <p:sp>
        <p:nvSpPr>
          <p:cNvPr id="4" name="Marcador de pie de página 3">
            <a:extLst>
              <a:ext uri="{FF2B5EF4-FFF2-40B4-BE49-F238E27FC236}">
                <a16:creationId xmlns:a16="http://schemas.microsoft.com/office/drawing/2014/main" id="{E095A58C-7D11-492F-8DBA-C50E58376286}"/>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A7CB32B1-11D9-419E-B4E3-C6746A593D36}"/>
              </a:ext>
            </a:extLst>
          </p:cNvPr>
          <p:cNvSpPr>
            <a:spLocks noGrp="1"/>
          </p:cNvSpPr>
          <p:nvPr>
            <p:ph type="sldNum" sz="quarter" idx="12"/>
          </p:nvPr>
        </p:nvSpPr>
        <p:spPr/>
        <p:txBody>
          <a:bodyPr/>
          <a:lstStyle/>
          <a:p>
            <a:fld id="{128D23EE-3B89-49FC-A166-D43947CF57C9}" type="slidenum">
              <a:rPr lang="es-AR" smtClean="0"/>
              <a:t>‹Nº›</a:t>
            </a:fld>
            <a:endParaRPr lang="es-AR"/>
          </a:p>
        </p:txBody>
      </p:sp>
    </p:spTree>
    <p:extLst>
      <p:ext uri="{BB962C8B-B14F-4D97-AF65-F5344CB8AC3E}">
        <p14:creationId xmlns:p14="http://schemas.microsoft.com/office/powerpoint/2010/main" val="251245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1014D76-8972-4C05-8206-7A80E4A89CD1}"/>
              </a:ext>
            </a:extLst>
          </p:cNvPr>
          <p:cNvSpPr>
            <a:spLocks noGrp="1"/>
          </p:cNvSpPr>
          <p:nvPr>
            <p:ph type="dt" sz="half" idx="10"/>
          </p:nvPr>
        </p:nvSpPr>
        <p:spPr/>
        <p:txBody>
          <a:bodyPr/>
          <a:lstStyle/>
          <a:p>
            <a:fld id="{4F1F285C-E924-4B69-B7B7-5BE2D815EF20}" type="datetimeFigureOut">
              <a:rPr lang="es-AR" smtClean="0"/>
              <a:t>8/3/2021</a:t>
            </a:fld>
            <a:endParaRPr lang="es-AR"/>
          </a:p>
        </p:txBody>
      </p:sp>
      <p:sp>
        <p:nvSpPr>
          <p:cNvPr id="3" name="Marcador de pie de página 2">
            <a:extLst>
              <a:ext uri="{FF2B5EF4-FFF2-40B4-BE49-F238E27FC236}">
                <a16:creationId xmlns:a16="http://schemas.microsoft.com/office/drawing/2014/main" id="{97B1B02C-0A80-494F-A2E0-8F9DCC0E832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29BAAA87-A3AD-4753-8DEB-E2FB5F5984DF}"/>
              </a:ext>
            </a:extLst>
          </p:cNvPr>
          <p:cNvSpPr>
            <a:spLocks noGrp="1"/>
          </p:cNvSpPr>
          <p:nvPr>
            <p:ph type="sldNum" sz="quarter" idx="12"/>
          </p:nvPr>
        </p:nvSpPr>
        <p:spPr/>
        <p:txBody>
          <a:bodyPr/>
          <a:lstStyle/>
          <a:p>
            <a:fld id="{128D23EE-3B89-49FC-A166-D43947CF57C9}" type="slidenum">
              <a:rPr lang="es-AR" smtClean="0"/>
              <a:t>‹Nº›</a:t>
            </a:fld>
            <a:endParaRPr lang="es-AR"/>
          </a:p>
        </p:txBody>
      </p:sp>
    </p:spTree>
    <p:extLst>
      <p:ext uri="{BB962C8B-B14F-4D97-AF65-F5344CB8AC3E}">
        <p14:creationId xmlns:p14="http://schemas.microsoft.com/office/powerpoint/2010/main" val="167306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7476A-A6D2-4058-9957-CDE2F2A6E4C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6DC63F6-120C-4750-ACB2-2795149661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E6A5A524-D609-4A7C-94E8-66C3ABE0F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8C2CE57-F609-4BDB-B3FB-572F5A3529CE}"/>
              </a:ext>
            </a:extLst>
          </p:cNvPr>
          <p:cNvSpPr>
            <a:spLocks noGrp="1"/>
          </p:cNvSpPr>
          <p:nvPr>
            <p:ph type="dt" sz="half" idx="10"/>
          </p:nvPr>
        </p:nvSpPr>
        <p:spPr/>
        <p:txBody>
          <a:bodyPr/>
          <a:lstStyle/>
          <a:p>
            <a:fld id="{4F1F285C-E924-4B69-B7B7-5BE2D815EF20}" type="datetimeFigureOut">
              <a:rPr lang="es-AR" smtClean="0"/>
              <a:t>8/3/2021</a:t>
            </a:fld>
            <a:endParaRPr lang="es-AR"/>
          </a:p>
        </p:txBody>
      </p:sp>
      <p:sp>
        <p:nvSpPr>
          <p:cNvPr id="6" name="Marcador de pie de página 5">
            <a:extLst>
              <a:ext uri="{FF2B5EF4-FFF2-40B4-BE49-F238E27FC236}">
                <a16:creationId xmlns:a16="http://schemas.microsoft.com/office/drawing/2014/main" id="{E25E74A8-B416-4E3C-8EFA-56AE188FCD3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1414492-A357-4B95-8C94-1AC1800AF4AD}"/>
              </a:ext>
            </a:extLst>
          </p:cNvPr>
          <p:cNvSpPr>
            <a:spLocks noGrp="1"/>
          </p:cNvSpPr>
          <p:nvPr>
            <p:ph type="sldNum" sz="quarter" idx="12"/>
          </p:nvPr>
        </p:nvSpPr>
        <p:spPr/>
        <p:txBody>
          <a:bodyPr/>
          <a:lstStyle/>
          <a:p>
            <a:fld id="{128D23EE-3B89-49FC-A166-D43947CF57C9}" type="slidenum">
              <a:rPr lang="es-AR" smtClean="0"/>
              <a:t>‹Nº›</a:t>
            </a:fld>
            <a:endParaRPr lang="es-AR"/>
          </a:p>
        </p:txBody>
      </p:sp>
    </p:spTree>
    <p:extLst>
      <p:ext uri="{BB962C8B-B14F-4D97-AF65-F5344CB8AC3E}">
        <p14:creationId xmlns:p14="http://schemas.microsoft.com/office/powerpoint/2010/main" val="354692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4D0B3-C43C-4E5F-A9EC-B6F54839F1D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03E65595-98F3-4402-BAD1-3CA8E46F4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B321CF0A-CB7A-413F-B610-3B137DE18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AE0FB65-075B-4D63-8B14-619B8B70C1AE}"/>
              </a:ext>
            </a:extLst>
          </p:cNvPr>
          <p:cNvSpPr>
            <a:spLocks noGrp="1"/>
          </p:cNvSpPr>
          <p:nvPr>
            <p:ph type="dt" sz="half" idx="10"/>
          </p:nvPr>
        </p:nvSpPr>
        <p:spPr/>
        <p:txBody>
          <a:bodyPr/>
          <a:lstStyle/>
          <a:p>
            <a:fld id="{4F1F285C-E924-4B69-B7B7-5BE2D815EF20}" type="datetimeFigureOut">
              <a:rPr lang="es-AR" smtClean="0"/>
              <a:t>8/3/2021</a:t>
            </a:fld>
            <a:endParaRPr lang="es-AR"/>
          </a:p>
        </p:txBody>
      </p:sp>
      <p:sp>
        <p:nvSpPr>
          <p:cNvPr id="6" name="Marcador de pie de página 5">
            <a:extLst>
              <a:ext uri="{FF2B5EF4-FFF2-40B4-BE49-F238E27FC236}">
                <a16:creationId xmlns:a16="http://schemas.microsoft.com/office/drawing/2014/main" id="{EAA4A992-C06B-4DAD-A733-B611F8D3E9B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ABF3F4A-2723-4BF6-8455-90ACBDE2FEFB}"/>
              </a:ext>
            </a:extLst>
          </p:cNvPr>
          <p:cNvSpPr>
            <a:spLocks noGrp="1"/>
          </p:cNvSpPr>
          <p:nvPr>
            <p:ph type="sldNum" sz="quarter" idx="12"/>
          </p:nvPr>
        </p:nvSpPr>
        <p:spPr/>
        <p:txBody>
          <a:bodyPr/>
          <a:lstStyle/>
          <a:p>
            <a:fld id="{128D23EE-3B89-49FC-A166-D43947CF57C9}" type="slidenum">
              <a:rPr lang="es-AR" smtClean="0"/>
              <a:t>‹Nº›</a:t>
            </a:fld>
            <a:endParaRPr lang="es-AR"/>
          </a:p>
        </p:txBody>
      </p:sp>
    </p:spTree>
    <p:extLst>
      <p:ext uri="{BB962C8B-B14F-4D97-AF65-F5344CB8AC3E}">
        <p14:creationId xmlns:p14="http://schemas.microsoft.com/office/powerpoint/2010/main" val="205083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09D870D-E056-425C-9E1B-247654162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2A1767B-6D9B-49C1-AE98-8CDC02701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89A6679-36F5-4D1E-8147-A18586DE0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F285C-E924-4B69-B7B7-5BE2D815EF20}" type="datetimeFigureOut">
              <a:rPr lang="es-AR" smtClean="0"/>
              <a:t>8/3/2021</a:t>
            </a:fld>
            <a:endParaRPr lang="es-AR"/>
          </a:p>
        </p:txBody>
      </p:sp>
      <p:sp>
        <p:nvSpPr>
          <p:cNvPr id="5" name="Marcador de pie de página 4">
            <a:extLst>
              <a:ext uri="{FF2B5EF4-FFF2-40B4-BE49-F238E27FC236}">
                <a16:creationId xmlns:a16="http://schemas.microsoft.com/office/drawing/2014/main" id="{7180272A-AE98-445D-87DC-D2BA18D69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EF6F278-3EE4-464A-8A51-F50FDB9F3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D23EE-3B89-49FC-A166-D43947CF57C9}" type="slidenum">
              <a:rPr lang="es-AR" smtClean="0"/>
              <a:t>‹Nº›</a:t>
            </a:fld>
            <a:endParaRPr lang="es-AR"/>
          </a:p>
        </p:txBody>
      </p:sp>
    </p:spTree>
    <p:extLst>
      <p:ext uri="{BB962C8B-B14F-4D97-AF65-F5344CB8AC3E}">
        <p14:creationId xmlns:p14="http://schemas.microsoft.com/office/powerpoint/2010/main" val="35485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2435567"/>
            <a:ext cx="6569449" cy="1970836"/>
          </a:xfrm>
          <a:prstGeom prst="rect">
            <a:avLst/>
          </a:prstGeom>
          <a:noFill/>
          <a:extLst>
            <a:ext uri="{909E8E84-426E-40DD-AFC4-6F175D3DCCD1}">
              <a14:hiddenFill xmlns:a14="http://schemas.microsoft.com/office/drawing/2010/main">
                <a:solidFill>
                  <a:srgbClr val="FFFFFF"/>
                </a:solidFill>
              </a14:hiddenFill>
            </a:ext>
          </a:extLst>
        </p:spPr>
      </p:pic>
      <p:sp>
        <p:nvSpPr>
          <p:cNvPr id="23" name="Subtítulo 2">
            <a:extLst>
              <a:ext uri="{FF2B5EF4-FFF2-40B4-BE49-F238E27FC236}">
                <a16:creationId xmlns:a16="http://schemas.microsoft.com/office/drawing/2014/main" id="{6E4B6391-1C36-4ED9-9A02-7CFFC1E621CF}"/>
              </a:ext>
            </a:extLst>
          </p:cNvPr>
          <p:cNvSpPr>
            <a:spLocks noGrp="1"/>
          </p:cNvSpPr>
          <p:nvPr>
            <p:ph type="subTitle" idx="1"/>
          </p:nvPr>
        </p:nvSpPr>
        <p:spPr>
          <a:xfrm>
            <a:off x="7958093" y="4720112"/>
            <a:ext cx="4233907" cy="2057044"/>
          </a:xfrm>
        </p:spPr>
        <p:txBody>
          <a:bodyPr anchor="ctr">
            <a:normAutofit fontScale="62500" lnSpcReduction="20000"/>
          </a:bodyPr>
          <a:lstStyle/>
          <a:p>
            <a:r>
              <a:rPr lang="es-AR" sz="5100" dirty="0"/>
              <a:t>Desafío N°2 – Grupo </a:t>
            </a:r>
            <a:r>
              <a:rPr lang="es-AR" sz="5100" dirty="0" smtClean="0"/>
              <a:t>6</a:t>
            </a:r>
            <a:endParaRPr lang="es-AR" sz="5100" dirty="0"/>
          </a:p>
          <a:p>
            <a:endParaRPr lang="es-AR" dirty="0"/>
          </a:p>
          <a:p>
            <a:pPr algn="r"/>
            <a:r>
              <a:rPr lang="es-AR" dirty="0"/>
              <a:t>Blanche, Alejandro</a:t>
            </a:r>
          </a:p>
          <a:p>
            <a:pPr algn="r"/>
            <a:r>
              <a:rPr lang="es-AR" dirty="0" err="1"/>
              <a:t>Navone</a:t>
            </a:r>
            <a:r>
              <a:rPr lang="es-AR" dirty="0"/>
              <a:t> , Santiago</a:t>
            </a:r>
          </a:p>
          <a:p>
            <a:pPr algn="r"/>
            <a:r>
              <a:rPr lang="es-AR" dirty="0" err="1"/>
              <a:t>Zerni</a:t>
            </a:r>
            <a:r>
              <a:rPr lang="es-AR" dirty="0"/>
              <a:t>, Diego</a:t>
            </a:r>
          </a:p>
        </p:txBody>
      </p:sp>
    </p:spTree>
    <p:extLst>
      <p:ext uri="{BB962C8B-B14F-4D97-AF65-F5344CB8AC3E}">
        <p14:creationId xmlns:p14="http://schemas.microsoft.com/office/powerpoint/2010/main" val="15165121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DF0B81D0-16C3-44F1-B5E3-E0B4E13B49B1}"/>
              </a:ext>
            </a:extLst>
          </p:cNvPr>
          <p:cNvSpPr txBox="1"/>
          <p:nvPr/>
        </p:nvSpPr>
        <p:spPr>
          <a:xfrm>
            <a:off x="346229" y="236114"/>
            <a:ext cx="5998346" cy="553998"/>
          </a:xfrm>
          <a:prstGeom prst="rect">
            <a:avLst/>
          </a:prstGeom>
          <a:noFill/>
        </p:spPr>
        <p:txBody>
          <a:bodyPr wrap="square" rtlCol="0">
            <a:spAutoFit/>
          </a:bodyPr>
          <a:lstStyle/>
          <a:p>
            <a:r>
              <a:rPr lang="es-AR" sz="3000" dirty="0"/>
              <a:t>Evaluación y elección de modelo</a:t>
            </a:r>
          </a:p>
        </p:txBody>
      </p:sp>
      <p:sp>
        <p:nvSpPr>
          <p:cNvPr id="39" name="Rectángulo 38">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CuadroTexto 14">
            <a:extLst>
              <a:ext uri="{FF2B5EF4-FFF2-40B4-BE49-F238E27FC236}">
                <a16:creationId xmlns:a16="http://schemas.microsoft.com/office/drawing/2014/main" id="{2A2A4C4C-DE7D-4057-89B4-AE3A01D6596D}"/>
              </a:ext>
            </a:extLst>
          </p:cNvPr>
          <p:cNvSpPr txBox="1"/>
          <p:nvPr/>
        </p:nvSpPr>
        <p:spPr>
          <a:xfrm>
            <a:off x="932155" y="1012054"/>
            <a:ext cx="1784412" cy="369332"/>
          </a:xfrm>
          <a:prstGeom prst="rect">
            <a:avLst/>
          </a:prstGeom>
          <a:noFill/>
        </p:spPr>
        <p:txBody>
          <a:bodyPr wrap="square" rtlCol="0">
            <a:spAutoFit/>
          </a:bodyPr>
          <a:lstStyle/>
          <a:p>
            <a:r>
              <a:rPr lang="es-ES" dirty="0"/>
              <a:t>TRAIN LOG 2:</a:t>
            </a:r>
            <a:endParaRPr lang="es-AR" dirty="0"/>
          </a:p>
        </p:txBody>
      </p:sp>
      <p:sp>
        <p:nvSpPr>
          <p:cNvPr id="16" name="CuadroTexto 15">
            <a:extLst>
              <a:ext uri="{FF2B5EF4-FFF2-40B4-BE49-F238E27FC236}">
                <a16:creationId xmlns:a16="http://schemas.microsoft.com/office/drawing/2014/main" id="{4240263E-C543-4554-B5ED-376016BE09D1}"/>
              </a:ext>
            </a:extLst>
          </p:cNvPr>
          <p:cNvSpPr txBox="1"/>
          <p:nvPr/>
        </p:nvSpPr>
        <p:spPr>
          <a:xfrm>
            <a:off x="7164278" y="976543"/>
            <a:ext cx="1340529" cy="369332"/>
          </a:xfrm>
          <a:prstGeom prst="rect">
            <a:avLst/>
          </a:prstGeom>
          <a:noFill/>
        </p:spPr>
        <p:txBody>
          <a:bodyPr wrap="square" rtlCol="0">
            <a:spAutoFit/>
          </a:bodyPr>
          <a:lstStyle/>
          <a:p>
            <a:r>
              <a:rPr lang="es-ES" dirty="0"/>
              <a:t>TRAIN LOG:</a:t>
            </a:r>
            <a:endParaRPr lang="es-AR" dirty="0"/>
          </a:p>
        </p:txBody>
      </p:sp>
      <p:pic>
        <p:nvPicPr>
          <p:cNvPr id="26" name="Imagen 25">
            <a:extLst>
              <a:ext uri="{FF2B5EF4-FFF2-40B4-BE49-F238E27FC236}">
                <a16:creationId xmlns:a16="http://schemas.microsoft.com/office/drawing/2014/main" id="{094F4C42-5F47-4437-9156-BBF410F1B6E2}"/>
              </a:ext>
            </a:extLst>
          </p:cNvPr>
          <p:cNvPicPr>
            <a:picLocks noChangeAspect="1"/>
          </p:cNvPicPr>
          <p:nvPr/>
        </p:nvPicPr>
        <p:blipFill>
          <a:blip r:embed="rId3"/>
          <a:stretch>
            <a:fillRect/>
          </a:stretch>
        </p:blipFill>
        <p:spPr>
          <a:xfrm>
            <a:off x="346229" y="4622357"/>
            <a:ext cx="5229225" cy="1809750"/>
          </a:xfrm>
          <a:prstGeom prst="rect">
            <a:avLst/>
          </a:prstGeom>
        </p:spPr>
      </p:pic>
      <p:pic>
        <p:nvPicPr>
          <p:cNvPr id="28" name="Imagen 27">
            <a:extLst>
              <a:ext uri="{FF2B5EF4-FFF2-40B4-BE49-F238E27FC236}">
                <a16:creationId xmlns:a16="http://schemas.microsoft.com/office/drawing/2014/main" id="{3D585E87-8163-4200-AD1D-B6C76E7913D9}"/>
              </a:ext>
            </a:extLst>
          </p:cNvPr>
          <p:cNvPicPr>
            <a:picLocks noChangeAspect="1"/>
          </p:cNvPicPr>
          <p:nvPr/>
        </p:nvPicPr>
        <p:blipFill>
          <a:blip r:embed="rId4"/>
          <a:stretch>
            <a:fillRect/>
          </a:stretch>
        </p:blipFill>
        <p:spPr>
          <a:xfrm>
            <a:off x="346229" y="1370978"/>
            <a:ext cx="4905375" cy="3209925"/>
          </a:xfrm>
          <a:prstGeom prst="rect">
            <a:avLst/>
          </a:prstGeom>
        </p:spPr>
      </p:pic>
      <p:pic>
        <p:nvPicPr>
          <p:cNvPr id="33" name="Imagen 32">
            <a:extLst>
              <a:ext uri="{FF2B5EF4-FFF2-40B4-BE49-F238E27FC236}">
                <a16:creationId xmlns:a16="http://schemas.microsoft.com/office/drawing/2014/main" id="{AC662A33-3C2D-4472-B694-6A85372C534A}"/>
              </a:ext>
            </a:extLst>
          </p:cNvPr>
          <p:cNvPicPr>
            <a:picLocks noChangeAspect="1"/>
          </p:cNvPicPr>
          <p:nvPr/>
        </p:nvPicPr>
        <p:blipFill>
          <a:blip r:embed="rId5"/>
          <a:stretch>
            <a:fillRect/>
          </a:stretch>
        </p:blipFill>
        <p:spPr>
          <a:xfrm>
            <a:off x="6897494" y="1381386"/>
            <a:ext cx="4628496" cy="3109913"/>
          </a:xfrm>
          <a:prstGeom prst="rect">
            <a:avLst/>
          </a:prstGeom>
        </p:spPr>
      </p:pic>
      <p:pic>
        <p:nvPicPr>
          <p:cNvPr id="35" name="Imagen 34">
            <a:extLst>
              <a:ext uri="{FF2B5EF4-FFF2-40B4-BE49-F238E27FC236}">
                <a16:creationId xmlns:a16="http://schemas.microsoft.com/office/drawing/2014/main" id="{04D9DC42-5FBF-4497-9858-C4C042549262}"/>
              </a:ext>
            </a:extLst>
          </p:cNvPr>
          <p:cNvPicPr>
            <a:picLocks noChangeAspect="1"/>
          </p:cNvPicPr>
          <p:nvPr/>
        </p:nvPicPr>
        <p:blipFill>
          <a:blip r:embed="rId6"/>
          <a:stretch>
            <a:fillRect/>
          </a:stretch>
        </p:blipFill>
        <p:spPr>
          <a:xfrm>
            <a:off x="6218992" y="4622357"/>
            <a:ext cx="5219700" cy="1724025"/>
          </a:xfrm>
          <a:prstGeom prst="rect">
            <a:avLst/>
          </a:prstGeom>
        </p:spPr>
      </p:pic>
      <p:pic>
        <p:nvPicPr>
          <p:cNvPr id="12" name="Imagen 11">
            <a:extLst>
              <a:ext uri="{FF2B5EF4-FFF2-40B4-BE49-F238E27FC236}">
                <a16:creationId xmlns:a16="http://schemas.microsoft.com/office/drawing/2014/main" id="{A45152F0-C2BC-4989-A18B-FE82F0F621DD}"/>
              </a:ext>
            </a:extLst>
          </p:cNvPr>
          <p:cNvPicPr>
            <a:picLocks noChangeAspect="1"/>
          </p:cNvPicPr>
          <p:nvPr/>
        </p:nvPicPr>
        <p:blipFill>
          <a:blip r:embed="rId7"/>
          <a:stretch>
            <a:fillRect/>
          </a:stretch>
        </p:blipFill>
        <p:spPr>
          <a:xfrm>
            <a:off x="346229" y="4626300"/>
            <a:ext cx="5438775" cy="1771650"/>
          </a:xfrm>
          <a:prstGeom prst="rect">
            <a:avLst/>
          </a:prstGeom>
        </p:spPr>
      </p:pic>
      <p:pic>
        <p:nvPicPr>
          <p:cNvPr id="13" name="Imagen 12">
            <a:extLst>
              <a:ext uri="{FF2B5EF4-FFF2-40B4-BE49-F238E27FC236}">
                <a16:creationId xmlns:a16="http://schemas.microsoft.com/office/drawing/2014/main" id="{38D72CAF-BE4B-43D7-9201-764360F82F70}"/>
              </a:ext>
            </a:extLst>
          </p:cNvPr>
          <p:cNvPicPr>
            <a:picLocks noChangeAspect="1"/>
          </p:cNvPicPr>
          <p:nvPr/>
        </p:nvPicPr>
        <p:blipFill>
          <a:blip r:embed="rId8"/>
          <a:stretch>
            <a:fillRect/>
          </a:stretch>
        </p:blipFill>
        <p:spPr>
          <a:xfrm>
            <a:off x="6344390" y="4580903"/>
            <a:ext cx="5181600" cy="1600200"/>
          </a:xfrm>
          <a:prstGeom prst="rect">
            <a:avLst/>
          </a:prstGeom>
        </p:spPr>
      </p:pic>
      <p:pic>
        <p:nvPicPr>
          <p:cNvPr id="14" name="Imagen 13">
            <a:extLst>
              <a:ext uri="{FF2B5EF4-FFF2-40B4-BE49-F238E27FC236}">
                <a16:creationId xmlns:a16="http://schemas.microsoft.com/office/drawing/2014/main" id="{A45152F0-C2BC-4989-A18B-FE82F0F621DD}"/>
              </a:ext>
            </a:extLst>
          </p:cNvPr>
          <p:cNvPicPr>
            <a:picLocks noChangeAspect="1"/>
          </p:cNvPicPr>
          <p:nvPr/>
        </p:nvPicPr>
        <p:blipFill>
          <a:blip r:embed="rId7"/>
          <a:stretch>
            <a:fillRect/>
          </a:stretch>
        </p:blipFill>
        <p:spPr>
          <a:xfrm>
            <a:off x="136679" y="4498069"/>
            <a:ext cx="5438775" cy="1771650"/>
          </a:xfrm>
          <a:prstGeom prst="rect">
            <a:avLst/>
          </a:prstGeom>
        </p:spPr>
      </p:pic>
    </p:spTree>
    <p:extLst>
      <p:ext uri="{BB962C8B-B14F-4D97-AF65-F5344CB8AC3E}">
        <p14:creationId xmlns:p14="http://schemas.microsoft.com/office/powerpoint/2010/main" val="307573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1000"/>
                                        <p:tgtEl>
                                          <p:spTgt spid="33"/>
                                        </p:tgtEl>
                                      </p:cBhvr>
                                    </p:animEffect>
                                    <p:anim calcmode="lin" valueType="num">
                                      <p:cBhvr>
                                        <p:cTn id="30" dur="1000" fill="hold"/>
                                        <p:tgtEl>
                                          <p:spTgt spid="33"/>
                                        </p:tgtEl>
                                        <p:attrNameLst>
                                          <p:attrName>ppt_x</p:attrName>
                                        </p:attrNameLst>
                                      </p:cBhvr>
                                      <p:tavLst>
                                        <p:tav tm="0">
                                          <p:val>
                                            <p:strVal val="#ppt_x"/>
                                          </p:val>
                                        </p:tav>
                                        <p:tav tm="100000">
                                          <p:val>
                                            <p:strVal val="#ppt_x"/>
                                          </p:val>
                                        </p:tav>
                                      </p:tavLst>
                                    </p:anim>
                                    <p:anim calcmode="lin" valueType="num">
                                      <p:cBhvr>
                                        <p:cTn id="31" dur="1000" fill="hold"/>
                                        <p:tgtEl>
                                          <p:spTgt spid="3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DF0B81D0-16C3-44F1-B5E3-E0B4E13B49B1}"/>
              </a:ext>
            </a:extLst>
          </p:cNvPr>
          <p:cNvSpPr txBox="1"/>
          <p:nvPr/>
        </p:nvSpPr>
        <p:spPr>
          <a:xfrm>
            <a:off x="346229" y="236114"/>
            <a:ext cx="5998346" cy="553998"/>
          </a:xfrm>
          <a:prstGeom prst="rect">
            <a:avLst/>
          </a:prstGeom>
          <a:noFill/>
        </p:spPr>
        <p:txBody>
          <a:bodyPr wrap="square" rtlCol="0">
            <a:spAutoFit/>
          </a:bodyPr>
          <a:lstStyle/>
          <a:p>
            <a:r>
              <a:rPr lang="es-AR" sz="3000" dirty="0"/>
              <a:t>Evaluación y elección de modelo</a:t>
            </a:r>
          </a:p>
        </p:txBody>
      </p:sp>
      <p:sp>
        <p:nvSpPr>
          <p:cNvPr id="39" name="Rectángulo 38">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CuadroTexto 14">
            <a:extLst>
              <a:ext uri="{FF2B5EF4-FFF2-40B4-BE49-F238E27FC236}">
                <a16:creationId xmlns:a16="http://schemas.microsoft.com/office/drawing/2014/main" id="{2A2A4C4C-DE7D-4057-89B4-AE3A01D6596D}"/>
              </a:ext>
            </a:extLst>
          </p:cNvPr>
          <p:cNvSpPr txBox="1"/>
          <p:nvPr/>
        </p:nvSpPr>
        <p:spPr>
          <a:xfrm>
            <a:off x="932155" y="1012054"/>
            <a:ext cx="1509204" cy="369332"/>
          </a:xfrm>
          <a:prstGeom prst="rect">
            <a:avLst/>
          </a:prstGeom>
          <a:noFill/>
        </p:spPr>
        <p:txBody>
          <a:bodyPr wrap="square" rtlCol="0">
            <a:spAutoFit/>
          </a:bodyPr>
          <a:lstStyle/>
          <a:p>
            <a:r>
              <a:rPr lang="es-ES" dirty="0"/>
              <a:t>TEST LOG 2:</a:t>
            </a:r>
            <a:endParaRPr lang="es-AR" dirty="0"/>
          </a:p>
        </p:txBody>
      </p:sp>
      <p:sp>
        <p:nvSpPr>
          <p:cNvPr id="16" name="CuadroTexto 15">
            <a:extLst>
              <a:ext uri="{FF2B5EF4-FFF2-40B4-BE49-F238E27FC236}">
                <a16:creationId xmlns:a16="http://schemas.microsoft.com/office/drawing/2014/main" id="{4240263E-C543-4554-B5ED-376016BE09D1}"/>
              </a:ext>
            </a:extLst>
          </p:cNvPr>
          <p:cNvSpPr txBox="1"/>
          <p:nvPr/>
        </p:nvSpPr>
        <p:spPr>
          <a:xfrm>
            <a:off x="7164279" y="1008901"/>
            <a:ext cx="1340529" cy="369332"/>
          </a:xfrm>
          <a:prstGeom prst="rect">
            <a:avLst/>
          </a:prstGeom>
          <a:noFill/>
        </p:spPr>
        <p:txBody>
          <a:bodyPr wrap="square" rtlCol="0">
            <a:spAutoFit/>
          </a:bodyPr>
          <a:lstStyle/>
          <a:p>
            <a:r>
              <a:rPr lang="es-ES" dirty="0"/>
              <a:t>TEST LOG:</a:t>
            </a:r>
            <a:endParaRPr lang="es-AR" dirty="0"/>
          </a:p>
        </p:txBody>
      </p:sp>
      <p:pic>
        <p:nvPicPr>
          <p:cNvPr id="9" name="Imagen 8">
            <a:extLst>
              <a:ext uri="{FF2B5EF4-FFF2-40B4-BE49-F238E27FC236}">
                <a16:creationId xmlns:a16="http://schemas.microsoft.com/office/drawing/2014/main" id="{4362075F-25CA-4081-A639-A229C1DF467F}"/>
              </a:ext>
            </a:extLst>
          </p:cNvPr>
          <p:cNvPicPr>
            <a:picLocks noChangeAspect="1"/>
          </p:cNvPicPr>
          <p:nvPr/>
        </p:nvPicPr>
        <p:blipFill>
          <a:blip r:embed="rId3"/>
          <a:stretch>
            <a:fillRect/>
          </a:stretch>
        </p:blipFill>
        <p:spPr>
          <a:xfrm>
            <a:off x="524615" y="1345875"/>
            <a:ext cx="4591050" cy="3181350"/>
          </a:xfrm>
          <a:prstGeom prst="rect">
            <a:avLst/>
          </a:prstGeom>
        </p:spPr>
      </p:pic>
      <p:pic>
        <p:nvPicPr>
          <p:cNvPr id="11" name="Imagen 10">
            <a:extLst>
              <a:ext uri="{FF2B5EF4-FFF2-40B4-BE49-F238E27FC236}">
                <a16:creationId xmlns:a16="http://schemas.microsoft.com/office/drawing/2014/main" id="{E3BA3451-D6B9-427E-9E59-D93505B43606}"/>
              </a:ext>
            </a:extLst>
          </p:cNvPr>
          <p:cNvPicPr>
            <a:picLocks noChangeAspect="1"/>
          </p:cNvPicPr>
          <p:nvPr/>
        </p:nvPicPr>
        <p:blipFill>
          <a:blip r:embed="rId4"/>
          <a:stretch>
            <a:fillRect/>
          </a:stretch>
        </p:blipFill>
        <p:spPr>
          <a:xfrm>
            <a:off x="622777" y="4630698"/>
            <a:ext cx="5229225" cy="1866900"/>
          </a:xfrm>
          <a:prstGeom prst="rect">
            <a:avLst/>
          </a:prstGeom>
        </p:spPr>
      </p:pic>
      <p:pic>
        <p:nvPicPr>
          <p:cNvPr id="22" name="Imagen 21">
            <a:extLst>
              <a:ext uri="{FF2B5EF4-FFF2-40B4-BE49-F238E27FC236}">
                <a16:creationId xmlns:a16="http://schemas.microsoft.com/office/drawing/2014/main" id="{8BB9529B-7BEA-4AC0-8145-710E16543DD5}"/>
              </a:ext>
            </a:extLst>
          </p:cNvPr>
          <p:cNvPicPr>
            <a:picLocks noChangeAspect="1"/>
          </p:cNvPicPr>
          <p:nvPr/>
        </p:nvPicPr>
        <p:blipFill>
          <a:blip r:embed="rId5"/>
          <a:stretch>
            <a:fillRect/>
          </a:stretch>
        </p:blipFill>
        <p:spPr>
          <a:xfrm>
            <a:off x="6633422" y="1364925"/>
            <a:ext cx="4819650" cy="3143250"/>
          </a:xfrm>
          <a:prstGeom prst="rect">
            <a:avLst/>
          </a:prstGeom>
        </p:spPr>
      </p:pic>
      <p:pic>
        <p:nvPicPr>
          <p:cNvPr id="23" name="Imagen 22">
            <a:extLst>
              <a:ext uri="{FF2B5EF4-FFF2-40B4-BE49-F238E27FC236}">
                <a16:creationId xmlns:a16="http://schemas.microsoft.com/office/drawing/2014/main" id="{9B728478-6FD2-4839-9F7E-CFC25765DB34}"/>
              </a:ext>
            </a:extLst>
          </p:cNvPr>
          <p:cNvPicPr>
            <a:picLocks noChangeAspect="1"/>
          </p:cNvPicPr>
          <p:nvPr/>
        </p:nvPicPr>
        <p:blipFill>
          <a:blip r:embed="rId6"/>
          <a:stretch>
            <a:fillRect/>
          </a:stretch>
        </p:blipFill>
        <p:spPr>
          <a:xfrm>
            <a:off x="6392570" y="4669353"/>
            <a:ext cx="5191125" cy="1781175"/>
          </a:xfrm>
          <a:prstGeom prst="rect">
            <a:avLst/>
          </a:prstGeom>
        </p:spPr>
      </p:pic>
      <p:pic>
        <p:nvPicPr>
          <p:cNvPr id="12" name="Imagen 11">
            <a:extLst>
              <a:ext uri="{FF2B5EF4-FFF2-40B4-BE49-F238E27FC236}">
                <a16:creationId xmlns:a16="http://schemas.microsoft.com/office/drawing/2014/main" id="{F5E9F2EB-185F-41D1-AD38-9769D6AD7CDA}"/>
              </a:ext>
            </a:extLst>
          </p:cNvPr>
          <p:cNvPicPr>
            <a:picLocks noChangeAspect="1"/>
          </p:cNvPicPr>
          <p:nvPr/>
        </p:nvPicPr>
        <p:blipFill>
          <a:blip r:embed="rId7"/>
          <a:stretch>
            <a:fillRect/>
          </a:stretch>
        </p:blipFill>
        <p:spPr>
          <a:xfrm>
            <a:off x="6454482" y="4630698"/>
            <a:ext cx="5067300" cy="1819275"/>
          </a:xfrm>
          <a:prstGeom prst="rect">
            <a:avLst/>
          </a:prstGeom>
        </p:spPr>
      </p:pic>
      <p:pic>
        <p:nvPicPr>
          <p:cNvPr id="13" name="Imagen 12">
            <a:extLst>
              <a:ext uri="{FF2B5EF4-FFF2-40B4-BE49-F238E27FC236}">
                <a16:creationId xmlns:a16="http://schemas.microsoft.com/office/drawing/2014/main" id="{9F69317F-2C1A-4CF6-8847-BB761DA5DE5D}"/>
              </a:ext>
            </a:extLst>
          </p:cNvPr>
          <p:cNvPicPr>
            <a:picLocks noChangeAspect="1"/>
          </p:cNvPicPr>
          <p:nvPr/>
        </p:nvPicPr>
        <p:blipFill>
          <a:blip r:embed="rId8"/>
          <a:stretch>
            <a:fillRect/>
          </a:stretch>
        </p:blipFill>
        <p:spPr>
          <a:xfrm>
            <a:off x="346229" y="4607768"/>
            <a:ext cx="5410200" cy="1876425"/>
          </a:xfrm>
          <a:prstGeom prst="rect">
            <a:avLst/>
          </a:prstGeom>
        </p:spPr>
      </p:pic>
    </p:spTree>
    <p:extLst>
      <p:ext uri="{BB962C8B-B14F-4D97-AF65-F5344CB8AC3E}">
        <p14:creationId xmlns:p14="http://schemas.microsoft.com/office/powerpoint/2010/main" val="58544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DF0B81D0-16C3-44F1-B5E3-E0B4E13B49B1}"/>
              </a:ext>
            </a:extLst>
          </p:cNvPr>
          <p:cNvSpPr txBox="1"/>
          <p:nvPr/>
        </p:nvSpPr>
        <p:spPr>
          <a:xfrm>
            <a:off x="346229" y="236114"/>
            <a:ext cx="5998346" cy="553998"/>
          </a:xfrm>
          <a:prstGeom prst="rect">
            <a:avLst/>
          </a:prstGeom>
          <a:noFill/>
        </p:spPr>
        <p:txBody>
          <a:bodyPr wrap="square" rtlCol="0">
            <a:spAutoFit/>
          </a:bodyPr>
          <a:lstStyle/>
          <a:p>
            <a:r>
              <a:rPr lang="es-ES" sz="3000" dirty="0"/>
              <a:t>Curva ROC</a:t>
            </a:r>
            <a:endParaRPr lang="es-AR" sz="3000" dirty="0"/>
          </a:p>
        </p:txBody>
      </p:sp>
      <p:sp>
        <p:nvSpPr>
          <p:cNvPr id="39" name="Rectángulo 38">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4" name="Imagen 3">
            <a:extLst>
              <a:ext uri="{FF2B5EF4-FFF2-40B4-BE49-F238E27FC236}">
                <a16:creationId xmlns:a16="http://schemas.microsoft.com/office/drawing/2014/main" id="{53E2AA4B-8DC7-49F5-A605-E2DD343B8DC6}"/>
              </a:ext>
            </a:extLst>
          </p:cNvPr>
          <p:cNvPicPr>
            <a:picLocks noChangeAspect="1"/>
          </p:cNvPicPr>
          <p:nvPr/>
        </p:nvPicPr>
        <p:blipFill>
          <a:blip r:embed="rId3"/>
          <a:stretch>
            <a:fillRect/>
          </a:stretch>
        </p:blipFill>
        <p:spPr>
          <a:xfrm>
            <a:off x="2204961" y="1502427"/>
            <a:ext cx="7779025" cy="4863643"/>
          </a:xfrm>
          <a:prstGeom prst="rect">
            <a:avLst/>
          </a:prstGeom>
        </p:spPr>
      </p:pic>
      <p:pic>
        <p:nvPicPr>
          <p:cNvPr id="2" name="Imagen 1">
            <a:extLst>
              <a:ext uri="{FF2B5EF4-FFF2-40B4-BE49-F238E27FC236}">
                <a16:creationId xmlns:a16="http://schemas.microsoft.com/office/drawing/2014/main" id="{22CA9D29-139E-433F-8374-802B9AE64168}"/>
              </a:ext>
            </a:extLst>
          </p:cNvPr>
          <p:cNvPicPr>
            <a:picLocks noChangeAspect="1"/>
          </p:cNvPicPr>
          <p:nvPr/>
        </p:nvPicPr>
        <p:blipFill>
          <a:blip r:embed="rId4"/>
          <a:stretch>
            <a:fillRect/>
          </a:stretch>
        </p:blipFill>
        <p:spPr>
          <a:xfrm>
            <a:off x="4870510" y="1026177"/>
            <a:ext cx="2447925" cy="476250"/>
          </a:xfrm>
          <a:prstGeom prst="rect">
            <a:avLst/>
          </a:prstGeom>
        </p:spPr>
      </p:pic>
    </p:spTree>
    <p:extLst>
      <p:ext uri="{BB962C8B-B14F-4D97-AF65-F5344CB8AC3E}">
        <p14:creationId xmlns:p14="http://schemas.microsoft.com/office/powerpoint/2010/main" val="2318502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DF0B81D0-16C3-44F1-B5E3-E0B4E13B49B1}"/>
              </a:ext>
            </a:extLst>
          </p:cNvPr>
          <p:cNvSpPr txBox="1"/>
          <p:nvPr/>
        </p:nvSpPr>
        <p:spPr>
          <a:xfrm>
            <a:off x="346229" y="236114"/>
            <a:ext cx="5998346" cy="553998"/>
          </a:xfrm>
          <a:prstGeom prst="rect">
            <a:avLst/>
          </a:prstGeom>
          <a:noFill/>
        </p:spPr>
        <p:txBody>
          <a:bodyPr wrap="square" rtlCol="0">
            <a:spAutoFit/>
          </a:bodyPr>
          <a:lstStyle/>
          <a:p>
            <a:r>
              <a:rPr lang="es-ES" sz="3000" dirty="0" smtClean="0"/>
              <a:t>Conclusion</a:t>
            </a:r>
            <a:r>
              <a:rPr lang="es-ES" sz="3000" dirty="0" smtClean="0"/>
              <a:t>es y decisión</a:t>
            </a:r>
            <a:endParaRPr lang="es-AR" sz="3000" dirty="0"/>
          </a:p>
        </p:txBody>
      </p:sp>
      <p:sp>
        <p:nvSpPr>
          <p:cNvPr id="39" name="Rectángulo 38">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p:cNvSpPr txBox="1"/>
          <p:nvPr/>
        </p:nvSpPr>
        <p:spPr>
          <a:xfrm>
            <a:off x="635726" y="1497874"/>
            <a:ext cx="10537371" cy="3693319"/>
          </a:xfrm>
          <a:prstGeom prst="rect">
            <a:avLst/>
          </a:prstGeom>
          <a:noFill/>
        </p:spPr>
        <p:txBody>
          <a:bodyPr wrap="square" rtlCol="0">
            <a:spAutoFit/>
          </a:bodyPr>
          <a:lstStyle/>
          <a:p>
            <a:pPr marL="285750" indent="-285750">
              <a:buFont typeface="Arial" panose="020B0604020202020204" pitchFamily="34" charset="0"/>
              <a:buChar char="•"/>
            </a:pPr>
            <a:r>
              <a:rPr lang="es-AR" dirty="0" smtClean="0"/>
              <a:t>Utilizamos un umbral de 0,1 en la LR porque la métrica mas relevante a nuestro criterio es el RECALL, en detrimento de el resto, ya que lo que entendemos importante del modelo es que no establezca que alguien no tenga riesgo de tener ACV en ves de no tenerlo.</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smtClean="0"/>
              <a:t>El </a:t>
            </a:r>
            <a:r>
              <a:rPr lang="es-AR" dirty="0" err="1" smtClean="0"/>
              <a:t>dataset</a:t>
            </a:r>
            <a:r>
              <a:rPr lang="es-AR" dirty="0" smtClean="0"/>
              <a:t> es pequeño y contiene pocos positivos de STROKE, por lo que la baja performance general del modelo puede ser debido a esto.</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smtClean="0"/>
              <a:t>Entendemos que faltan variables que son claves para determinar si un paciente puede o no tener un ACV, por ejemplo, en el </a:t>
            </a:r>
            <a:r>
              <a:rPr lang="es-AR" dirty="0" err="1" smtClean="0"/>
              <a:t>dataset</a:t>
            </a:r>
            <a:r>
              <a:rPr lang="es-AR" dirty="0" smtClean="0"/>
              <a:t> solo figura si una persona es hipertensa o no, y si tiene una enfermedad de corazón o no, pero al investigar la cuestión, notamos que lo verdaderamente importante es la presión arterial del paciente, si esta esta siendo tratada o no y que tipos de enfermedades son las relevantes</a:t>
            </a:r>
          </a:p>
          <a:p>
            <a:pPr marL="285750" indent="-285750">
              <a:buFont typeface="Arial" panose="020B0604020202020204" pitchFamily="34" charset="0"/>
              <a:buChar char="•"/>
            </a:pPr>
            <a:endParaRPr lang="es-AR" dirty="0" smtClean="0"/>
          </a:p>
          <a:p>
            <a:endParaRPr lang="es-AR" dirty="0"/>
          </a:p>
        </p:txBody>
      </p:sp>
    </p:spTree>
    <p:extLst>
      <p:ext uri="{BB962C8B-B14F-4D97-AF65-F5344CB8AC3E}">
        <p14:creationId xmlns:p14="http://schemas.microsoft.com/office/powerpoint/2010/main" val="4044784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CuadroTexto 4">
            <a:extLst>
              <a:ext uri="{FF2B5EF4-FFF2-40B4-BE49-F238E27FC236}">
                <a16:creationId xmlns:a16="http://schemas.microsoft.com/office/drawing/2014/main" id="{DF0B81D0-16C3-44F1-B5E3-E0B4E13B49B1}"/>
              </a:ext>
            </a:extLst>
          </p:cNvPr>
          <p:cNvSpPr txBox="1"/>
          <p:nvPr/>
        </p:nvSpPr>
        <p:spPr>
          <a:xfrm>
            <a:off x="346229" y="236114"/>
            <a:ext cx="5998346" cy="553998"/>
          </a:xfrm>
          <a:prstGeom prst="rect">
            <a:avLst/>
          </a:prstGeom>
          <a:noFill/>
        </p:spPr>
        <p:txBody>
          <a:bodyPr wrap="square" rtlCol="0">
            <a:spAutoFit/>
          </a:bodyPr>
          <a:lstStyle/>
          <a:p>
            <a:r>
              <a:rPr lang="es-AR" sz="3000" dirty="0" smtClean="0"/>
              <a:t>Contexto</a:t>
            </a:r>
            <a:r>
              <a:rPr lang="es-AR" sz="3000" dirty="0" smtClean="0"/>
              <a:t>	</a:t>
            </a:r>
            <a:endParaRPr lang="es-AR" sz="3000" dirty="0"/>
          </a:p>
        </p:txBody>
      </p:sp>
      <p:pic>
        <p:nvPicPr>
          <p:cNvPr id="6"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346229" y="2055222"/>
            <a:ext cx="10913954" cy="2031325"/>
          </a:xfrm>
          <a:prstGeom prst="rect">
            <a:avLst/>
          </a:prstGeom>
        </p:spPr>
        <p:txBody>
          <a:bodyPr wrap="square">
            <a:spAutoFit/>
          </a:bodyPr>
          <a:lstStyle/>
          <a:p>
            <a:r>
              <a:rPr lang="es-AR" dirty="0">
                <a:latin typeface="-apple-system"/>
              </a:rPr>
              <a:t>Según la Organización Mundial de la Salud (OMS), el accidente cerebrovascular (ACV) es la segunda causa principal de muerte a nivel mundial, </a:t>
            </a:r>
            <a:r>
              <a:rPr lang="es-AR" b="1" dirty="0">
                <a:latin typeface="-apple-system"/>
              </a:rPr>
              <a:t>responsable de aproximadamente el 11% del total de muertes</a:t>
            </a:r>
            <a:r>
              <a:rPr lang="es-AR" dirty="0">
                <a:latin typeface="-apple-system"/>
              </a:rPr>
              <a:t>. Este conjunto de datos se utiliza para predecir si es probable que un paciente sufra un accidente cerebrovascular en función de los parámetros de entrada como el sexo, la edad, diversas enfermedades y el tabaquismo</a:t>
            </a:r>
            <a:r>
              <a:rPr lang="es-AR" dirty="0" smtClean="0">
                <a:latin typeface="-apple-system"/>
              </a:rPr>
              <a:t>.</a:t>
            </a:r>
          </a:p>
          <a:p>
            <a:endParaRPr lang="es-AR" dirty="0">
              <a:latin typeface="-apple-system"/>
            </a:endParaRPr>
          </a:p>
          <a:p>
            <a:r>
              <a:rPr lang="es-AR" dirty="0" smtClean="0">
                <a:latin typeface="-apple-system"/>
              </a:rPr>
              <a:t>Obtuvimos el </a:t>
            </a:r>
            <a:r>
              <a:rPr lang="es-AR" dirty="0" err="1" smtClean="0">
                <a:latin typeface="-apple-system"/>
              </a:rPr>
              <a:t>dataset</a:t>
            </a:r>
            <a:r>
              <a:rPr lang="es-AR" dirty="0" smtClean="0">
                <a:latin typeface="-apple-system"/>
              </a:rPr>
              <a:t> de kaggle.com</a:t>
            </a:r>
            <a:endParaRPr lang="es-AR" dirty="0"/>
          </a:p>
        </p:txBody>
      </p:sp>
      <p:sp>
        <p:nvSpPr>
          <p:cNvPr id="8" name="Rectángulo 7">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11919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DF0B81D0-16C3-44F1-B5E3-E0B4E13B49B1}"/>
              </a:ext>
            </a:extLst>
          </p:cNvPr>
          <p:cNvSpPr txBox="1"/>
          <p:nvPr/>
        </p:nvSpPr>
        <p:spPr>
          <a:xfrm>
            <a:off x="346229" y="236114"/>
            <a:ext cx="5998346" cy="553998"/>
          </a:xfrm>
          <a:prstGeom prst="rect">
            <a:avLst/>
          </a:prstGeom>
          <a:noFill/>
        </p:spPr>
        <p:txBody>
          <a:bodyPr wrap="square" rtlCol="0">
            <a:spAutoFit/>
          </a:bodyPr>
          <a:lstStyle/>
          <a:p>
            <a:r>
              <a:rPr lang="es-AR" sz="3000" dirty="0"/>
              <a:t>Metodología de Trabajo</a:t>
            </a:r>
          </a:p>
        </p:txBody>
      </p:sp>
      <p:sp>
        <p:nvSpPr>
          <p:cNvPr id="39" name="Rectángulo 38">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CuadroTexto 8">
            <a:extLst>
              <a:ext uri="{FF2B5EF4-FFF2-40B4-BE49-F238E27FC236}">
                <a16:creationId xmlns:a16="http://schemas.microsoft.com/office/drawing/2014/main" id="{11C4CA80-5C3B-452A-91CA-9BF6D7396D5E}"/>
              </a:ext>
            </a:extLst>
          </p:cNvPr>
          <p:cNvSpPr txBox="1"/>
          <p:nvPr/>
        </p:nvSpPr>
        <p:spPr>
          <a:xfrm>
            <a:off x="346229" y="1974214"/>
            <a:ext cx="11043821" cy="3785652"/>
          </a:xfrm>
          <a:prstGeom prst="rect">
            <a:avLst/>
          </a:prstGeom>
          <a:noFill/>
        </p:spPr>
        <p:txBody>
          <a:bodyPr wrap="square" rtlCol="0">
            <a:spAutoFit/>
          </a:bodyPr>
          <a:lstStyle/>
          <a:p>
            <a:pPr marL="457200" indent="-457200">
              <a:buFont typeface="+mj-lt"/>
              <a:buAutoNum type="arabicPeriod"/>
            </a:pPr>
            <a:r>
              <a:rPr lang="es-ES" sz="2400" dirty="0"/>
              <a:t>L</a:t>
            </a:r>
            <a:r>
              <a:rPr lang="es-AR" sz="2400" dirty="0" err="1"/>
              <a:t>ectura</a:t>
            </a:r>
            <a:r>
              <a:rPr lang="es-AR" sz="2400" dirty="0"/>
              <a:t> y análisis de datos (tipo, %nulos, columnas importantes, duplicados</a:t>
            </a:r>
            <a:r>
              <a:rPr lang="es-AR" sz="2400" dirty="0" smtClean="0"/>
              <a:t>).</a:t>
            </a:r>
            <a:br>
              <a:rPr lang="es-AR" sz="2400" dirty="0" smtClean="0"/>
            </a:br>
            <a:endParaRPr lang="es-AR" sz="2400" dirty="0" smtClean="0"/>
          </a:p>
          <a:p>
            <a:pPr marL="457200" indent="-457200">
              <a:buFont typeface="+mj-lt"/>
              <a:buAutoNum type="arabicPeriod"/>
            </a:pPr>
            <a:r>
              <a:rPr lang="es-AR" sz="2400" dirty="0" smtClean="0"/>
              <a:t>Generación </a:t>
            </a:r>
            <a:r>
              <a:rPr lang="es-AR" sz="2400" dirty="0"/>
              <a:t>de </a:t>
            </a:r>
            <a:r>
              <a:rPr lang="es-AR" sz="2400" dirty="0" err="1"/>
              <a:t>dummies</a:t>
            </a:r>
            <a:r>
              <a:rPr lang="es-AR" sz="2400" dirty="0"/>
              <a:t> de variables </a:t>
            </a:r>
            <a:r>
              <a:rPr lang="es-AR" sz="2400" dirty="0" smtClean="0"/>
              <a:t>categóricas.</a:t>
            </a:r>
            <a:br>
              <a:rPr lang="es-AR" sz="2400" dirty="0" smtClean="0"/>
            </a:br>
            <a:endParaRPr lang="es-AR" sz="2400" dirty="0" smtClean="0"/>
          </a:p>
          <a:p>
            <a:pPr marL="457200" indent="-457200">
              <a:buFont typeface="+mj-lt"/>
              <a:buAutoNum type="arabicPeriod"/>
            </a:pPr>
            <a:r>
              <a:rPr lang="es-AR" sz="2400" dirty="0" smtClean="0"/>
              <a:t>Creación </a:t>
            </a:r>
            <a:r>
              <a:rPr lang="es-AR" sz="2400" dirty="0"/>
              <a:t>de nuevos </a:t>
            </a:r>
            <a:r>
              <a:rPr lang="es-AR" sz="2400" dirty="0" err="1"/>
              <a:t>features</a:t>
            </a:r>
            <a:r>
              <a:rPr lang="es-AR" sz="2400" dirty="0"/>
              <a:t> que aporten mas </a:t>
            </a:r>
            <a:r>
              <a:rPr lang="es-AR" sz="2400" dirty="0" smtClean="0"/>
              <a:t>correlación.</a:t>
            </a:r>
            <a:br>
              <a:rPr lang="es-AR" sz="2400" dirty="0" smtClean="0"/>
            </a:br>
            <a:endParaRPr lang="es-AR" sz="2400" dirty="0" smtClean="0"/>
          </a:p>
          <a:p>
            <a:pPr marL="457200" indent="-457200">
              <a:buFont typeface="+mj-lt"/>
              <a:buAutoNum type="arabicPeriod"/>
            </a:pPr>
            <a:r>
              <a:rPr lang="es-AR" sz="2400" dirty="0" smtClean="0"/>
              <a:t>Observación </a:t>
            </a:r>
            <a:r>
              <a:rPr lang="es-AR" sz="2400" dirty="0"/>
              <a:t>de correlación de </a:t>
            </a:r>
            <a:r>
              <a:rPr lang="es-AR" sz="2400" dirty="0" smtClean="0"/>
              <a:t>variables.</a:t>
            </a:r>
            <a:br>
              <a:rPr lang="es-AR" sz="2400" dirty="0" smtClean="0"/>
            </a:br>
            <a:endParaRPr lang="es-AR" sz="2400" dirty="0" smtClean="0"/>
          </a:p>
          <a:p>
            <a:pPr marL="457200" indent="-457200">
              <a:buFont typeface="+mj-lt"/>
              <a:buAutoNum type="arabicPeriod"/>
            </a:pPr>
            <a:r>
              <a:rPr lang="es-AR" sz="2400" dirty="0" smtClean="0"/>
              <a:t>Testeo con un modelo LR, y luego otros más utilizando pipelines</a:t>
            </a:r>
            <a:endParaRPr lang="es-AR" sz="2400" dirty="0"/>
          </a:p>
          <a:p>
            <a:pPr marL="285750" indent="-285750">
              <a:buFont typeface="Arial" panose="020B0604020202020204" pitchFamily="34" charset="0"/>
              <a:buChar char="•"/>
            </a:pPr>
            <a:endParaRPr lang="es-AR" sz="2400" dirty="0"/>
          </a:p>
        </p:txBody>
      </p:sp>
    </p:spTree>
    <p:extLst>
      <p:ext uri="{BB962C8B-B14F-4D97-AF65-F5344CB8AC3E}">
        <p14:creationId xmlns:p14="http://schemas.microsoft.com/office/powerpoint/2010/main" val="268617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F0B81D0-16C3-44F1-B5E3-E0B4E13B49B1}"/>
              </a:ext>
            </a:extLst>
          </p:cNvPr>
          <p:cNvSpPr txBox="1"/>
          <p:nvPr/>
        </p:nvSpPr>
        <p:spPr>
          <a:xfrm>
            <a:off x="311395" y="147481"/>
            <a:ext cx="5998346" cy="553998"/>
          </a:xfrm>
          <a:prstGeom prst="rect">
            <a:avLst/>
          </a:prstGeom>
          <a:noFill/>
        </p:spPr>
        <p:txBody>
          <a:bodyPr wrap="square" rtlCol="0">
            <a:spAutoFit/>
          </a:bodyPr>
          <a:lstStyle/>
          <a:p>
            <a:r>
              <a:rPr lang="es-AR" sz="3000" dirty="0" smtClean="0"/>
              <a:t>Exploración del </a:t>
            </a:r>
            <a:r>
              <a:rPr lang="es-AR" sz="3000" dirty="0" err="1"/>
              <a:t>D</a:t>
            </a:r>
            <a:r>
              <a:rPr lang="es-AR" sz="3000" dirty="0" err="1" smtClean="0"/>
              <a:t>ataset</a:t>
            </a:r>
            <a:endParaRPr lang="es-AR" sz="3000" dirty="0"/>
          </a:p>
        </p:txBody>
      </p:sp>
      <p:sp>
        <p:nvSpPr>
          <p:cNvPr id="10" name="Rectángulo 9"/>
          <p:cNvSpPr/>
          <p:nvPr/>
        </p:nvSpPr>
        <p:spPr>
          <a:xfrm>
            <a:off x="923109" y="1501120"/>
            <a:ext cx="9892937" cy="3416320"/>
          </a:xfrm>
          <a:prstGeom prst="rect">
            <a:avLst/>
          </a:prstGeom>
        </p:spPr>
        <p:txBody>
          <a:bodyPr wrap="square">
            <a:spAutoFit/>
          </a:bodyPr>
          <a:lstStyle/>
          <a:p>
            <a:pPr>
              <a:buFont typeface="+mj-lt"/>
              <a:buAutoNum type="arabicPeriod"/>
            </a:pPr>
            <a:r>
              <a:rPr lang="es-AR" b="1" dirty="0">
                <a:latin typeface="-apple-system"/>
              </a:rPr>
              <a:t>id: </a:t>
            </a:r>
            <a:r>
              <a:rPr lang="es-AR" dirty="0" smtClean="0">
                <a:latin typeface="-apple-system"/>
              </a:rPr>
              <a:t>identificación</a:t>
            </a:r>
            <a:endParaRPr lang="es-AR" dirty="0">
              <a:latin typeface="-apple-system"/>
            </a:endParaRPr>
          </a:p>
          <a:p>
            <a:pPr>
              <a:buFont typeface="+mj-lt"/>
              <a:buAutoNum type="arabicPeriod"/>
            </a:pPr>
            <a:r>
              <a:rPr lang="es-AR" b="1" dirty="0" err="1">
                <a:latin typeface="-apple-system"/>
              </a:rPr>
              <a:t>gender</a:t>
            </a:r>
            <a:r>
              <a:rPr lang="es-AR" dirty="0">
                <a:latin typeface="-apple-system"/>
              </a:rPr>
              <a:t>: sexo biológico del </a:t>
            </a:r>
            <a:r>
              <a:rPr lang="es-AR" dirty="0" smtClean="0">
                <a:latin typeface="-apple-system"/>
              </a:rPr>
              <a:t>paciente</a:t>
            </a:r>
            <a:endParaRPr lang="es-AR" dirty="0">
              <a:latin typeface="-apple-system"/>
            </a:endParaRPr>
          </a:p>
          <a:p>
            <a:pPr>
              <a:buFont typeface="+mj-lt"/>
              <a:buAutoNum type="arabicPeriod"/>
            </a:pPr>
            <a:r>
              <a:rPr lang="es-AR" b="1" dirty="0" err="1">
                <a:latin typeface="-apple-system"/>
              </a:rPr>
              <a:t>age</a:t>
            </a:r>
            <a:r>
              <a:rPr lang="es-AR" b="1" dirty="0">
                <a:latin typeface="-apple-system"/>
              </a:rPr>
              <a:t>: </a:t>
            </a:r>
            <a:r>
              <a:rPr lang="es-AR" dirty="0" smtClean="0">
                <a:latin typeface="-apple-system"/>
              </a:rPr>
              <a:t>edad</a:t>
            </a:r>
            <a:endParaRPr lang="es-AR" dirty="0">
              <a:latin typeface="-apple-system"/>
            </a:endParaRPr>
          </a:p>
          <a:p>
            <a:pPr>
              <a:buFont typeface="+mj-lt"/>
              <a:buAutoNum type="arabicPeriod"/>
            </a:pPr>
            <a:r>
              <a:rPr lang="es-AR" b="1" dirty="0" err="1">
                <a:latin typeface="-apple-system"/>
              </a:rPr>
              <a:t>hypertension</a:t>
            </a:r>
            <a:r>
              <a:rPr lang="es-AR" b="1" dirty="0">
                <a:latin typeface="-apple-system"/>
              </a:rPr>
              <a:t>: </a:t>
            </a:r>
            <a:r>
              <a:rPr lang="es-AR" dirty="0">
                <a:latin typeface="-apple-system"/>
              </a:rPr>
              <a:t>YES/NO si el paciente tiene o no </a:t>
            </a:r>
            <a:r>
              <a:rPr lang="es-AR" dirty="0" smtClean="0">
                <a:latin typeface="-apple-system"/>
              </a:rPr>
              <a:t>hipertensión</a:t>
            </a:r>
            <a:endParaRPr lang="es-AR" dirty="0">
              <a:latin typeface="-apple-system"/>
            </a:endParaRPr>
          </a:p>
          <a:p>
            <a:pPr>
              <a:buFont typeface="+mj-lt"/>
              <a:buAutoNum type="arabicPeriod"/>
            </a:pPr>
            <a:r>
              <a:rPr lang="es-AR" b="1" dirty="0" err="1">
                <a:latin typeface="-apple-system"/>
              </a:rPr>
              <a:t>heart_disease</a:t>
            </a:r>
            <a:r>
              <a:rPr lang="es-AR" b="1" dirty="0">
                <a:latin typeface="-apple-system"/>
              </a:rPr>
              <a:t>: </a:t>
            </a:r>
            <a:r>
              <a:rPr lang="es-AR" dirty="0">
                <a:latin typeface="-apple-system"/>
              </a:rPr>
              <a:t>YES/NO si el paciente tiene o no alguna enfermedad vinculada al corazón</a:t>
            </a:r>
          </a:p>
          <a:p>
            <a:pPr>
              <a:buFont typeface="+mj-lt"/>
              <a:buAutoNum type="arabicPeriod"/>
            </a:pPr>
            <a:r>
              <a:rPr lang="es-AR" b="1" dirty="0" err="1">
                <a:latin typeface="-apple-system"/>
              </a:rPr>
              <a:t>ever_married</a:t>
            </a:r>
            <a:r>
              <a:rPr lang="es-AR" dirty="0">
                <a:latin typeface="-apple-system"/>
              </a:rPr>
              <a:t>: YES/NO si el paciente se caso alguna vez</a:t>
            </a:r>
          </a:p>
          <a:p>
            <a:pPr>
              <a:buFont typeface="+mj-lt"/>
              <a:buAutoNum type="arabicPeriod"/>
            </a:pPr>
            <a:r>
              <a:rPr lang="es-AR" b="1" dirty="0" err="1">
                <a:latin typeface="-apple-system"/>
              </a:rPr>
              <a:t>work_type</a:t>
            </a:r>
            <a:r>
              <a:rPr lang="es-AR" b="1" dirty="0">
                <a:latin typeface="-apple-system"/>
              </a:rPr>
              <a:t>: </a:t>
            </a:r>
            <a:r>
              <a:rPr lang="es-AR" dirty="0">
                <a:latin typeface="-apple-system"/>
              </a:rPr>
              <a:t>indica el estado de empleabilidad del paciente</a:t>
            </a:r>
          </a:p>
          <a:p>
            <a:pPr>
              <a:buFont typeface="+mj-lt"/>
              <a:buAutoNum type="arabicPeriod"/>
            </a:pPr>
            <a:r>
              <a:rPr lang="es-AR" b="1" dirty="0" err="1">
                <a:latin typeface="-apple-system"/>
              </a:rPr>
              <a:t>Residence_type</a:t>
            </a:r>
            <a:r>
              <a:rPr lang="es-AR" b="1" dirty="0">
                <a:latin typeface="-apple-system"/>
              </a:rPr>
              <a:t>: </a:t>
            </a:r>
            <a:r>
              <a:rPr lang="es-AR" dirty="0">
                <a:latin typeface="-apple-system"/>
              </a:rPr>
              <a:t>indica si el paciente vive en una zona rural o urbana</a:t>
            </a:r>
          </a:p>
          <a:p>
            <a:pPr>
              <a:buFont typeface="+mj-lt"/>
              <a:buAutoNum type="arabicPeriod"/>
            </a:pPr>
            <a:r>
              <a:rPr lang="es-AR" b="1" dirty="0" err="1">
                <a:latin typeface="-apple-system"/>
              </a:rPr>
              <a:t>avg_glucose_level</a:t>
            </a:r>
            <a:r>
              <a:rPr lang="es-AR" b="1" dirty="0">
                <a:latin typeface="-apple-system"/>
              </a:rPr>
              <a:t>:</a:t>
            </a:r>
            <a:r>
              <a:rPr lang="es-AR" dirty="0">
                <a:latin typeface="-apple-system"/>
              </a:rPr>
              <a:t> nivel de glucosa en sangre en ayunas</a:t>
            </a:r>
          </a:p>
          <a:p>
            <a:pPr>
              <a:buFont typeface="+mj-lt"/>
              <a:buAutoNum type="arabicPeriod"/>
            </a:pPr>
            <a:r>
              <a:rPr lang="es-AR" b="1" dirty="0" err="1">
                <a:latin typeface="-apple-system"/>
              </a:rPr>
              <a:t>bmi</a:t>
            </a:r>
            <a:r>
              <a:rPr lang="es-AR" b="1" dirty="0">
                <a:latin typeface="-apple-system"/>
              </a:rPr>
              <a:t>:</a:t>
            </a:r>
            <a:r>
              <a:rPr lang="es-AR" dirty="0">
                <a:latin typeface="-apple-system"/>
              </a:rPr>
              <a:t> índice de masa corporal</a:t>
            </a:r>
          </a:p>
          <a:p>
            <a:pPr>
              <a:buFont typeface="+mj-lt"/>
              <a:buAutoNum type="arabicPeriod"/>
            </a:pPr>
            <a:r>
              <a:rPr lang="es-AR" b="1" dirty="0" err="1">
                <a:latin typeface="-apple-system"/>
              </a:rPr>
              <a:t>smoking_status</a:t>
            </a:r>
            <a:r>
              <a:rPr lang="es-AR" b="1" dirty="0">
                <a:latin typeface="-apple-system"/>
              </a:rPr>
              <a:t>:</a:t>
            </a:r>
            <a:r>
              <a:rPr lang="es-AR" dirty="0">
                <a:latin typeface="-apple-system"/>
              </a:rPr>
              <a:t> indica si el paciente ha fumado, fuma o se desconoce</a:t>
            </a:r>
            <a:endParaRPr lang="es-AR" b="1" dirty="0">
              <a:latin typeface="-apple-system"/>
            </a:endParaRPr>
          </a:p>
          <a:p>
            <a:pPr>
              <a:buFont typeface="+mj-lt"/>
              <a:buAutoNum type="arabicPeriod"/>
            </a:pPr>
            <a:r>
              <a:rPr lang="es-AR" b="1" dirty="0" err="1">
                <a:latin typeface="-apple-system"/>
              </a:rPr>
              <a:t>stroke</a:t>
            </a:r>
            <a:r>
              <a:rPr lang="es-AR" b="1" dirty="0">
                <a:latin typeface="-apple-system"/>
              </a:rPr>
              <a:t>:</a:t>
            </a:r>
            <a:r>
              <a:rPr lang="es-AR" dirty="0">
                <a:latin typeface="-apple-system"/>
              </a:rPr>
              <a:t> YES/NO si el paciente tuvo un accidente </a:t>
            </a:r>
            <a:r>
              <a:rPr lang="es-AR" dirty="0" smtClean="0">
                <a:latin typeface="-apple-system"/>
              </a:rPr>
              <a:t>cerebrovascular – VARIABLE TARGET</a:t>
            </a:r>
            <a:endParaRPr lang="es-AR" b="0" i="0" dirty="0">
              <a:effectLst/>
              <a:latin typeface="-apple-system"/>
            </a:endParaRPr>
          </a:p>
        </p:txBody>
      </p:sp>
    </p:spTree>
    <p:extLst>
      <p:ext uri="{BB962C8B-B14F-4D97-AF65-F5344CB8AC3E}">
        <p14:creationId xmlns:p14="http://schemas.microsoft.com/office/powerpoint/2010/main" val="1128777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CuadroTexto 4">
            <a:extLst>
              <a:ext uri="{FF2B5EF4-FFF2-40B4-BE49-F238E27FC236}">
                <a16:creationId xmlns:a16="http://schemas.microsoft.com/office/drawing/2014/main" id="{DF0B81D0-16C3-44F1-B5E3-E0B4E13B49B1}"/>
              </a:ext>
            </a:extLst>
          </p:cNvPr>
          <p:cNvSpPr txBox="1"/>
          <p:nvPr/>
        </p:nvSpPr>
        <p:spPr>
          <a:xfrm>
            <a:off x="311395" y="147481"/>
            <a:ext cx="7082182" cy="553998"/>
          </a:xfrm>
          <a:prstGeom prst="rect">
            <a:avLst/>
          </a:prstGeom>
          <a:noFill/>
        </p:spPr>
        <p:txBody>
          <a:bodyPr wrap="square" rtlCol="0">
            <a:spAutoFit/>
          </a:bodyPr>
          <a:lstStyle/>
          <a:p>
            <a:r>
              <a:rPr lang="es-AR" sz="3000" dirty="0" smtClean="0"/>
              <a:t>Decisiones mas relevante sobre los datos</a:t>
            </a:r>
            <a:endParaRPr lang="es-AR" sz="3000" dirty="0"/>
          </a:p>
        </p:txBody>
      </p:sp>
      <p:sp>
        <p:nvSpPr>
          <p:cNvPr id="6" name="CuadroTexto 5"/>
          <p:cNvSpPr txBox="1"/>
          <p:nvPr/>
        </p:nvSpPr>
        <p:spPr>
          <a:xfrm>
            <a:off x="973246" y="1287893"/>
            <a:ext cx="10580913" cy="4832092"/>
          </a:xfrm>
          <a:prstGeom prst="rect">
            <a:avLst/>
          </a:prstGeom>
          <a:noFill/>
        </p:spPr>
        <p:txBody>
          <a:bodyPr wrap="square" rtlCol="0">
            <a:spAutoFit/>
          </a:bodyPr>
          <a:lstStyle/>
          <a:p>
            <a:pPr marL="285750" indent="-285750">
              <a:buFont typeface="Arial" panose="020B0604020202020204" pitchFamily="34" charset="0"/>
              <a:buChar char="•"/>
            </a:pPr>
            <a:r>
              <a:rPr lang="es-AR" sz="2800" dirty="0" smtClean="0"/>
              <a:t>Eliminación de duplicados (174 casos sobre 5384)</a:t>
            </a:r>
          </a:p>
          <a:p>
            <a:pPr marL="285750" indent="-285750">
              <a:buFont typeface="Arial" panose="020B0604020202020204" pitchFamily="34" charset="0"/>
              <a:buChar char="•"/>
            </a:pPr>
            <a:r>
              <a:rPr lang="es-AR" sz="2800" dirty="0" smtClean="0"/>
              <a:t>Eliminación de nulos (200 casos en BMI, sobre un total de 5210)</a:t>
            </a:r>
          </a:p>
          <a:p>
            <a:pPr marL="285750" indent="-285750">
              <a:buFont typeface="Arial" panose="020B0604020202020204" pitchFamily="34" charset="0"/>
              <a:buChar char="•"/>
            </a:pPr>
            <a:r>
              <a:rPr lang="es-AR" sz="2800" dirty="0" smtClean="0"/>
              <a:t>Eliminación de id</a:t>
            </a:r>
          </a:p>
          <a:p>
            <a:pPr marL="285750" indent="-285750">
              <a:buFont typeface="Arial" panose="020B0604020202020204" pitchFamily="34" charset="0"/>
              <a:buChar char="•"/>
            </a:pPr>
            <a:r>
              <a:rPr lang="es-AR" sz="2800" dirty="0" smtClean="0"/>
              <a:t>Eliminación de </a:t>
            </a:r>
            <a:r>
              <a:rPr lang="es-AR" sz="2800" dirty="0" err="1" smtClean="0"/>
              <a:t>outliers</a:t>
            </a:r>
            <a:endParaRPr lang="es-AR" sz="2800" dirty="0" smtClean="0"/>
          </a:p>
          <a:p>
            <a:pPr marL="285750" indent="-285750">
              <a:buFont typeface="Arial" panose="020B0604020202020204" pitchFamily="34" charset="0"/>
              <a:buChar char="•"/>
            </a:pPr>
            <a:r>
              <a:rPr lang="es-AR" sz="2800" dirty="0" smtClean="0"/>
              <a:t>Imputación de datos en </a:t>
            </a:r>
            <a:r>
              <a:rPr lang="es-AR" sz="2800" b="1" dirty="0" err="1" smtClean="0"/>
              <a:t>smoke</a:t>
            </a:r>
            <a:r>
              <a:rPr lang="es-AR" sz="2800" dirty="0"/>
              <a:t> </a:t>
            </a:r>
            <a:r>
              <a:rPr lang="es-AR" sz="2800" dirty="0" smtClean="0"/>
              <a:t>(asignación de </a:t>
            </a:r>
            <a:r>
              <a:rPr lang="es-AR" sz="2800" dirty="0" err="1" smtClean="0"/>
              <a:t>never</a:t>
            </a:r>
            <a:r>
              <a:rPr lang="es-AR" sz="2800" dirty="0" smtClean="0"/>
              <a:t> </a:t>
            </a:r>
            <a:r>
              <a:rPr lang="es-AR" sz="2800" dirty="0" err="1" smtClean="0"/>
              <a:t>smoked</a:t>
            </a:r>
            <a:r>
              <a:rPr lang="es-AR" sz="2800" dirty="0" smtClean="0"/>
              <a:t> a menores de 10 años, en caso de figurar </a:t>
            </a:r>
            <a:r>
              <a:rPr lang="es-AR" sz="2800" dirty="0" err="1" smtClean="0"/>
              <a:t>Unknown</a:t>
            </a:r>
            <a:r>
              <a:rPr lang="es-AR" sz="2800" dirty="0" smtClean="0"/>
              <a:t>)</a:t>
            </a:r>
          </a:p>
          <a:p>
            <a:pPr marL="285750" indent="-285750">
              <a:buFont typeface="Arial" panose="020B0604020202020204" pitchFamily="34" charset="0"/>
              <a:buChar char="•"/>
            </a:pPr>
            <a:r>
              <a:rPr lang="es-AR" sz="2800" dirty="0" smtClean="0"/>
              <a:t>Creación de variables ordinales vinculadas a los datos (determinación de sobrepeso o diabetes de acuerdo al BMI o al nivel de glucosa en sangre)</a:t>
            </a:r>
          </a:p>
          <a:p>
            <a:pPr marL="285750" indent="-285750">
              <a:buFont typeface="Arial" panose="020B0604020202020204" pitchFamily="34" charset="0"/>
              <a:buChar char="•"/>
            </a:pPr>
            <a:r>
              <a:rPr lang="es-AR" sz="2800" dirty="0" smtClean="0"/>
              <a:t>Nuevas columnas utilizando los datos (</a:t>
            </a:r>
            <a:r>
              <a:rPr lang="es-AR" sz="2800" dirty="0" err="1" smtClean="0"/>
              <a:t>age</a:t>
            </a:r>
            <a:r>
              <a:rPr lang="es-AR" sz="2800" dirty="0" smtClean="0"/>
              <a:t>**4, </a:t>
            </a:r>
            <a:r>
              <a:rPr lang="es-AR" sz="2800" dirty="0" err="1" smtClean="0"/>
              <a:t>bmi</a:t>
            </a:r>
            <a:r>
              <a:rPr lang="es-AR" sz="2800" dirty="0" smtClean="0"/>
              <a:t>*</a:t>
            </a:r>
            <a:r>
              <a:rPr lang="es-AR" sz="2800" dirty="0" err="1" smtClean="0"/>
              <a:t>avg</a:t>
            </a:r>
            <a:r>
              <a:rPr lang="es-AR" sz="2800" dirty="0" smtClean="0"/>
              <a:t>, </a:t>
            </a:r>
            <a:r>
              <a:rPr lang="es-AR" sz="2800" dirty="0" err="1" smtClean="0"/>
              <a:t>etc</a:t>
            </a:r>
            <a:r>
              <a:rPr lang="es-AR" sz="2800" dirty="0" smtClean="0"/>
              <a:t>)</a:t>
            </a:r>
          </a:p>
          <a:p>
            <a:pPr marL="285750" indent="-285750">
              <a:buFont typeface="Arial" panose="020B0604020202020204" pitchFamily="34" charset="0"/>
              <a:buChar char="•"/>
            </a:pPr>
            <a:endParaRPr lang="es-AR" sz="2800" dirty="0"/>
          </a:p>
        </p:txBody>
      </p:sp>
    </p:spTree>
    <p:extLst>
      <p:ext uri="{BB962C8B-B14F-4D97-AF65-F5344CB8AC3E}">
        <p14:creationId xmlns:p14="http://schemas.microsoft.com/office/powerpoint/2010/main" val="3723386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4"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DF0B81D0-16C3-44F1-B5E3-E0B4E13B49B1}"/>
              </a:ext>
            </a:extLst>
          </p:cNvPr>
          <p:cNvSpPr txBox="1"/>
          <p:nvPr/>
        </p:nvSpPr>
        <p:spPr>
          <a:xfrm>
            <a:off x="311395" y="147481"/>
            <a:ext cx="7082182" cy="553998"/>
          </a:xfrm>
          <a:prstGeom prst="rect">
            <a:avLst/>
          </a:prstGeom>
          <a:noFill/>
        </p:spPr>
        <p:txBody>
          <a:bodyPr wrap="square" rtlCol="0">
            <a:spAutoFit/>
          </a:bodyPr>
          <a:lstStyle/>
          <a:p>
            <a:r>
              <a:rPr lang="es-AR" sz="3000" dirty="0" err="1" smtClean="0"/>
              <a:t>Heatmap</a:t>
            </a:r>
            <a:r>
              <a:rPr lang="es-AR" sz="3000" dirty="0" smtClean="0"/>
              <a:t> – Variable target	</a:t>
            </a:r>
            <a:endParaRPr lang="es-AR" sz="3000" dirty="0"/>
          </a:p>
        </p:txBody>
      </p:sp>
      <p:pic>
        <p:nvPicPr>
          <p:cNvPr id="7" name="Imagen 6"/>
          <p:cNvPicPr>
            <a:picLocks noChangeAspect="1"/>
          </p:cNvPicPr>
          <p:nvPr/>
        </p:nvPicPr>
        <p:blipFill>
          <a:blip r:embed="rId3"/>
          <a:stretch>
            <a:fillRect/>
          </a:stretch>
        </p:blipFill>
        <p:spPr>
          <a:xfrm>
            <a:off x="379983" y="2007053"/>
            <a:ext cx="8124825" cy="1276350"/>
          </a:xfrm>
          <a:prstGeom prst="rect">
            <a:avLst/>
          </a:prstGeom>
        </p:spPr>
      </p:pic>
      <p:pic>
        <p:nvPicPr>
          <p:cNvPr id="8" name="Imagen 7"/>
          <p:cNvPicPr>
            <a:picLocks noChangeAspect="1"/>
          </p:cNvPicPr>
          <p:nvPr/>
        </p:nvPicPr>
        <p:blipFill>
          <a:blip r:embed="rId4"/>
          <a:stretch>
            <a:fillRect/>
          </a:stretch>
        </p:blipFill>
        <p:spPr>
          <a:xfrm>
            <a:off x="633036" y="3884159"/>
            <a:ext cx="6438900" cy="1266825"/>
          </a:xfrm>
          <a:prstGeom prst="rect">
            <a:avLst/>
          </a:prstGeom>
        </p:spPr>
      </p:pic>
    </p:spTree>
    <p:extLst>
      <p:ext uri="{BB962C8B-B14F-4D97-AF65-F5344CB8AC3E}">
        <p14:creationId xmlns:p14="http://schemas.microsoft.com/office/powerpoint/2010/main" val="2588537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DF0B81D0-16C3-44F1-B5E3-E0B4E13B49B1}"/>
              </a:ext>
            </a:extLst>
          </p:cNvPr>
          <p:cNvSpPr txBox="1"/>
          <p:nvPr/>
        </p:nvSpPr>
        <p:spPr>
          <a:xfrm>
            <a:off x="346229" y="236114"/>
            <a:ext cx="5998346" cy="553998"/>
          </a:xfrm>
          <a:prstGeom prst="rect">
            <a:avLst/>
          </a:prstGeom>
          <a:noFill/>
        </p:spPr>
        <p:txBody>
          <a:bodyPr wrap="square" rtlCol="0">
            <a:spAutoFit/>
          </a:bodyPr>
          <a:lstStyle/>
          <a:p>
            <a:r>
              <a:rPr lang="es-AR" sz="3000" dirty="0"/>
              <a:t>Modelo de Regresión </a:t>
            </a:r>
            <a:r>
              <a:rPr lang="es-AR" sz="3000" dirty="0" err="1"/>
              <a:t>Logistica</a:t>
            </a:r>
            <a:endParaRPr lang="es-AR" sz="3000" dirty="0"/>
          </a:p>
        </p:txBody>
      </p:sp>
      <p:sp>
        <p:nvSpPr>
          <p:cNvPr id="39" name="Rectángulo 38">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252F6DF6-EDEF-40D9-B76F-8007E0F200B4}"/>
              </a:ext>
            </a:extLst>
          </p:cNvPr>
          <p:cNvSpPr txBox="1"/>
          <p:nvPr/>
        </p:nvSpPr>
        <p:spPr>
          <a:xfrm>
            <a:off x="834501" y="1154097"/>
            <a:ext cx="6586716" cy="369332"/>
          </a:xfrm>
          <a:prstGeom prst="rect">
            <a:avLst/>
          </a:prstGeom>
          <a:noFill/>
        </p:spPr>
        <p:txBody>
          <a:bodyPr wrap="square" rtlCol="0">
            <a:spAutoFit/>
          </a:bodyPr>
          <a:lstStyle/>
          <a:p>
            <a:r>
              <a:rPr lang="es-ES" dirty="0"/>
              <a:t>Al observar resultados poco satisfactorios, investigamos el umbral:</a:t>
            </a:r>
            <a:endParaRPr lang="es-AR" dirty="0"/>
          </a:p>
        </p:txBody>
      </p:sp>
      <p:pic>
        <p:nvPicPr>
          <p:cNvPr id="15" name="Imagen 14">
            <a:extLst>
              <a:ext uri="{FF2B5EF4-FFF2-40B4-BE49-F238E27FC236}">
                <a16:creationId xmlns:a16="http://schemas.microsoft.com/office/drawing/2014/main" id="{E6410B08-3501-4343-8D43-F381C49885A8}"/>
              </a:ext>
            </a:extLst>
          </p:cNvPr>
          <p:cNvPicPr>
            <a:picLocks noChangeAspect="1"/>
          </p:cNvPicPr>
          <p:nvPr/>
        </p:nvPicPr>
        <p:blipFill>
          <a:blip r:embed="rId3"/>
          <a:stretch>
            <a:fillRect/>
          </a:stretch>
        </p:blipFill>
        <p:spPr>
          <a:xfrm>
            <a:off x="92938" y="2016345"/>
            <a:ext cx="4838700" cy="3019425"/>
          </a:xfrm>
          <a:prstGeom prst="rect">
            <a:avLst/>
          </a:prstGeom>
        </p:spPr>
      </p:pic>
      <p:pic>
        <p:nvPicPr>
          <p:cNvPr id="17" name="Imagen 16">
            <a:extLst>
              <a:ext uri="{FF2B5EF4-FFF2-40B4-BE49-F238E27FC236}">
                <a16:creationId xmlns:a16="http://schemas.microsoft.com/office/drawing/2014/main" id="{3AFE9B97-F3A2-4F86-BCCB-3965B61BF06F}"/>
              </a:ext>
            </a:extLst>
          </p:cNvPr>
          <p:cNvPicPr>
            <a:picLocks noChangeAspect="1"/>
          </p:cNvPicPr>
          <p:nvPr/>
        </p:nvPicPr>
        <p:blipFill>
          <a:blip r:embed="rId4"/>
          <a:stretch>
            <a:fillRect/>
          </a:stretch>
        </p:blipFill>
        <p:spPr>
          <a:xfrm>
            <a:off x="4687410" y="2095906"/>
            <a:ext cx="7411652" cy="2581275"/>
          </a:xfrm>
          <a:prstGeom prst="rect">
            <a:avLst/>
          </a:prstGeom>
        </p:spPr>
      </p:pic>
    </p:spTree>
    <p:extLst>
      <p:ext uri="{BB962C8B-B14F-4D97-AF65-F5344CB8AC3E}">
        <p14:creationId xmlns:p14="http://schemas.microsoft.com/office/powerpoint/2010/main" val="319776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DF0B81D0-16C3-44F1-B5E3-E0B4E13B49B1}"/>
              </a:ext>
            </a:extLst>
          </p:cNvPr>
          <p:cNvSpPr txBox="1"/>
          <p:nvPr/>
        </p:nvSpPr>
        <p:spPr>
          <a:xfrm>
            <a:off x="346229" y="236114"/>
            <a:ext cx="5998346" cy="553998"/>
          </a:xfrm>
          <a:prstGeom prst="rect">
            <a:avLst/>
          </a:prstGeom>
          <a:noFill/>
        </p:spPr>
        <p:txBody>
          <a:bodyPr wrap="square" rtlCol="0">
            <a:spAutoFit/>
          </a:bodyPr>
          <a:lstStyle/>
          <a:p>
            <a:r>
              <a:rPr lang="es-AR" sz="3000" dirty="0"/>
              <a:t>Modelo de Regresión </a:t>
            </a:r>
            <a:r>
              <a:rPr lang="es-AR" sz="3000" dirty="0" err="1"/>
              <a:t>Logistica</a:t>
            </a:r>
            <a:endParaRPr lang="es-AR" sz="3000" dirty="0"/>
          </a:p>
        </p:txBody>
      </p:sp>
      <p:sp>
        <p:nvSpPr>
          <p:cNvPr id="39" name="Rectángulo 38">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252F6DF6-EDEF-40D9-B76F-8007E0F200B4}"/>
              </a:ext>
            </a:extLst>
          </p:cNvPr>
          <p:cNvSpPr txBox="1"/>
          <p:nvPr/>
        </p:nvSpPr>
        <p:spPr>
          <a:xfrm>
            <a:off x="834501" y="1154097"/>
            <a:ext cx="4767309" cy="369332"/>
          </a:xfrm>
          <a:prstGeom prst="rect">
            <a:avLst/>
          </a:prstGeom>
          <a:noFill/>
        </p:spPr>
        <p:txBody>
          <a:bodyPr wrap="square" rtlCol="0">
            <a:spAutoFit/>
          </a:bodyPr>
          <a:lstStyle/>
          <a:p>
            <a:r>
              <a:rPr lang="es-ES" dirty="0"/>
              <a:t>Umbral </a:t>
            </a:r>
            <a:r>
              <a:rPr lang="es-ES" dirty="0" smtClean="0"/>
              <a:t>0.01 </a:t>
            </a:r>
            <a:r>
              <a:rPr lang="es-ES" dirty="0"/>
              <a:t>resultados en </a:t>
            </a:r>
            <a:r>
              <a:rPr lang="es-ES" dirty="0" err="1"/>
              <a:t>train</a:t>
            </a:r>
            <a:endParaRPr lang="es-AR" dirty="0"/>
          </a:p>
        </p:txBody>
      </p:sp>
      <p:sp>
        <p:nvSpPr>
          <p:cNvPr id="17" name="CuadroTexto 16">
            <a:extLst>
              <a:ext uri="{FF2B5EF4-FFF2-40B4-BE49-F238E27FC236}">
                <a16:creationId xmlns:a16="http://schemas.microsoft.com/office/drawing/2014/main" id="{911296EA-2DB6-4784-BF53-69887DB59B5A}"/>
              </a:ext>
            </a:extLst>
          </p:cNvPr>
          <p:cNvSpPr txBox="1"/>
          <p:nvPr/>
        </p:nvSpPr>
        <p:spPr>
          <a:xfrm>
            <a:off x="6792897" y="1154097"/>
            <a:ext cx="4767309" cy="369332"/>
          </a:xfrm>
          <a:prstGeom prst="rect">
            <a:avLst/>
          </a:prstGeom>
          <a:noFill/>
        </p:spPr>
        <p:txBody>
          <a:bodyPr wrap="square" rtlCol="0">
            <a:spAutoFit/>
          </a:bodyPr>
          <a:lstStyle/>
          <a:p>
            <a:r>
              <a:rPr lang="es-ES" dirty="0"/>
              <a:t>Umbral </a:t>
            </a:r>
            <a:r>
              <a:rPr lang="es-ES" dirty="0" smtClean="0"/>
              <a:t>0.01 </a:t>
            </a:r>
            <a:r>
              <a:rPr lang="es-ES" dirty="0"/>
              <a:t>resultados en test</a:t>
            </a:r>
            <a:endParaRPr lang="es-AR" dirty="0"/>
          </a:p>
        </p:txBody>
      </p:sp>
      <p:pic>
        <p:nvPicPr>
          <p:cNvPr id="23" name="Imagen 22">
            <a:extLst>
              <a:ext uri="{FF2B5EF4-FFF2-40B4-BE49-F238E27FC236}">
                <a16:creationId xmlns:a16="http://schemas.microsoft.com/office/drawing/2014/main" id="{B4B0874E-09E4-45B1-B310-AF1E3A64762D}"/>
              </a:ext>
            </a:extLst>
          </p:cNvPr>
          <p:cNvPicPr>
            <a:picLocks noChangeAspect="1"/>
          </p:cNvPicPr>
          <p:nvPr/>
        </p:nvPicPr>
        <p:blipFill>
          <a:blip r:embed="rId3"/>
          <a:stretch>
            <a:fillRect/>
          </a:stretch>
        </p:blipFill>
        <p:spPr>
          <a:xfrm>
            <a:off x="608305" y="1435153"/>
            <a:ext cx="4628496" cy="3109913"/>
          </a:xfrm>
          <a:prstGeom prst="rect">
            <a:avLst/>
          </a:prstGeom>
        </p:spPr>
      </p:pic>
      <p:pic>
        <p:nvPicPr>
          <p:cNvPr id="25" name="Imagen 24">
            <a:extLst>
              <a:ext uri="{FF2B5EF4-FFF2-40B4-BE49-F238E27FC236}">
                <a16:creationId xmlns:a16="http://schemas.microsoft.com/office/drawing/2014/main" id="{44A59D9A-B7AE-44FF-8411-50FEE907605B}"/>
              </a:ext>
            </a:extLst>
          </p:cNvPr>
          <p:cNvPicPr>
            <a:picLocks noChangeAspect="1"/>
          </p:cNvPicPr>
          <p:nvPr/>
        </p:nvPicPr>
        <p:blipFill>
          <a:blip r:embed="rId4"/>
          <a:stretch>
            <a:fillRect/>
          </a:stretch>
        </p:blipFill>
        <p:spPr>
          <a:xfrm>
            <a:off x="137788" y="4669353"/>
            <a:ext cx="5219700" cy="1724025"/>
          </a:xfrm>
          <a:prstGeom prst="rect">
            <a:avLst/>
          </a:prstGeom>
        </p:spPr>
      </p:pic>
      <p:pic>
        <p:nvPicPr>
          <p:cNvPr id="27" name="Imagen 26">
            <a:extLst>
              <a:ext uri="{FF2B5EF4-FFF2-40B4-BE49-F238E27FC236}">
                <a16:creationId xmlns:a16="http://schemas.microsoft.com/office/drawing/2014/main" id="{52A7F82E-E4D8-4840-B9F2-37B1E6032F73}"/>
              </a:ext>
            </a:extLst>
          </p:cNvPr>
          <p:cNvPicPr>
            <a:picLocks noChangeAspect="1"/>
          </p:cNvPicPr>
          <p:nvPr/>
        </p:nvPicPr>
        <p:blipFill>
          <a:blip r:embed="rId5"/>
          <a:stretch>
            <a:fillRect/>
          </a:stretch>
        </p:blipFill>
        <p:spPr>
          <a:xfrm>
            <a:off x="6313826" y="1435153"/>
            <a:ext cx="4819650" cy="3143250"/>
          </a:xfrm>
          <a:prstGeom prst="rect">
            <a:avLst/>
          </a:prstGeom>
        </p:spPr>
      </p:pic>
      <p:pic>
        <p:nvPicPr>
          <p:cNvPr id="29" name="Imagen 28">
            <a:extLst>
              <a:ext uri="{FF2B5EF4-FFF2-40B4-BE49-F238E27FC236}">
                <a16:creationId xmlns:a16="http://schemas.microsoft.com/office/drawing/2014/main" id="{6DAD523A-FFFA-4656-8DF7-24A82DD6D7E7}"/>
              </a:ext>
            </a:extLst>
          </p:cNvPr>
          <p:cNvPicPr>
            <a:picLocks noChangeAspect="1"/>
          </p:cNvPicPr>
          <p:nvPr/>
        </p:nvPicPr>
        <p:blipFill>
          <a:blip r:embed="rId6"/>
          <a:stretch>
            <a:fillRect/>
          </a:stretch>
        </p:blipFill>
        <p:spPr>
          <a:xfrm>
            <a:off x="6392570" y="4669353"/>
            <a:ext cx="5191125" cy="1781175"/>
          </a:xfrm>
          <a:prstGeom prst="rect">
            <a:avLst/>
          </a:prstGeom>
        </p:spPr>
      </p:pic>
      <p:pic>
        <p:nvPicPr>
          <p:cNvPr id="12" name="Imagen 11">
            <a:extLst>
              <a:ext uri="{FF2B5EF4-FFF2-40B4-BE49-F238E27FC236}">
                <a16:creationId xmlns:a16="http://schemas.microsoft.com/office/drawing/2014/main" id="{5D4906A3-0BAA-4AA9-879F-4D678EC8BB7C}"/>
              </a:ext>
            </a:extLst>
          </p:cNvPr>
          <p:cNvPicPr>
            <a:picLocks noChangeAspect="1"/>
          </p:cNvPicPr>
          <p:nvPr/>
        </p:nvPicPr>
        <p:blipFill>
          <a:blip r:embed="rId7"/>
          <a:stretch>
            <a:fillRect/>
          </a:stretch>
        </p:blipFill>
        <p:spPr>
          <a:xfrm>
            <a:off x="631794" y="1435153"/>
            <a:ext cx="4724400" cy="3171825"/>
          </a:xfrm>
          <a:prstGeom prst="rect">
            <a:avLst/>
          </a:prstGeom>
        </p:spPr>
      </p:pic>
      <p:pic>
        <p:nvPicPr>
          <p:cNvPr id="13" name="Imagen 12">
            <a:extLst>
              <a:ext uri="{FF2B5EF4-FFF2-40B4-BE49-F238E27FC236}">
                <a16:creationId xmlns:a16="http://schemas.microsoft.com/office/drawing/2014/main" id="{B1501111-90B4-4BF9-9EB5-4881AA719330}"/>
              </a:ext>
            </a:extLst>
          </p:cNvPr>
          <p:cNvPicPr>
            <a:picLocks noChangeAspect="1"/>
          </p:cNvPicPr>
          <p:nvPr/>
        </p:nvPicPr>
        <p:blipFill>
          <a:blip r:embed="rId8"/>
          <a:stretch>
            <a:fillRect/>
          </a:stretch>
        </p:blipFill>
        <p:spPr>
          <a:xfrm>
            <a:off x="6437651" y="1439916"/>
            <a:ext cx="4695825" cy="3105150"/>
          </a:xfrm>
          <a:prstGeom prst="rect">
            <a:avLst/>
          </a:prstGeom>
        </p:spPr>
      </p:pic>
      <p:pic>
        <p:nvPicPr>
          <p:cNvPr id="14" name="Imagen 13">
            <a:extLst>
              <a:ext uri="{FF2B5EF4-FFF2-40B4-BE49-F238E27FC236}">
                <a16:creationId xmlns:a16="http://schemas.microsoft.com/office/drawing/2014/main" id="{38D72CAF-BE4B-43D7-9201-764360F82F70}"/>
              </a:ext>
            </a:extLst>
          </p:cNvPr>
          <p:cNvPicPr>
            <a:picLocks noChangeAspect="1"/>
          </p:cNvPicPr>
          <p:nvPr/>
        </p:nvPicPr>
        <p:blipFill>
          <a:blip r:embed="rId9"/>
          <a:stretch>
            <a:fillRect/>
          </a:stretch>
        </p:blipFill>
        <p:spPr>
          <a:xfrm>
            <a:off x="174594" y="4716424"/>
            <a:ext cx="5181600" cy="1600200"/>
          </a:xfrm>
          <a:prstGeom prst="rect">
            <a:avLst/>
          </a:prstGeom>
        </p:spPr>
      </p:pic>
      <p:pic>
        <p:nvPicPr>
          <p:cNvPr id="15" name="Imagen 14">
            <a:extLst>
              <a:ext uri="{FF2B5EF4-FFF2-40B4-BE49-F238E27FC236}">
                <a16:creationId xmlns:a16="http://schemas.microsoft.com/office/drawing/2014/main" id="{38D72CAF-BE4B-43D7-9201-764360F82F70}"/>
              </a:ext>
            </a:extLst>
          </p:cNvPr>
          <p:cNvPicPr>
            <a:picLocks noChangeAspect="1"/>
          </p:cNvPicPr>
          <p:nvPr/>
        </p:nvPicPr>
        <p:blipFill>
          <a:blip r:embed="rId9"/>
          <a:stretch>
            <a:fillRect/>
          </a:stretch>
        </p:blipFill>
        <p:spPr>
          <a:xfrm>
            <a:off x="174594" y="4639670"/>
            <a:ext cx="5181600" cy="1600200"/>
          </a:xfrm>
          <a:prstGeom prst="rect">
            <a:avLst/>
          </a:prstGeom>
        </p:spPr>
      </p:pic>
      <p:pic>
        <p:nvPicPr>
          <p:cNvPr id="16" name="Imagen 15">
            <a:extLst>
              <a:ext uri="{FF2B5EF4-FFF2-40B4-BE49-F238E27FC236}">
                <a16:creationId xmlns:a16="http://schemas.microsoft.com/office/drawing/2014/main" id="{F5E9F2EB-185F-41D1-AD38-9769D6AD7CDA}"/>
              </a:ext>
            </a:extLst>
          </p:cNvPr>
          <p:cNvPicPr>
            <a:picLocks noChangeAspect="1"/>
          </p:cNvPicPr>
          <p:nvPr/>
        </p:nvPicPr>
        <p:blipFill>
          <a:blip r:embed="rId10"/>
          <a:stretch>
            <a:fillRect/>
          </a:stretch>
        </p:blipFill>
        <p:spPr>
          <a:xfrm>
            <a:off x="6344575" y="4603294"/>
            <a:ext cx="5067300" cy="1819275"/>
          </a:xfrm>
          <a:prstGeom prst="rect">
            <a:avLst/>
          </a:prstGeom>
        </p:spPr>
      </p:pic>
    </p:spTree>
    <p:extLst>
      <p:ext uri="{BB962C8B-B14F-4D97-AF65-F5344CB8AC3E}">
        <p14:creationId xmlns:p14="http://schemas.microsoft.com/office/powerpoint/2010/main" val="54404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me | Digital House">
            <a:extLst>
              <a:ext uri="{FF2B5EF4-FFF2-40B4-BE49-F238E27FC236}">
                <a16:creationId xmlns:a16="http://schemas.microsoft.com/office/drawing/2014/main" id="{5F8369BE-BD84-4BB0-A3AE-DF75D8AC746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10271464" y="117545"/>
            <a:ext cx="1724025" cy="517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F531BB0E-056C-4274-8726-92BB572DB4CE}"/>
              </a:ext>
            </a:extLst>
          </p:cNvPr>
          <p:cNvSpPr/>
          <p:nvPr/>
        </p:nvSpPr>
        <p:spPr>
          <a:xfrm>
            <a:off x="0" y="790113"/>
            <a:ext cx="8504808" cy="124287"/>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DF0B81D0-16C3-44F1-B5E3-E0B4E13B49B1}"/>
              </a:ext>
            </a:extLst>
          </p:cNvPr>
          <p:cNvSpPr txBox="1"/>
          <p:nvPr/>
        </p:nvSpPr>
        <p:spPr>
          <a:xfrm>
            <a:off x="266330" y="203252"/>
            <a:ext cx="5998346" cy="553998"/>
          </a:xfrm>
          <a:prstGeom prst="rect">
            <a:avLst/>
          </a:prstGeom>
          <a:noFill/>
        </p:spPr>
        <p:txBody>
          <a:bodyPr wrap="square" rtlCol="0">
            <a:spAutoFit/>
          </a:bodyPr>
          <a:lstStyle/>
          <a:p>
            <a:r>
              <a:rPr lang="es-AR" sz="3000" dirty="0"/>
              <a:t>Evaluación y elección de modelo</a:t>
            </a:r>
          </a:p>
        </p:txBody>
      </p:sp>
      <p:sp>
        <p:nvSpPr>
          <p:cNvPr id="39" name="Rectángulo 38">
            <a:extLst>
              <a:ext uri="{FF2B5EF4-FFF2-40B4-BE49-F238E27FC236}">
                <a16:creationId xmlns:a16="http://schemas.microsoft.com/office/drawing/2014/main" id="{33A96465-F079-4635-B2CF-AAAE5587C9B9}"/>
              </a:ext>
            </a:extLst>
          </p:cNvPr>
          <p:cNvSpPr/>
          <p:nvPr/>
        </p:nvSpPr>
        <p:spPr>
          <a:xfrm>
            <a:off x="-1" y="6621886"/>
            <a:ext cx="12188951" cy="45719"/>
          </a:xfrm>
          <a:prstGeom prst="rect">
            <a:avLst/>
          </a:prstGeom>
          <a:solidFill>
            <a:srgbClr val="E51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252F6DF6-EDEF-40D9-B76F-8007E0F200B4}"/>
              </a:ext>
            </a:extLst>
          </p:cNvPr>
          <p:cNvSpPr txBox="1"/>
          <p:nvPr/>
        </p:nvSpPr>
        <p:spPr>
          <a:xfrm>
            <a:off x="834501" y="1154097"/>
            <a:ext cx="9685538" cy="1754326"/>
          </a:xfrm>
          <a:prstGeom prst="rect">
            <a:avLst/>
          </a:prstGeom>
          <a:noFill/>
        </p:spPr>
        <p:txBody>
          <a:bodyPr wrap="square" rtlCol="0">
            <a:spAutoFit/>
          </a:bodyPr>
          <a:lstStyle/>
          <a:p>
            <a:pPr marL="285750" indent="-285750">
              <a:buFont typeface="Arial" panose="020B0604020202020204" pitchFamily="34" charset="0"/>
              <a:buChar char="•"/>
            </a:pPr>
            <a:r>
              <a:rPr lang="es-ES" dirty="0"/>
              <a:t>En un intento de mejorar los resultados, y utilizando pipeline y </a:t>
            </a:r>
            <a:r>
              <a:rPr lang="es-ES" dirty="0" err="1"/>
              <a:t>gridsearch</a:t>
            </a:r>
            <a:r>
              <a:rPr lang="es-ES" dirty="0"/>
              <a:t> probamos tres modelos:</a:t>
            </a:r>
          </a:p>
          <a:p>
            <a:pPr marL="742950" lvl="1" indent="-285750">
              <a:buFont typeface="Arial" panose="020B0604020202020204" pitchFamily="34" charset="0"/>
              <a:buChar char="•"/>
            </a:pPr>
            <a:r>
              <a:rPr lang="es-ES" dirty="0"/>
              <a:t>KNN</a:t>
            </a:r>
          </a:p>
          <a:p>
            <a:pPr marL="742950" lvl="1" indent="-285750">
              <a:buFont typeface="Arial" panose="020B0604020202020204" pitchFamily="34" charset="0"/>
              <a:buChar char="•"/>
            </a:pPr>
            <a:r>
              <a:rPr lang="es-ES" dirty="0" err="1"/>
              <a:t>Logistic</a:t>
            </a:r>
            <a:r>
              <a:rPr lang="es-ES" dirty="0"/>
              <a:t> </a:t>
            </a:r>
            <a:r>
              <a:rPr lang="es-ES" dirty="0" err="1"/>
              <a:t>Regression</a:t>
            </a:r>
            <a:r>
              <a:rPr lang="es-ES" dirty="0"/>
              <a:t>, y </a:t>
            </a:r>
          </a:p>
          <a:p>
            <a:pPr marL="742950" lvl="1" indent="-285750">
              <a:buFont typeface="Arial" panose="020B0604020202020204" pitchFamily="34" charset="0"/>
              <a:buChar char="•"/>
            </a:pPr>
            <a:r>
              <a:rPr lang="es-ES" dirty="0"/>
              <a:t>Gaussian NB</a:t>
            </a:r>
          </a:p>
          <a:p>
            <a:pPr marL="285750" indent="-285750">
              <a:buFont typeface="Arial" panose="020B0604020202020204" pitchFamily="34" charset="0"/>
              <a:buChar char="•"/>
            </a:pPr>
            <a:r>
              <a:rPr lang="es-ES" dirty="0"/>
              <a:t>Se usaron en pipeline diferentes métodos de estandarización de variables y diferentes penalizaciones:</a:t>
            </a:r>
            <a:endParaRPr lang="es-AR" dirty="0"/>
          </a:p>
        </p:txBody>
      </p:sp>
      <p:sp>
        <p:nvSpPr>
          <p:cNvPr id="8" name="CuadroTexto 7">
            <a:extLst>
              <a:ext uri="{FF2B5EF4-FFF2-40B4-BE49-F238E27FC236}">
                <a16:creationId xmlns:a16="http://schemas.microsoft.com/office/drawing/2014/main" id="{A58ED6AD-96F2-4797-92D2-7797F166E413}"/>
              </a:ext>
            </a:extLst>
          </p:cNvPr>
          <p:cNvSpPr txBox="1"/>
          <p:nvPr/>
        </p:nvSpPr>
        <p:spPr>
          <a:xfrm>
            <a:off x="985421" y="5719792"/>
            <a:ext cx="9534618" cy="646331"/>
          </a:xfrm>
          <a:prstGeom prst="rect">
            <a:avLst/>
          </a:prstGeom>
          <a:noFill/>
        </p:spPr>
        <p:txBody>
          <a:bodyPr wrap="square" rtlCol="0">
            <a:spAutoFit/>
          </a:bodyPr>
          <a:lstStyle/>
          <a:p>
            <a:r>
              <a:rPr lang="es-ES" dirty="0"/>
              <a:t>El resultado que logramos fue distinto al modelo original: los parámetros cambiaron a un C=0,3 y una estandarización </a:t>
            </a:r>
            <a:r>
              <a:rPr lang="es-ES" dirty="0" err="1"/>
              <a:t>MinMax</a:t>
            </a:r>
            <a:r>
              <a:rPr lang="es-ES" dirty="0"/>
              <a:t>, cuando la anterior era C por default y Standard </a:t>
            </a:r>
            <a:r>
              <a:rPr lang="es-ES" dirty="0" err="1"/>
              <a:t>Scaler</a:t>
            </a:r>
            <a:r>
              <a:rPr lang="es-ES" dirty="0"/>
              <a:t>.</a:t>
            </a:r>
            <a:endParaRPr lang="es-AR" dirty="0"/>
          </a:p>
        </p:txBody>
      </p:sp>
      <p:pic>
        <p:nvPicPr>
          <p:cNvPr id="13" name="Imagen 12">
            <a:extLst>
              <a:ext uri="{FF2B5EF4-FFF2-40B4-BE49-F238E27FC236}">
                <a16:creationId xmlns:a16="http://schemas.microsoft.com/office/drawing/2014/main" id="{17573CA8-992C-41B3-A859-266FECFC05B1}"/>
              </a:ext>
            </a:extLst>
          </p:cNvPr>
          <p:cNvPicPr>
            <a:picLocks noChangeAspect="1"/>
          </p:cNvPicPr>
          <p:nvPr/>
        </p:nvPicPr>
        <p:blipFill>
          <a:blip r:embed="rId3"/>
          <a:stretch>
            <a:fillRect/>
          </a:stretch>
        </p:blipFill>
        <p:spPr>
          <a:xfrm>
            <a:off x="2227171" y="3023719"/>
            <a:ext cx="7153275" cy="2409825"/>
          </a:xfrm>
          <a:prstGeom prst="rect">
            <a:avLst/>
          </a:prstGeom>
        </p:spPr>
      </p:pic>
    </p:spTree>
    <p:extLst>
      <p:ext uri="{BB962C8B-B14F-4D97-AF65-F5344CB8AC3E}">
        <p14:creationId xmlns:p14="http://schemas.microsoft.com/office/powerpoint/2010/main" val="3257547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618</Words>
  <Application>Microsoft Office PowerPoint</Application>
  <PresentationFormat>Panorámica</PresentationFormat>
  <Paragraphs>62</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-apple-system</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Blanche</dc:creator>
  <cp:lastModifiedBy>Santiago José Navone Lier</cp:lastModifiedBy>
  <cp:revision>51</cp:revision>
  <dcterms:created xsi:type="dcterms:W3CDTF">2021-02-01T15:32:20Z</dcterms:created>
  <dcterms:modified xsi:type="dcterms:W3CDTF">2021-03-08T23:55:28Z</dcterms:modified>
</cp:coreProperties>
</file>