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6" r:id="rId5"/>
    <p:sldId id="267" r:id="rId6"/>
    <p:sldId id="269" r:id="rId7"/>
    <p:sldId id="270" r:id="rId8"/>
    <p:sldId id="271" r:id="rId9"/>
    <p:sldId id="264" r:id="rId10"/>
    <p:sldId id="272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B1A1F-36DB-4844-B823-A744E94F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EB647E-3F01-42E2-B5A5-86EE50252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A5EEB4-0711-4455-844B-3A528B40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85C-E924-4B69-B7B7-5BE2D815EF20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AF77A-1550-4867-B7A9-504BCB16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23F42-6743-4387-829A-E29FFD11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3EE-3B89-49FC-A166-D43947CF57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865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574FB-24FD-4870-BEF8-85B25DDD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E7CEE0-B5DB-4B0E-94F5-E56D110E4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5EBD5F-9A95-4F87-B42F-EB759923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85C-E924-4B69-B7B7-5BE2D815EF20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74562B-0498-4E6A-9936-585FB351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8163F3-4474-449B-92B3-EEF12912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3EE-3B89-49FC-A166-D43947CF57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53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95638D-39CF-46C1-AF09-ED3DB6392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B467E4-3C23-41AA-BFB3-D4F234EE2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553247-1038-4253-8778-E86204E0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85C-E924-4B69-B7B7-5BE2D815EF20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C30CC-A5AD-4B67-B5C4-47526684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608677-9560-4F49-BA0C-D45C13F4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3EE-3B89-49FC-A166-D43947CF57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797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8F1AD-51A8-49C7-B53C-7812EAF7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B4658-A4DA-4F76-BC2A-4E79A4199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1EE46F-049D-40C4-BAAA-E4A02AEC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85C-E924-4B69-B7B7-5BE2D815EF20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0EC586-D5A4-4861-8BE2-F948747A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64FE0C-27F2-4F69-BC46-00D21AA1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3EE-3B89-49FC-A166-D43947CF57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336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84616-E6D4-4B6C-A4E9-DE18C1B0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57541-7374-4F09-8460-F94B7FE54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CAAD4A-067A-4E55-A317-FB881C66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85C-E924-4B69-B7B7-5BE2D815EF20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B34DCE-8353-40FB-BC81-08C397F9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249841-5E33-4506-ABB9-31DD4C82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3EE-3B89-49FC-A166-D43947CF57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730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E5C0C-8E56-4136-82EF-752F83B0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7D25B-ED74-4870-87DF-CDD37F4C1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FEF016-3955-46EC-A13F-F381240F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8CC86B-8C6D-4E66-917B-C900E13B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85C-E924-4B69-B7B7-5BE2D815EF20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ED04F6-311B-428F-A88A-BA0D2FED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C814A7-F70A-478C-98C4-B52B87CA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3EE-3B89-49FC-A166-D43947CF57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099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4D4FE-6A09-422A-A73E-E89FECA8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C4A5E2-72A7-4B0F-84E6-28AE5A005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3DD8E7-E7F9-490C-A8B3-8F4885C2A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1D190B-4DC2-4436-AD79-878815BFA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D464D4-8B48-41F6-964A-5A84E961B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0333B1-F90D-412F-BCB0-11FFF976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85C-E924-4B69-B7B7-5BE2D815EF20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155C87-6CF4-41E3-A7AD-DD66EE79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1AECFE-43A7-4DE1-B48E-56CDE8B6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3EE-3B89-49FC-A166-D43947CF57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018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E36F2-0EEA-4B65-A668-DBEB92DB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26F2A4-D858-4A81-B6AE-287E442B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85C-E924-4B69-B7B7-5BE2D815EF20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95A58C-7D11-492F-8DBA-C50E5837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CB32B1-11D9-419E-B4E3-C6746A59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3EE-3B89-49FC-A166-D43947CF57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245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014D76-8972-4C05-8206-7A80E4A8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85C-E924-4B69-B7B7-5BE2D815EF20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B1B02C-0A80-494F-A2E0-8F9DCC0E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BAAA87-A3AD-4753-8DEB-E2FB5F59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3EE-3B89-49FC-A166-D43947CF57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306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7476A-A6D2-4058-9957-CDE2F2A6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DC63F6-120C-4750-ACB2-279514966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A5A524-D609-4A7C-94E8-66C3ABE0F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C2CE57-F609-4BDB-B3FB-572F5A35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85C-E924-4B69-B7B7-5BE2D815EF20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5E74A8-B416-4E3C-8EFA-56AE188F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414492-A357-4B95-8C94-1AC1800A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3EE-3B89-49FC-A166-D43947CF57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692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4D0B3-C43C-4E5F-A9EC-B6F54839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E65595-98F3-4402-BAD1-3CA8E46F4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21CF0A-CB7A-413F-B610-3B137DE18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E0FB65-075B-4D63-8B14-619B8B70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85C-E924-4B69-B7B7-5BE2D815EF20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A4A992-C06B-4DAD-A733-B611F8D3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BF3F4A-2723-4BF6-8455-90ACBDE2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3EE-3B89-49FC-A166-D43947CF57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083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9D870D-E056-425C-9E1B-24765416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A1767B-6D9B-49C1-AE98-8CDC0270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9A6679-36F5-4D1E-8147-A18586DE0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285C-E924-4B69-B7B7-5BE2D815EF20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80272A-AE98-445D-87DC-D2BA18D69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F6F278-3EE4-464A-8A51-F50FDB9F3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23EE-3B89-49FC-A166-D43947CF57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85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me | Digital House">
            <a:extLst>
              <a:ext uri="{FF2B5EF4-FFF2-40B4-BE49-F238E27FC236}">
                <a16:creationId xmlns:a16="http://schemas.microsoft.com/office/drawing/2014/main" id="{5F8369BE-BD84-4BB0-A3AE-DF75D8AC7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200" y="2435567"/>
            <a:ext cx="6569449" cy="197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ubtítulo 2">
            <a:extLst>
              <a:ext uri="{FF2B5EF4-FFF2-40B4-BE49-F238E27FC236}">
                <a16:creationId xmlns:a16="http://schemas.microsoft.com/office/drawing/2014/main" id="{6E4B6391-1C36-4ED9-9A02-7CFFC1E62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093" y="4720112"/>
            <a:ext cx="4233907" cy="2057044"/>
          </a:xfrm>
        </p:spPr>
        <p:txBody>
          <a:bodyPr anchor="ctr">
            <a:normAutofit fontScale="62500" lnSpcReduction="20000"/>
          </a:bodyPr>
          <a:lstStyle/>
          <a:p>
            <a:r>
              <a:rPr lang="es-AR" sz="5100" dirty="0"/>
              <a:t>Desafío N°2 – Grupo 7</a:t>
            </a:r>
          </a:p>
          <a:p>
            <a:endParaRPr lang="es-AR" dirty="0"/>
          </a:p>
          <a:p>
            <a:pPr algn="r"/>
            <a:r>
              <a:rPr lang="es-AR" dirty="0"/>
              <a:t>Blanche, Alejandro</a:t>
            </a:r>
          </a:p>
          <a:p>
            <a:pPr algn="r"/>
            <a:r>
              <a:rPr lang="es-AR" dirty="0" err="1"/>
              <a:t>Navone</a:t>
            </a:r>
            <a:r>
              <a:rPr lang="es-AR" dirty="0"/>
              <a:t> , Santiago</a:t>
            </a:r>
          </a:p>
          <a:p>
            <a:pPr algn="r"/>
            <a:r>
              <a:rPr lang="es-AR" dirty="0" err="1"/>
              <a:t>Zerni</a:t>
            </a:r>
            <a:r>
              <a:rPr lang="es-AR" dirty="0"/>
              <a:t>, Diego</a:t>
            </a:r>
          </a:p>
        </p:txBody>
      </p:sp>
    </p:spTree>
    <p:extLst>
      <p:ext uri="{BB962C8B-B14F-4D97-AF65-F5344CB8AC3E}">
        <p14:creationId xmlns:p14="http://schemas.microsoft.com/office/powerpoint/2010/main" val="151651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me | Digital House">
            <a:extLst>
              <a:ext uri="{FF2B5EF4-FFF2-40B4-BE49-F238E27FC236}">
                <a16:creationId xmlns:a16="http://schemas.microsoft.com/office/drawing/2014/main" id="{5F8369BE-BD84-4BB0-A3AE-DF75D8AC7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71464" y="117545"/>
            <a:ext cx="1724025" cy="5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531BB0E-056C-4274-8726-92BB572DB4CE}"/>
              </a:ext>
            </a:extLst>
          </p:cNvPr>
          <p:cNvSpPr/>
          <p:nvPr/>
        </p:nvSpPr>
        <p:spPr>
          <a:xfrm>
            <a:off x="0" y="790113"/>
            <a:ext cx="8504808" cy="124287"/>
          </a:xfrm>
          <a:prstGeom prst="rect">
            <a:avLst/>
          </a:prstGeom>
          <a:solidFill>
            <a:srgbClr val="E51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F0B81D0-16C3-44F1-B5E3-E0B4E13B49B1}"/>
              </a:ext>
            </a:extLst>
          </p:cNvPr>
          <p:cNvSpPr txBox="1"/>
          <p:nvPr/>
        </p:nvSpPr>
        <p:spPr>
          <a:xfrm>
            <a:off x="346229" y="236114"/>
            <a:ext cx="5998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/>
              <a:t>Conclusiones</a:t>
            </a:r>
            <a:endParaRPr lang="es-AR" sz="30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3A96465-F079-4635-B2CF-AAAE5587C9B9}"/>
              </a:ext>
            </a:extLst>
          </p:cNvPr>
          <p:cNvSpPr/>
          <p:nvPr/>
        </p:nvSpPr>
        <p:spPr>
          <a:xfrm>
            <a:off x="-1" y="6621886"/>
            <a:ext cx="12188951" cy="45719"/>
          </a:xfrm>
          <a:prstGeom prst="rect">
            <a:avLst/>
          </a:prstGeom>
          <a:solidFill>
            <a:srgbClr val="E51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478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me | Digital House">
            <a:extLst>
              <a:ext uri="{FF2B5EF4-FFF2-40B4-BE49-F238E27FC236}">
                <a16:creationId xmlns:a16="http://schemas.microsoft.com/office/drawing/2014/main" id="{5F8369BE-BD84-4BB0-A3AE-DF75D8AC7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71464" y="117545"/>
            <a:ext cx="1724025" cy="5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531BB0E-056C-4274-8726-92BB572DB4CE}"/>
              </a:ext>
            </a:extLst>
          </p:cNvPr>
          <p:cNvSpPr/>
          <p:nvPr/>
        </p:nvSpPr>
        <p:spPr>
          <a:xfrm>
            <a:off x="0" y="790113"/>
            <a:ext cx="8504808" cy="124287"/>
          </a:xfrm>
          <a:prstGeom prst="rect">
            <a:avLst/>
          </a:prstGeom>
          <a:solidFill>
            <a:srgbClr val="E51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F0B81D0-16C3-44F1-B5E3-E0B4E13B49B1}"/>
              </a:ext>
            </a:extLst>
          </p:cNvPr>
          <p:cNvSpPr txBox="1"/>
          <p:nvPr/>
        </p:nvSpPr>
        <p:spPr>
          <a:xfrm>
            <a:off x="346229" y="236114"/>
            <a:ext cx="5998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dirty="0"/>
              <a:t>Metodología de Trabajo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3A96465-F079-4635-B2CF-AAAE5587C9B9}"/>
              </a:ext>
            </a:extLst>
          </p:cNvPr>
          <p:cNvSpPr/>
          <p:nvPr/>
        </p:nvSpPr>
        <p:spPr>
          <a:xfrm>
            <a:off x="-1" y="6621886"/>
            <a:ext cx="12188951" cy="45719"/>
          </a:xfrm>
          <a:prstGeom prst="rect">
            <a:avLst/>
          </a:prstGeom>
          <a:solidFill>
            <a:srgbClr val="E51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1C4CA80-5C3B-452A-91CA-9BF6D7396D5E}"/>
              </a:ext>
            </a:extLst>
          </p:cNvPr>
          <p:cNvSpPr txBox="1"/>
          <p:nvPr/>
        </p:nvSpPr>
        <p:spPr>
          <a:xfrm>
            <a:off x="346229" y="1974214"/>
            <a:ext cx="110438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</a:t>
            </a:r>
            <a:r>
              <a:rPr lang="es-AR" sz="2400" dirty="0" err="1"/>
              <a:t>ectura</a:t>
            </a:r>
            <a:r>
              <a:rPr lang="es-AR" sz="2400" dirty="0"/>
              <a:t> y análisis de datos (tipo, %nulos, columnas importantes, duplicados).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Observación de correlación de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Generación de </a:t>
            </a:r>
            <a:r>
              <a:rPr lang="es-AR" sz="2400" dirty="0" err="1"/>
              <a:t>dummies</a:t>
            </a:r>
            <a:r>
              <a:rPr lang="es-AR" sz="2400" dirty="0"/>
              <a:t> de variables categóricas.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Creación de nuevos </a:t>
            </a:r>
            <a:r>
              <a:rPr lang="es-AR" sz="2400" dirty="0" err="1"/>
              <a:t>features</a:t>
            </a:r>
            <a:r>
              <a:rPr lang="es-AR" sz="2400" dirty="0"/>
              <a:t> que aporten mas correlación.</a:t>
            </a:r>
          </a:p>
        </p:txBody>
      </p:sp>
    </p:spTree>
    <p:extLst>
      <p:ext uri="{BB962C8B-B14F-4D97-AF65-F5344CB8AC3E}">
        <p14:creationId xmlns:p14="http://schemas.microsoft.com/office/powerpoint/2010/main" val="26861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me | Digital House">
            <a:extLst>
              <a:ext uri="{FF2B5EF4-FFF2-40B4-BE49-F238E27FC236}">
                <a16:creationId xmlns:a16="http://schemas.microsoft.com/office/drawing/2014/main" id="{5F8369BE-BD84-4BB0-A3AE-DF75D8AC7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71464" y="117545"/>
            <a:ext cx="1724025" cy="5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531BB0E-056C-4274-8726-92BB572DB4CE}"/>
              </a:ext>
            </a:extLst>
          </p:cNvPr>
          <p:cNvSpPr/>
          <p:nvPr/>
        </p:nvSpPr>
        <p:spPr>
          <a:xfrm>
            <a:off x="0" y="790113"/>
            <a:ext cx="8504808" cy="124287"/>
          </a:xfrm>
          <a:prstGeom prst="rect">
            <a:avLst/>
          </a:prstGeom>
          <a:solidFill>
            <a:srgbClr val="E51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F0B81D0-16C3-44F1-B5E3-E0B4E13B49B1}"/>
              </a:ext>
            </a:extLst>
          </p:cNvPr>
          <p:cNvSpPr txBox="1"/>
          <p:nvPr/>
        </p:nvSpPr>
        <p:spPr>
          <a:xfrm>
            <a:off x="346229" y="236114"/>
            <a:ext cx="5998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dirty="0"/>
              <a:t>Modelo de Regresión </a:t>
            </a:r>
            <a:r>
              <a:rPr lang="es-AR" sz="3000" dirty="0" err="1"/>
              <a:t>Logistica</a:t>
            </a:r>
            <a:endParaRPr lang="es-AR" sz="30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3A96465-F079-4635-B2CF-AAAE5587C9B9}"/>
              </a:ext>
            </a:extLst>
          </p:cNvPr>
          <p:cNvSpPr/>
          <p:nvPr/>
        </p:nvSpPr>
        <p:spPr>
          <a:xfrm>
            <a:off x="-1" y="6621886"/>
            <a:ext cx="12188951" cy="45719"/>
          </a:xfrm>
          <a:prstGeom prst="rect">
            <a:avLst/>
          </a:prstGeom>
          <a:solidFill>
            <a:srgbClr val="E51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2F6DF6-EDEF-40D9-B76F-8007E0F200B4}"/>
              </a:ext>
            </a:extLst>
          </p:cNvPr>
          <p:cNvSpPr txBox="1"/>
          <p:nvPr/>
        </p:nvSpPr>
        <p:spPr>
          <a:xfrm>
            <a:off x="834501" y="1154097"/>
            <a:ext cx="80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 observar resultados poco satisfactorios, investigamos el umbral:</a:t>
            </a:r>
            <a:endParaRPr lang="es-AR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8F44FBD-E61A-4528-BE76-AFD5C6652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3" y="1895273"/>
            <a:ext cx="5010150" cy="31623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05623D9-A94A-470A-BD08-D5F090939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413" y="2225493"/>
            <a:ext cx="56007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0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me | Digital House">
            <a:extLst>
              <a:ext uri="{FF2B5EF4-FFF2-40B4-BE49-F238E27FC236}">
                <a16:creationId xmlns:a16="http://schemas.microsoft.com/office/drawing/2014/main" id="{5F8369BE-BD84-4BB0-A3AE-DF75D8AC7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71464" y="117545"/>
            <a:ext cx="1724025" cy="5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531BB0E-056C-4274-8726-92BB572DB4CE}"/>
              </a:ext>
            </a:extLst>
          </p:cNvPr>
          <p:cNvSpPr/>
          <p:nvPr/>
        </p:nvSpPr>
        <p:spPr>
          <a:xfrm>
            <a:off x="0" y="790113"/>
            <a:ext cx="8504808" cy="124287"/>
          </a:xfrm>
          <a:prstGeom prst="rect">
            <a:avLst/>
          </a:prstGeom>
          <a:solidFill>
            <a:srgbClr val="E51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F0B81D0-16C3-44F1-B5E3-E0B4E13B49B1}"/>
              </a:ext>
            </a:extLst>
          </p:cNvPr>
          <p:cNvSpPr txBox="1"/>
          <p:nvPr/>
        </p:nvSpPr>
        <p:spPr>
          <a:xfrm>
            <a:off x="346229" y="236114"/>
            <a:ext cx="5998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dirty="0"/>
              <a:t>Modelo de Regresión </a:t>
            </a:r>
            <a:r>
              <a:rPr lang="es-AR" sz="3000" dirty="0" err="1"/>
              <a:t>Logistica</a:t>
            </a:r>
            <a:endParaRPr lang="es-AR" sz="30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3A96465-F079-4635-B2CF-AAAE5587C9B9}"/>
              </a:ext>
            </a:extLst>
          </p:cNvPr>
          <p:cNvSpPr/>
          <p:nvPr/>
        </p:nvSpPr>
        <p:spPr>
          <a:xfrm>
            <a:off x="-1" y="6621886"/>
            <a:ext cx="12188951" cy="45719"/>
          </a:xfrm>
          <a:prstGeom prst="rect">
            <a:avLst/>
          </a:prstGeom>
          <a:solidFill>
            <a:srgbClr val="E51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2F6DF6-EDEF-40D9-B76F-8007E0F200B4}"/>
              </a:ext>
            </a:extLst>
          </p:cNvPr>
          <p:cNvSpPr txBox="1"/>
          <p:nvPr/>
        </p:nvSpPr>
        <p:spPr>
          <a:xfrm>
            <a:off x="834501" y="1154097"/>
            <a:ext cx="658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 observar resultados poco satisfactorios, investigamos el umbral:</a:t>
            </a:r>
            <a:endParaRPr lang="es-AR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6410B08-3501-4343-8D43-F381C4988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8" y="2016345"/>
            <a:ext cx="4838700" cy="301942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AFE9B97-F3A2-4F86-BCCB-3965B61BF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410" y="2095906"/>
            <a:ext cx="7411652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6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me | Digital House">
            <a:extLst>
              <a:ext uri="{FF2B5EF4-FFF2-40B4-BE49-F238E27FC236}">
                <a16:creationId xmlns:a16="http://schemas.microsoft.com/office/drawing/2014/main" id="{5F8369BE-BD84-4BB0-A3AE-DF75D8AC7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71464" y="117545"/>
            <a:ext cx="1724025" cy="5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531BB0E-056C-4274-8726-92BB572DB4CE}"/>
              </a:ext>
            </a:extLst>
          </p:cNvPr>
          <p:cNvSpPr/>
          <p:nvPr/>
        </p:nvSpPr>
        <p:spPr>
          <a:xfrm>
            <a:off x="0" y="790113"/>
            <a:ext cx="8504808" cy="124287"/>
          </a:xfrm>
          <a:prstGeom prst="rect">
            <a:avLst/>
          </a:prstGeom>
          <a:solidFill>
            <a:srgbClr val="E51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F0B81D0-16C3-44F1-B5E3-E0B4E13B49B1}"/>
              </a:ext>
            </a:extLst>
          </p:cNvPr>
          <p:cNvSpPr txBox="1"/>
          <p:nvPr/>
        </p:nvSpPr>
        <p:spPr>
          <a:xfrm>
            <a:off x="346229" y="236114"/>
            <a:ext cx="5998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dirty="0"/>
              <a:t>Modelo de Regresión </a:t>
            </a:r>
            <a:r>
              <a:rPr lang="es-AR" sz="3000" dirty="0" err="1"/>
              <a:t>Logistica</a:t>
            </a:r>
            <a:endParaRPr lang="es-AR" sz="30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3A96465-F079-4635-B2CF-AAAE5587C9B9}"/>
              </a:ext>
            </a:extLst>
          </p:cNvPr>
          <p:cNvSpPr/>
          <p:nvPr/>
        </p:nvSpPr>
        <p:spPr>
          <a:xfrm>
            <a:off x="-1" y="6621886"/>
            <a:ext cx="12188951" cy="45719"/>
          </a:xfrm>
          <a:prstGeom prst="rect">
            <a:avLst/>
          </a:prstGeom>
          <a:solidFill>
            <a:srgbClr val="E51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2F6DF6-EDEF-40D9-B76F-8007E0F200B4}"/>
              </a:ext>
            </a:extLst>
          </p:cNvPr>
          <p:cNvSpPr txBox="1"/>
          <p:nvPr/>
        </p:nvSpPr>
        <p:spPr>
          <a:xfrm>
            <a:off x="834501" y="1154097"/>
            <a:ext cx="476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Umbral 0.05 resultados en </a:t>
            </a:r>
            <a:r>
              <a:rPr lang="es-ES" dirty="0" err="1"/>
              <a:t>train</a:t>
            </a:r>
            <a:endParaRPr lang="es-AR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1296EA-2DB6-4784-BF53-69887DB59B5A}"/>
              </a:ext>
            </a:extLst>
          </p:cNvPr>
          <p:cNvSpPr txBox="1"/>
          <p:nvPr/>
        </p:nvSpPr>
        <p:spPr>
          <a:xfrm>
            <a:off x="6792897" y="1154097"/>
            <a:ext cx="476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Umbral 0.05 resultados en test</a:t>
            </a:r>
            <a:endParaRPr lang="es-AR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B4B0874E-09E4-45B1-B310-AF1E3A647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05" y="1435153"/>
            <a:ext cx="4628496" cy="310991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44A59D9A-B7AE-44FF-8411-50FEE9076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88" y="4669353"/>
            <a:ext cx="5219700" cy="172402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2A7F82E-E4D8-4840-B9F2-37B1E6032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826" y="1435153"/>
            <a:ext cx="4819650" cy="314325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6DAD523A-FFFA-4656-8DF7-24A82DD6D7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2570" y="4669353"/>
            <a:ext cx="51911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4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me | Digital House">
            <a:extLst>
              <a:ext uri="{FF2B5EF4-FFF2-40B4-BE49-F238E27FC236}">
                <a16:creationId xmlns:a16="http://schemas.microsoft.com/office/drawing/2014/main" id="{5F8369BE-BD84-4BB0-A3AE-DF75D8AC7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71464" y="117545"/>
            <a:ext cx="1724025" cy="5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531BB0E-056C-4274-8726-92BB572DB4CE}"/>
              </a:ext>
            </a:extLst>
          </p:cNvPr>
          <p:cNvSpPr/>
          <p:nvPr/>
        </p:nvSpPr>
        <p:spPr>
          <a:xfrm>
            <a:off x="0" y="790113"/>
            <a:ext cx="8504808" cy="124287"/>
          </a:xfrm>
          <a:prstGeom prst="rect">
            <a:avLst/>
          </a:prstGeom>
          <a:solidFill>
            <a:srgbClr val="E51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F0B81D0-16C3-44F1-B5E3-E0B4E13B49B1}"/>
              </a:ext>
            </a:extLst>
          </p:cNvPr>
          <p:cNvSpPr txBox="1"/>
          <p:nvPr/>
        </p:nvSpPr>
        <p:spPr>
          <a:xfrm>
            <a:off x="266330" y="203252"/>
            <a:ext cx="5998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dirty="0"/>
              <a:t>Evaluación y elección de modelo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3A96465-F079-4635-B2CF-AAAE5587C9B9}"/>
              </a:ext>
            </a:extLst>
          </p:cNvPr>
          <p:cNvSpPr/>
          <p:nvPr/>
        </p:nvSpPr>
        <p:spPr>
          <a:xfrm>
            <a:off x="-1" y="6621886"/>
            <a:ext cx="12188951" cy="45719"/>
          </a:xfrm>
          <a:prstGeom prst="rect">
            <a:avLst/>
          </a:prstGeom>
          <a:solidFill>
            <a:srgbClr val="E51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2F6DF6-EDEF-40D9-B76F-8007E0F200B4}"/>
              </a:ext>
            </a:extLst>
          </p:cNvPr>
          <p:cNvSpPr txBox="1"/>
          <p:nvPr/>
        </p:nvSpPr>
        <p:spPr>
          <a:xfrm>
            <a:off x="834501" y="1154097"/>
            <a:ext cx="9685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un intento de mejorar los resultados, y utilizando pipeline y </a:t>
            </a:r>
            <a:r>
              <a:rPr lang="es-ES" dirty="0" err="1"/>
              <a:t>gridsearch</a:t>
            </a:r>
            <a:r>
              <a:rPr lang="es-ES" dirty="0"/>
              <a:t> probamos tres modelos: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KNN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Logistic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r>
              <a:rPr lang="es-ES" dirty="0"/>
              <a:t>, 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Gaussian 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usaron en pipeline diferentes métodos de estandarización de variables y diferentes penalizaciones: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58ED6AD-96F2-4797-92D2-7797F166E413}"/>
              </a:ext>
            </a:extLst>
          </p:cNvPr>
          <p:cNvSpPr txBox="1"/>
          <p:nvPr/>
        </p:nvSpPr>
        <p:spPr>
          <a:xfrm>
            <a:off x="985421" y="5719792"/>
            <a:ext cx="953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resultado que logramos fue distinto al modelo original: los parámetros cambiaron a un C=0,3 y una estandarización </a:t>
            </a:r>
            <a:r>
              <a:rPr lang="es-ES" dirty="0" err="1"/>
              <a:t>MinMax</a:t>
            </a:r>
            <a:r>
              <a:rPr lang="es-ES" dirty="0"/>
              <a:t>, cuando la anterior era C por default y Standard </a:t>
            </a:r>
            <a:r>
              <a:rPr lang="es-ES" dirty="0" err="1"/>
              <a:t>Scaler</a:t>
            </a:r>
            <a:r>
              <a:rPr lang="es-ES" dirty="0"/>
              <a:t>.</a:t>
            </a:r>
            <a:endParaRPr lang="es-AR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7573CA8-992C-41B3-A859-266FECFC0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171" y="3023719"/>
            <a:ext cx="71532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4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me | Digital House">
            <a:extLst>
              <a:ext uri="{FF2B5EF4-FFF2-40B4-BE49-F238E27FC236}">
                <a16:creationId xmlns:a16="http://schemas.microsoft.com/office/drawing/2014/main" id="{5F8369BE-BD84-4BB0-A3AE-DF75D8AC7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71464" y="117545"/>
            <a:ext cx="1724025" cy="5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531BB0E-056C-4274-8726-92BB572DB4CE}"/>
              </a:ext>
            </a:extLst>
          </p:cNvPr>
          <p:cNvSpPr/>
          <p:nvPr/>
        </p:nvSpPr>
        <p:spPr>
          <a:xfrm>
            <a:off x="0" y="790113"/>
            <a:ext cx="8504808" cy="124287"/>
          </a:xfrm>
          <a:prstGeom prst="rect">
            <a:avLst/>
          </a:prstGeom>
          <a:solidFill>
            <a:srgbClr val="E51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F0B81D0-16C3-44F1-B5E3-E0B4E13B49B1}"/>
              </a:ext>
            </a:extLst>
          </p:cNvPr>
          <p:cNvSpPr txBox="1"/>
          <p:nvPr/>
        </p:nvSpPr>
        <p:spPr>
          <a:xfrm>
            <a:off x="346229" y="236114"/>
            <a:ext cx="5998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dirty="0"/>
              <a:t>Evaluación y elección de modelo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3A96465-F079-4635-B2CF-AAAE5587C9B9}"/>
              </a:ext>
            </a:extLst>
          </p:cNvPr>
          <p:cNvSpPr/>
          <p:nvPr/>
        </p:nvSpPr>
        <p:spPr>
          <a:xfrm>
            <a:off x="-1" y="6621886"/>
            <a:ext cx="12188951" cy="45719"/>
          </a:xfrm>
          <a:prstGeom prst="rect">
            <a:avLst/>
          </a:prstGeom>
          <a:solidFill>
            <a:srgbClr val="E51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A2A4C4C-DE7D-4057-89B4-AE3A01D6596D}"/>
              </a:ext>
            </a:extLst>
          </p:cNvPr>
          <p:cNvSpPr txBox="1"/>
          <p:nvPr/>
        </p:nvSpPr>
        <p:spPr>
          <a:xfrm>
            <a:off x="932155" y="1012054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TRAIN LOG 2:</a:t>
            </a:r>
            <a:endParaRPr lang="es-A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240263E-C543-4554-B5ED-376016BE09D1}"/>
              </a:ext>
            </a:extLst>
          </p:cNvPr>
          <p:cNvSpPr txBox="1"/>
          <p:nvPr/>
        </p:nvSpPr>
        <p:spPr>
          <a:xfrm>
            <a:off x="7164278" y="976543"/>
            <a:ext cx="134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TRAIN LOG:</a:t>
            </a:r>
            <a:endParaRPr lang="es-AR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094F4C42-5F47-4437-9156-BBF410F1B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29" y="4622357"/>
            <a:ext cx="5229225" cy="180975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D585E87-8163-4200-AD1D-B6C76E791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29" y="1370978"/>
            <a:ext cx="4905375" cy="320992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AC662A33-3C2D-4472-B694-6A85372C5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494" y="1381386"/>
            <a:ext cx="4628496" cy="310991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4D9DC42-5FBF-4497-9858-C4C042549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8992" y="4622357"/>
            <a:ext cx="52197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3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me | Digital House">
            <a:extLst>
              <a:ext uri="{FF2B5EF4-FFF2-40B4-BE49-F238E27FC236}">
                <a16:creationId xmlns:a16="http://schemas.microsoft.com/office/drawing/2014/main" id="{5F8369BE-BD84-4BB0-A3AE-DF75D8AC7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71464" y="117545"/>
            <a:ext cx="1724025" cy="5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531BB0E-056C-4274-8726-92BB572DB4CE}"/>
              </a:ext>
            </a:extLst>
          </p:cNvPr>
          <p:cNvSpPr/>
          <p:nvPr/>
        </p:nvSpPr>
        <p:spPr>
          <a:xfrm>
            <a:off x="0" y="790113"/>
            <a:ext cx="8504808" cy="124287"/>
          </a:xfrm>
          <a:prstGeom prst="rect">
            <a:avLst/>
          </a:prstGeom>
          <a:solidFill>
            <a:srgbClr val="E51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F0B81D0-16C3-44F1-B5E3-E0B4E13B49B1}"/>
              </a:ext>
            </a:extLst>
          </p:cNvPr>
          <p:cNvSpPr txBox="1"/>
          <p:nvPr/>
        </p:nvSpPr>
        <p:spPr>
          <a:xfrm>
            <a:off x="346229" y="236114"/>
            <a:ext cx="5998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dirty="0"/>
              <a:t>Evaluación y elección de modelo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3A96465-F079-4635-B2CF-AAAE5587C9B9}"/>
              </a:ext>
            </a:extLst>
          </p:cNvPr>
          <p:cNvSpPr/>
          <p:nvPr/>
        </p:nvSpPr>
        <p:spPr>
          <a:xfrm>
            <a:off x="-1" y="6621886"/>
            <a:ext cx="12188951" cy="45719"/>
          </a:xfrm>
          <a:prstGeom prst="rect">
            <a:avLst/>
          </a:prstGeom>
          <a:solidFill>
            <a:srgbClr val="E51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A2A4C4C-DE7D-4057-89B4-AE3A01D6596D}"/>
              </a:ext>
            </a:extLst>
          </p:cNvPr>
          <p:cNvSpPr txBox="1"/>
          <p:nvPr/>
        </p:nvSpPr>
        <p:spPr>
          <a:xfrm>
            <a:off x="932155" y="1012054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TEST LOG 2:</a:t>
            </a:r>
            <a:endParaRPr lang="es-A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240263E-C543-4554-B5ED-376016BE09D1}"/>
              </a:ext>
            </a:extLst>
          </p:cNvPr>
          <p:cNvSpPr txBox="1"/>
          <p:nvPr/>
        </p:nvSpPr>
        <p:spPr>
          <a:xfrm>
            <a:off x="7164279" y="1008901"/>
            <a:ext cx="134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TEST LOG:</a:t>
            </a:r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362075F-25CA-4081-A639-A229C1DF4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15" y="1345875"/>
            <a:ext cx="4591050" cy="31813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3BA3451-D6B9-427E-9E59-D93505B43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77" y="4630698"/>
            <a:ext cx="5229225" cy="18669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8BB9529B-7BEA-4AC0-8145-710E16543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422" y="1364925"/>
            <a:ext cx="4819650" cy="314325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B728478-6FD2-4839-9F7E-CFC25765D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2570" y="4669353"/>
            <a:ext cx="51911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4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me | Digital House">
            <a:extLst>
              <a:ext uri="{FF2B5EF4-FFF2-40B4-BE49-F238E27FC236}">
                <a16:creationId xmlns:a16="http://schemas.microsoft.com/office/drawing/2014/main" id="{5F8369BE-BD84-4BB0-A3AE-DF75D8AC7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71464" y="117545"/>
            <a:ext cx="1724025" cy="5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531BB0E-056C-4274-8726-92BB572DB4CE}"/>
              </a:ext>
            </a:extLst>
          </p:cNvPr>
          <p:cNvSpPr/>
          <p:nvPr/>
        </p:nvSpPr>
        <p:spPr>
          <a:xfrm>
            <a:off x="0" y="790113"/>
            <a:ext cx="8504808" cy="124287"/>
          </a:xfrm>
          <a:prstGeom prst="rect">
            <a:avLst/>
          </a:prstGeom>
          <a:solidFill>
            <a:srgbClr val="E51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F0B81D0-16C3-44F1-B5E3-E0B4E13B49B1}"/>
              </a:ext>
            </a:extLst>
          </p:cNvPr>
          <p:cNvSpPr txBox="1"/>
          <p:nvPr/>
        </p:nvSpPr>
        <p:spPr>
          <a:xfrm>
            <a:off x="346229" y="236114"/>
            <a:ext cx="5998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/>
              <a:t>Curva ROC</a:t>
            </a:r>
            <a:endParaRPr lang="es-AR" sz="30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3A96465-F079-4635-B2CF-AAAE5587C9B9}"/>
              </a:ext>
            </a:extLst>
          </p:cNvPr>
          <p:cNvSpPr/>
          <p:nvPr/>
        </p:nvSpPr>
        <p:spPr>
          <a:xfrm>
            <a:off x="-1" y="6621886"/>
            <a:ext cx="12188951" cy="45719"/>
          </a:xfrm>
          <a:prstGeom prst="rect">
            <a:avLst/>
          </a:prstGeom>
          <a:solidFill>
            <a:srgbClr val="E51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E2AA4B-8DC7-49F5-A605-E2DD343B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961" y="1502427"/>
            <a:ext cx="7779025" cy="486364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2CA9D29-139E-433F-8374-802B9AE64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510" y="1026177"/>
            <a:ext cx="24479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02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204</Words>
  <Application>Microsoft Office PowerPoint</Application>
  <PresentationFormat>Panorámica</PresentationFormat>
  <Paragraphs>35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Blanche</dc:creator>
  <cp:lastModifiedBy>Diego Adrian Zerni</cp:lastModifiedBy>
  <cp:revision>42</cp:revision>
  <dcterms:created xsi:type="dcterms:W3CDTF">2021-02-01T15:32:20Z</dcterms:created>
  <dcterms:modified xsi:type="dcterms:W3CDTF">2021-03-08T21:16:53Z</dcterms:modified>
</cp:coreProperties>
</file>