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Barlow Condensed SemiBold"/>
      <p:regular r:id="rId21"/>
      <p:bold r:id="rId22"/>
      <p:italic r:id="rId23"/>
      <p:boldItalic r:id="rId24"/>
    </p:embeddedFont>
    <p:embeddedFont>
      <p:font typeface="Barlow Condensed Medium"/>
      <p:regular r:id="rId25"/>
      <p:bold r:id="rId26"/>
      <p:italic r:id="rId27"/>
      <p:boldItalic r:id="rId28"/>
    </p:embeddedFont>
    <p:embeddedFont>
      <p:font typeface="Arvo"/>
      <p:regular r:id="rId29"/>
      <p:bold r:id="rId30"/>
      <p:italic r:id="rId31"/>
      <p:boldItalic r:id="rId32"/>
    </p:embeddedFont>
    <p:embeddedFont>
      <p:font typeface="Barlow Condensed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font" Target="fonts/RobotoSlab-bold.fntdata"/><Relationship Id="rId22" Type="http://schemas.openxmlformats.org/officeDocument/2006/relationships/font" Target="fonts/BarlowCondensedSemiBold-bold.fntdata"/><Relationship Id="rId21" Type="http://schemas.openxmlformats.org/officeDocument/2006/relationships/font" Target="fonts/BarlowCondensedSemiBold-regular.fntdata"/><Relationship Id="rId24" Type="http://schemas.openxmlformats.org/officeDocument/2006/relationships/font" Target="fonts/BarlowCondensedSemiBold-boldItalic.fntdata"/><Relationship Id="rId23" Type="http://schemas.openxmlformats.org/officeDocument/2006/relationships/font" Target="fonts/BarlowCondensed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Medium-bold.fntdata"/><Relationship Id="rId25" Type="http://schemas.openxmlformats.org/officeDocument/2006/relationships/font" Target="fonts/BarlowCondensedMedium-regular.fntdata"/><Relationship Id="rId28" Type="http://schemas.openxmlformats.org/officeDocument/2006/relationships/font" Target="fonts/BarlowCondensedMedium-boldItalic.fntdata"/><Relationship Id="rId27" Type="http://schemas.openxmlformats.org/officeDocument/2006/relationships/font" Target="fonts/Barlow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Arvo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0aab730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0aab730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0aab730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0aab730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0aab730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0aab730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e1ed11e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5e1ed11e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5d2cabac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5d2cabac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8d2c78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8d2c78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e1ed11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e1ed11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0aab73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0aab73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0aab730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0aab730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0aab730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0aab730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0aab730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0aab730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solidFill>
          <a:srgbClr val="E9E6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rgbClr val="E9E6E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4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8" name="Google Shape;228;p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4" name="Google Shape;234;p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"/>
          <p:cNvSpPr txBox="1"/>
          <p:nvPr>
            <p:ph idx="9" type="ctrTitle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flipH="1" rot="10800000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5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5"/>
          <p:cNvSpPr txBox="1"/>
          <p:nvPr>
            <p:ph idx="1" type="subTitle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6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2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7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9E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6E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>
            <p:ph type="ctrTitle"/>
          </p:nvPr>
        </p:nvSpPr>
        <p:spPr>
          <a:xfrm>
            <a:off x="2362500" y="475850"/>
            <a:ext cx="4419000" cy="28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</a:t>
            </a:r>
            <a:r>
              <a:rPr lang="es"/>
              <a:t> BLANDA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 txBox="1"/>
          <p:nvPr>
            <p:ph idx="4294967295" type="subTitle"/>
          </p:nvPr>
        </p:nvSpPr>
        <p:spPr>
          <a:xfrm>
            <a:off x="2215500" y="2730925"/>
            <a:ext cx="47130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CUARTA PREVIA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PRESENTADO POR: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SANTIAGO OCAMPO ORREGO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MARIA VALENTINA ROJAS PULGARIN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 txBox="1"/>
          <p:nvPr>
            <p:ph type="ctrTitle"/>
          </p:nvPr>
        </p:nvSpPr>
        <p:spPr>
          <a:xfrm>
            <a:off x="280650" y="1853700"/>
            <a:ext cx="31932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Obtenemos el resultado de nuestro set de prueba</a:t>
            </a:r>
            <a:endParaRPr/>
          </a:p>
        </p:txBody>
      </p:sp>
      <p:pic>
        <p:nvPicPr>
          <p:cNvPr id="433" name="Google Shape;4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438" y="675525"/>
            <a:ext cx="4565133" cy="37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Graficamos los resultados</a:t>
            </a:r>
            <a:endParaRPr/>
          </a:p>
        </p:txBody>
      </p:sp>
      <p:pic>
        <p:nvPicPr>
          <p:cNvPr id="439" name="Google Shape;4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088"/>
            <a:ext cx="8839197" cy="279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445" name="Google Shape;4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650" y="1216338"/>
            <a:ext cx="63531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713" y="2570250"/>
            <a:ext cx="2708584" cy="2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/>
          <p:nvPr>
            <p:ph type="ctrTitle"/>
          </p:nvPr>
        </p:nvSpPr>
        <p:spPr>
          <a:xfrm>
            <a:off x="4418450" y="1166900"/>
            <a:ext cx="4622400" cy="13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ANALIZADOR DE SENTIMIENTOS </a:t>
            </a:r>
            <a:endParaRPr/>
          </a:p>
        </p:txBody>
      </p:sp>
      <p:sp>
        <p:nvSpPr>
          <p:cNvPr id="344" name="Google Shape;344;p10"/>
          <p:cNvSpPr txBox="1"/>
          <p:nvPr>
            <p:ph idx="1" type="subTitle"/>
          </p:nvPr>
        </p:nvSpPr>
        <p:spPr>
          <a:xfrm>
            <a:off x="814625" y="2730952"/>
            <a:ext cx="40203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</a:t>
            </a:r>
            <a:r>
              <a:rPr lang="es" sz="1600"/>
              <a:t>análisis</a:t>
            </a:r>
            <a:r>
              <a:rPr lang="es" sz="1600"/>
              <a:t> de sentimientos se refiere a los diferentes </a:t>
            </a:r>
            <a:r>
              <a:rPr lang="es" sz="1600"/>
              <a:t>métodos</a:t>
            </a:r>
            <a:r>
              <a:rPr lang="es" sz="1600"/>
              <a:t> de </a:t>
            </a:r>
            <a:r>
              <a:rPr lang="es" sz="1600"/>
              <a:t>lingüística</a:t>
            </a:r>
            <a:r>
              <a:rPr lang="es" sz="1600"/>
              <a:t> computacional que ayudan a identificar y extraer </a:t>
            </a:r>
            <a:r>
              <a:rPr lang="es" sz="1600"/>
              <a:t>información</a:t>
            </a:r>
            <a:r>
              <a:rPr lang="es" sz="1600"/>
              <a:t> subjetiva del contenido existente en el mundo digital(redes sociales, foros, webs, entre otras).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type="ctrTitle"/>
          </p:nvPr>
        </p:nvSpPr>
        <p:spPr>
          <a:xfrm flipH="1">
            <a:off x="1145850" y="468450"/>
            <a:ext cx="685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FUNCIONA EL </a:t>
            </a:r>
            <a:r>
              <a:rPr lang="es"/>
              <a:t>ANÁLISIS</a:t>
            </a:r>
            <a:r>
              <a:rPr lang="es"/>
              <a:t> DE SENTIMIENTOS </a:t>
            </a:r>
            <a:endParaRPr/>
          </a:p>
        </p:txBody>
      </p:sp>
      <p:sp>
        <p:nvSpPr>
          <p:cNvPr id="350" name="Google Shape;350;p11"/>
          <p:cNvSpPr txBox="1"/>
          <p:nvPr>
            <p:ph type="ctrTitle"/>
          </p:nvPr>
        </p:nvSpPr>
        <p:spPr>
          <a:xfrm>
            <a:off x="974300" y="1506800"/>
            <a:ext cx="67977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AutoNum type="arabicPeriod"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Mediante el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análisis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del sentimiento, queremos lograr entender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cuál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es la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intención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exacta de una frase. Saber si se refiere a una marca, a un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producto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en concreto o a cualquier otro aspecto.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AutoNum type="arabicPeriod"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Posteriormente se quiere conocer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qué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valoración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tiene dicha frase, y para ello se le aplica la denominada polaridad,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a través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de la cual se clasifica el mensaje en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función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de la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intención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que se tenga, pudiendo ser este positivo, neutro o negativo. 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AutoNum type="arabicPeriod"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Aplicar la polaridad para obtener datos concluyentes y predecir comportamientos futuros.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322300"/>
            <a:ext cx="74009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3"/>
          <p:cNvGrpSpPr/>
          <p:nvPr/>
        </p:nvGrpSpPr>
        <p:grpSpPr>
          <a:xfrm>
            <a:off x="4986065" y="2094672"/>
            <a:ext cx="952549" cy="954168"/>
            <a:chOff x="917250" y="2165250"/>
            <a:chExt cx="980695" cy="982361"/>
          </a:xfrm>
        </p:grpSpPr>
        <p:sp>
          <p:nvSpPr>
            <p:cNvPr id="361" name="Google Shape;361;p13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1735570" y="2778173"/>
            <a:ext cx="952549" cy="954168"/>
            <a:chOff x="917250" y="2165250"/>
            <a:chExt cx="980695" cy="982361"/>
          </a:xfrm>
        </p:grpSpPr>
        <p:sp>
          <p:nvSpPr>
            <p:cNvPr id="364" name="Google Shape;364;p13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3"/>
          <p:cNvGrpSpPr/>
          <p:nvPr/>
        </p:nvGrpSpPr>
        <p:grpSpPr>
          <a:xfrm>
            <a:off x="1735570" y="1508284"/>
            <a:ext cx="952549" cy="954168"/>
            <a:chOff x="917250" y="2165250"/>
            <a:chExt cx="980695" cy="982361"/>
          </a:xfrm>
        </p:grpSpPr>
        <p:sp>
          <p:nvSpPr>
            <p:cNvPr id="367" name="Google Shape;367;p13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3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6247226" y="2778185"/>
            <a:ext cx="1484984" cy="107549"/>
            <a:chOff x="5546798" y="2873310"/>
            <a:chExt cx="980705" cy="87838"/>
          </a:xfrm>
        </p:grpSpPr>
        <p:sp>
          <p:nvSpPr>
            <p:cNvPr id="371" name="Google Shape;371;p13"/>
            <p:cNvSpPr/>
            <p:nvPr/>
          </p:nvSpPr>
          <p:spPr>
            <a:xfrm flipH="1" rot="10800000">
              <a:off x="5546798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 flipH="1" rot="10800000">
              <a:off x="5725401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 flipH="1" rot="10800000">
              <a:off x="5904004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 flipH="1" rot="10800000">
              <a:off x="6082607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 flipH="1" rot="10800000">
              <a:off x="6261211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 flipH="1" rot="10800000">
              <a:off x="6439814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2869235" y="3507424"/>
            <a:ext cx="1200776" cy="107549"/>
            <a:chOff x="5546798" y="3082360"/>
            <a:chExt cx="980705" cy="87838"/>
          </a:xfrm>
        </p:grpSpPr>
        <p:sp>
          <p:nvSpPr>
            <p:cNvPr id="378" name="Google Shape;378;p13"/>
            <p:cNvSpPr/>
            <p:nvPr/>
          </p:nvSpPr>
          <p:spPr>
            <a:xfrm flipH="1" rot="10800000">
              <a:off x="5546798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 flipH="1" rot="10800000">
              <a:off x="5725401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 flipH="1" rot="10800000">
              <a:off x="5904004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 flipH="1" rot="10800000">
              <a:off x="6082607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 flipH="1" rot="10800000">
              <a:off x="6261211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 flipH="1" rot="10800000">
              <a:off x="6439814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3"/>
          <p:cNvGrpSpPr/>
          <p:nvPr/>
        </p:nvGrpSpPr>
        <p:grpSpPr>
          <a:xfrm>
            <a:off x="2869235" y="2154161"/>
            <a:ext cx="1200776" cy="107549"/>
            <a:chOff x="5546798" y="2644435"/>
            <a:chExt cx="980705" cy="87838"/>
          </a:xfrm>
        </p:grpSpPr>
        <p:sp>
          <p:nvSpPr>
            <p:cNvPr id="385" name="Google Shape;385;p13"/>
            <p:cNvSpPr/>
            <p:nvPr/>
          </p:nvSpPr>
          <p:spPr>
            <a:xfrm flipH="1" rot="10800000">
              <a:off x="5546798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 flipH="1" rot="10800000">
              <a:off x="5725401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 flipH="1" rot="10800000">
              <a:off x="5904004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 flipH="1" rot="10800000">
              <a:off x="6082607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 flipH="1" rot="10800000">
              <a:off x="6261211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 flipH="1" rot="10800000">
              <a:off x="6439814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A73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3"/>
          <p:cNvSpPr txBox="1"/>
          <p:nvPr/>
        </p:nvSpPr>
        <p:spPr>
          <a:xfrm>
            <a:off x="2866300" y="1688075"/>
            <a:ext cx="106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rvo"/>
                <a:ea typeface="Arvo"/>
                <a:cs typeface="Arvo"/>
                <a:sym typeface="Arvo"/>
              </a:rPr>
              <a:t>NLTK</a:t>
            </a:r>
            <a:endParaRPr sz="2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2" name="Google Shape;392;p13"/>
          <p:cNvSpPr txBox="1"/>
          <p:nvPr/>
        </p:nvSpPr>
        <p:spPr>
          <a:xfrm>
            <a:off x="2866300" y="3075163"/>
            <a:ext cx="1393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vo"/>
                <a:ea typeface="Arvo"/>
                <a:cs typeface="Arvo"/>
                <a:sym typeface="Arvo"/>
              </a:rPr>
              <a:t>TEXTBLOB</a:t>
            </a:r>
            <a:endParaRPr sz="17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6219775" y="1688075"/>
            <a:ext cx="106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6139663" y="2261700"/>
            <a:ext cx="17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vo"/>
                <a:ea typeface="Arvo"/>
                <a:cs typeface="Arvo"/>
                <a:sym typeface="Arvo"/>
              </a:rPr>
              <a:t>MATPLOTLIB</a:t>
            </a:r>
            <a:endParaRPr sz="17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95" name="Google Shape;395;p13"/>
          <p:cNvGrpSpPr/>
          <p:nvPr/>
        </p:nvGrpSpPr>
        <p:grpSpPr>
          <a:xfrm>
            <a:off x="2043119" y="1816620"/>
            <a:ext cx="337462" cy="337491"/>
            <a:chOff x="-50154850" y="2316775"/>
            <a:chExt cx="300100" cy="300125"/>
          </a:xfrm>
        </p:grpSpPr>
        <p:sp>
          <p:nvSpPr>
            <p:cNvPr id="396" name="Google Shape;396;p13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3"/>
          <p:cNvGrpSpPr/>
          <p:nvPr/>
        </p:nvGrpSpPr>
        <p:grpSpPr>
          <a:xfrm>
            <a:off x="2043119" y="3086520"/>
            <a:ext cx="337462" cy="337491"/>
            <a:chOff x="-50154850" y="2316775"/>
            <a:chExt cx="300100" cy="300125"/>
          </a:xfrm>
        </p:grpSpPr>
        <p:sp>
          <p:nvSpPr>
            <p:cNvPr id="399" name="Google Shape;399;p13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>
            <a:off x="5293619" y="2403020"/>
            <a:ext cx="337462" cy="337491"/>
            <a:chOff x="-50154850" y="2316775"/>
            <a:chExt cx="300100" cy="300125"/>
          </a:xfrm>
        </p:grpSpPr>
        <p:sp>
          <p:nvSpPr>
            <p:cNvPr id="402" name="Google Shape;402;p13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Cargamos las </a:t>
            </a:r>
            <a:r>
              <a:rPr lang="es"/>
              <a:t>librerías</a:t>
            </a:r>
            <a:endParaRPr/>
          </a:p>
        </p:txBody>
      </p:sp>
      <p:pic>
        <p:nvPicPr>
          <p:cNvPr id="409" name="Google Shape;4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113" y="1471613"/>
            <a:ext cx="5248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>
            <p:ph type="ctrTitle"/>
          </p:nvPr>
        </p:nvSpPr>
        <p:spPr>
          <a:xfrm>
            <a:off x="940950" y="1817100"/>
            <a:ext cx="3112500" cy="15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Cargamos los dataset para entrenar el clasificador</a:t>
            </a:r>
            <a:endParaRPr/>
          </a:p>
        </p:txBody>
      </p:sp>
      <p:pic>
        <p:nvPicPr>
          <p:cNvPr id="415" name="Google Shape;4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454675"/>
            <a:ext cx="3623500" cy="42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Entrenamos el clasificador para su uso</a:t>
            </a:r>
            <a:endParaRPr/>
          </a:p>
        </p:txBody>
      </p:sp>
      <p:pic>
        <p:nvPicPr>
          <p:cNvPr id="421" name="Google Shape;4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25" y="1489200"/>
            <a:ext cx="54197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Internamente el clasificador</a:t>
            </a:r>
            <a:endParaRPr/>
          </a:p>
        </p:txBody>
      </p:sp>
      <p:pic>
        <p:nvPicPr>
          <p:cNvPr id="427" name="Google Shape;4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738" y="1191575"/>
            <a:ext cx="6018627" cy="37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