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95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82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6" r:id="rId27"/>
    <p:sldId id="283" r:id="rId28"/>
    <p:sldId id="288" r:id="rId29"/>
    <p:sldId id="290" r:id="rId30"/>
    <p:sldId id="292" r:id="rId31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49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8AC9-D041-46AF-B740-124D376CAA00}" type="datetimeFigureOut">
              <a:rPr lang="es-AR" smtClean="0"/>
              <a:t>10/06/2016</a:t>
            </a:fld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B558-B6F9-4070-9621-914253FFAD70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27727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8AC9-D041-46AF-B740-124D376CAA00}" type="datetimeFigureOut">
              <a:rPr lang="es-AR" smtClean="0"/>
              <a:t>10/06/2016</a:t>
            </a:fld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B558-B6F9-4070-9621-914253FFAD70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62123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8AC9-D041-46AF-B740-124D376CAA00}" type="datetimeFigureOut">
              <a:rPr lang="es-AR" smtClean="0"/>
              <a:t>10/06/2016</a:t>
            </a:fld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B558-B6F9-4070-9621-914253FFAD70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50426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8AC9-D041-46AF-B740-124D376CAA00}" type="datetimeFigureOut">
              <a:rPr lang="es-AR" smtClean="0"/>
              <a:t>10/06/2016</a:t>
            </a:fld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B558-B6F9-4070-9621-914253FFAD70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69733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8AC9-D041-46AF-B740-124D376CAA00}" type="datetimeFigureOut">
              <a:rPr lang="es-AR" smtClean="0"/>
              <a:t>10/06/2016</a:t>
            </a:fld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B558-B6F9-4070-9621-914253FFAD70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5268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8AC9-D041-46AF-B740-124D376CAA00}" type="datetimeFigureOut">
              <a:rPr lang="es-AR" smtClean="0"/>
              <a:t>10/06/2016</a:t>
            </a:fld>
            <a:endParaRPr lang="es-AR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B558-B6F9-4070-9621-914253FFAD70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89024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8AC9-D041-46AF-B740-124D376CAA00}" type="datetimeFigureOut">
              <a:rPr lang="es-AR" smtClean="0"/>
              <a:t>10/06/2016</a:t>
            </a:fld>
            <a:endParaRPr lang="es-AR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B558-B6F9-4070-9621-914253FFAD70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69851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8AC9-D041-46AF-B740-124D376CAA00}" type="datetimeFigureOut">
              <a:rPr lang="es-AR" smtClean="0"/>
              <a:t>10/06/2016</a:t>
            </a:fld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B558-B6F9-4070-9621-914253FFAD70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49954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8AC9-D041-46AF-B740-124D376CAA00}" type="datetimeFigureOut">
              <a:rPr lang="es-AR" smtClean="0"/>
              <a:t>10/06/2016</a:t>
            </a:fld>
            <a:endParaRPr lang="es-AR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B558-B6F9-4070-9621-914253FFAD70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98968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8AC9-D041-46AF-B740-124D376CAA00}" type="datetimeFigureOut">
              <a:rPr lang="es-AR" smtClean="0"/>
              <a:t>10/06/2016</a:t>
            </a:fld>
            <a:endParaRPr lang="es-AR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B558-B6F9-4070-9621-914253FFAD70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42446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8AC9-D041-46AF-B740-124D376CAA00}" type="datetimeFigureOut">
              <a:rPr lang="es-AR" smtClean="0"/>
              <a:t>10/06/2016</a:t>
            </a:fld>
            <a:endParaRPr lang="es-AR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B558-B6F9-4070-9621-914253FFAD70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8863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68AC9-D041-46AF-B740-124D376CAA00}" type="datetimeFigureOut">
              <a:rPr lang="es-AR" smtClean="0"/>
              <a:t>10/06/2016</a:t>
            </a:fld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6B558-B6F9-4070-9621-914253FFAD70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36742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petercollingridge.appspot.com/svg-editor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SVG/shapes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SaraSoueidan" TargetMode="External"/><Relationship Id="rId2" Type="http://schemas.openxmlformats.org/officeDocument/2006/relationships/hyperlink" Target="http://www.w3.org/TR/SV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sponsivelogos.co.uk/" TargetMode="External"/><Relationship Id="rId2" Type="http://schemas.openxmlformats.org/officeDocument/2006/relationships/hyperlink" Target="http://www.jsconfar.com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SVG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Scalable Vector Graphics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96228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1. Crear SVG</a:t>
            </a:r>
            <a:endParaRPr lang="es-AR" dirty="0"/>
          </a:p>
        </p:txBody>
      </p:sp>
      <p:sp>
        <p:nvSpPr>
          <p:cNvPr id="5" name="CuadroTexto 4"/>
          <p:cNvSpPr txBox="1"/>
          <p:nvPr/>
        </p:nvSpPr>
        <p:spPr>
          <a:xfrm>
            <a:off x="4329546" y="843240"/>
            <a:ext cx="285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FF0000"/>
                </a:solidFill>
              </a:rPr>
              <a:t>¡Cuidado con el zoom!</a:t>
            </a:r>
            <a:endParaRPr lang="es-AR" dirty="0">
              <a:solidFill>
                <a:srgbClr val="FF0000"/>
              </a:solidFill>
            </a:endParaRP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660" y="1825625"/>
            <a:ext cx="6156680" cy="4351338"/>
          </a:xfrm>
        </p:spPr>
      </p:pic>
    </p:spTree>
    <p:extLst>
      <p:ext uri="{BB962C8B-B14F-4D97-AF65-F5344CB8AC3E}">
        <p14:creationId xmlns:p14="http://schemas.microsoft.com/office/powerpoint/2010/main" val="4008638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2. Guardar SVG</a:t>
            </a:r>
            <a:endParaRPr lang="es-AR" dirty="0"/>
          </a:p>
        </p:txBody>
      </p:sp>
      <p:pic>
        <p:nvPicPr>
          <p:cNvPr id="2050" name="Picture 2" descr="01-Ai-options-quick-preview-op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616" y="365125"/>
            <a:ext cx="4728266" cy="593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945573" y="1600200"/>
            <a:ext cx="3574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. Cortar el lienzo </a:t>
            </a:r>
          </a:p>
          <a:p>
            <a:r>
              <a:rPr lang="es-AR" dirty="0" smtClean="0"/>
              <a:t>. Guardar .ai para tener el editable</a:t>
            </a:r>
          </a:p>
          <a:p>
            <a:r>
              <a:rPr lang="es-AR" dirty="0" smtClean="0"/>
              <a:t>. Guardar .svg -&gt;</a:t>
            </a:r>
            <a:endParaRPr lang="es-AR" dirty="0"/>
          </a:p>
        </p:txBody>
      </p:sp>
      <p:sp>
        <p:nvSpPr>
          <p:cNvPr id="5" name="Rectángulo 4"/>
          <p:cNvSpPr/>
          <p:nvPr/>
        </p:nvSpPr>
        <p:spPr>
          <a:xfrm>
            <a:off x="792770" y="5380497"/>
            <a:ext cx="43299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2">
                    <a:lumMod val="75000"/>
                  </a:schemeClr>
                </a:solidFill>
              </a:rPr>
              <a:t>http://creativedroplets.com/samples/svg/decimal/_EdgeReflow%20napoleon%20decimal_preview.html</a:t>
            </a:r>
          </a:p>
        </p:txBody>
      </p:sp>
      <p:sp>
        <p:nvSpPr>
          <p:cNvPr id="3" name="Rectángulo 2"/>
          <p:cNvSpPr/>
          <p:nvPr/>
        </p:nvSpPr>
        <p:spPr>
          <a:xfrm>
            <a:off x="792770" y="4547655"/>
            <a:ext cx="43299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https://sarasoueidan.com/blog/svg-tips-for-designers/#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optimize 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294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3. Optimizar</a:t>
            </a:r>
            <a:endParaRPr lang="es-AR" dirty="0"/>
          </a:p>
        </p:txBody>
      </p:sp>
      <p:pic>
        <p:nvPicPr>
          <p:cNvPr id="3074" name="Picture 2" descr="http://media.mediatemple.netdna-cdn.com/wp-content/uploads/2014/10/02-svg-editor-large-preview-op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882" y="1825625"/>
            <a:ext cx="601823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4522269" y="843240"/>
            <a:ext cx="4758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hlinkClick r:id="rId3"/>
              </a:rPr>
              <a:t>http://</a:t>
            </a:r>
            <a:r>
              <a:rPr lang="es-AR" dirty="0" smtClean="0">
                <a:hlinkClick r:id="rId3"/>
              </a:rPr>
              <a:t>petercollingridge.appspot.com/svg-editor</a:t>
            </a:r>
            <a:r>
              <a:rPr lang="es-AR" dirty="0" smtClean="0"/>
              <a:t> </a:t>
            </a:r>
            <a:endParaRPr lang="es-AR" dirty="0"/>
          </a:p>
        </p:txBody>
      </p:sp>
      <p:sp>
        <p:nvSpPr>
          <p:cNvPr id="5" name="CuadroTexto 4"/>
          <p:cNvSpPr txBox="1"/>
          <p:nvPr/>
        </p:nvSpPr>
        <p:spPr>
          <a:xfrm>
            <a:off x="4522269" y="1347509"/>
            <a:ext cx="332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FF0000"/>
                </a:solidFill>
              </a:rPr>
              <a:t>¡Cuidado con los decimal places!</a:t>
            </a:r>
            <a:endParaRPr lang="es-A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662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5. Listo!</a:t>
            </a:r>
            <a:endParaRPr lang="es-AR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¡Veamos el código!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72386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Código SVG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 smtClean="0"/>
              <a:t>Case </a:t>
            </a:r>
            <a:r>
              <a:rPr lang="es-AR" dirty="0" err="1" smtClean="0"/>
              <a:t>Sensitive</a:t>
            </a:r>
            <a:endParaRPr lang="es-AR" dirty="0" smtClean="0"/>
          </a:p>
          <a:p>
            <a:r>
              <a:rPr lang="es-AR" dirty="0" smtClean="0"/>
              <a:t>&lt;   </a:t>
            </a:r>
            <a:r>
              <a:rPr lang="es-AR" dirty="0" smtClean="0"/>
              <a:t>/&gt;  Porque es XML</a:t>
            </a:r>
          </a:p>
          <a:p>
            <a:r>
              <a:rPr lang="es-AR" dirty="0" smtClean="0"/>
              <a:t>&lt;svg&gt;</a:t>
            </a:r>
          </a:p>
          <a:p>
            <a:pPr lvl="1"/>
            <a:r>
              <a:rPr lang="es-AR" dirty="0" smtClean="0"/>
              <a:t>&lt;rect /&gt;</a:t>
            </a:r>
          </a:p>
          <a:p>
            <a:pPr lvl="1"/>
            <a:r>
              <a:rPr lang="es-AR" dirty="0" smtClean="0"/>
              <a:t>&lt;circle /&gt;</a:t>
            </a:r>
          </a:p>
          <a:p>
            <a:pPr lvl="1"/>
            <a:r>
              <a:rPr lang="es-AR" dirty="0" smtClean="0"/>
              <a:t>&lt;path /&gt;</a:t>
            </a:r>
          </a:p>
          <a:p>
            <a:pPr lvl="1"/>
            <a:r>
              <a:rPr lang="es-AR" dirty="0" smtClean="0"/>
              <a:t>… otros</a:t>
            </a:r>
          </a:p>
          <a:p>
            <a:r>
              <a:rPr lang="es-AR" dirty="0" smtClean="0"/>
              <a:t>&lt;/svg&gt;</a:t>
            </a:r>
          </a:p>
          <a:p>
            <a:endParaRPr lang="es-AR" dirty="0" smtClean="0"/>
          </a:p>
          <a:p>
            <a:pPr marL="0" indent="0">
              <a:buNone/>
            </a:pPr>
            <a:r>
              <a:rPr lang="es-AR" dirty="0">
                <a:hlinkClick r:id="rId2"/>
              </a:rPr>
              <a:t>http://</a:t>
            </a:r>
            <a:r>
              <a:rPr lang="es-AR" dirty="0" smtClean="0">
                <a:hlinkClick r:id="rId2"/>
              </a:rPr>
              <a:t>www.w3.org/TR/SVG/shapes.html</a:t>
            </a:r>
            <a:r>
              <a:rPr lang="es-AR" dirty="0" smtClean="0"/>
              <a:t>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48765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Código SVG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Guardar como .svg</a:t>
            </a:r>
          </a:p>
          <a:p>
            <a:r>
              <a:rPr lang="es-AR" dirty="0" smtClean="0"/>
              <a:t>Lenguaje: XML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66424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Código SVG</a:t>
            </a:r>
            <a:endParaRPr lang="es-AR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81435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&lt;circle cx="600" cy="200" r="100" fill="red" stroke="blue" stroke-width="10" /&gt;</a:t>
            </a: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AR" altLang="es-A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8200" y="2365197"/>
            <a:ext cx="666721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&lt;g stroke="green" &gt;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&lt;line x1="100" y1="300" x2="300" y2="100" stroke-width="5" /&gt;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&lt;line x1="300" y1="300" x2="500" y2="100" stroke-width="10" /&gt;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&lt;line x1="500" y1="300" x2="700" y2="100" stroke-width="15" /&gt;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&lt;line x1="700" y1="300" x2="900" y2="100" stroke-width="20" /&gt;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&lt;line x1="900" y1="300" x2="1100" y2="100" stroke-width="25" /&gt;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&lt;/g&gt;</a:t>
            </a:r>
            <a:r>
              <a:rPr kumimoji="0" lang="es-AR" altLang="es-A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AR" altLang="es-A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38200" y="4589760"/>
            <a:ext cx="992331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&lt;rect x="400" y="100" width="400" height="200" fill="yellow" stroke="navy" stroke-width="10" /&gt;</a:t>
            </a:r>
            <a:r>
              <a:rPr kumimoji="0" lang="es-AR" altLang="es-A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AR" altLang="es-A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748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Estilizar desde SVG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Etiqueta Style o Inline</a:t>
            </a:r>
          </a:p>
          <a:p>
            <a:r>
              <a:rPr lang="es-AR" dirty="0" smtClean="0"/>
              <a:t>Interacciones con :hover, :active y :focus</a:t>
            </a:r>
          </a:p>
          <a:p>
            <a:r>
              <a:rPr lang="es-AR" dirty="0" smtClean="0"/>
              <a:t>::before y ::after no funcionan</a:t>
            </a:r>
          </a:p>
          <a:p>
            <a:r>
              <a:rPr lang="es-AR" dirty="0" smtClean="0"/>
              <a:t>Transiciones</a:t>
            </a:r>
          </a:p>
          <a:p>
            <a:endParaRPr lang="es-AR" dirty="0"/>
          </a:p>
          <a:p>
            <a:r>
              <a:rPr lang="es-AR" dirty="0" smtClean="0"/>
              <a:t>Linkear CSS externo:</a:t>
            </a:r>
          </a:p>
          <a:p>
            <a:endParaRPr lang="es-A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07918" y="4933915"/>
            <a:ext cx="5926622" cy="938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&lt;?xml version="1.0" standalone="no"?&gt;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&lt;?xml-stylesheet type="text/css" href="</a:t>
            </a:r>
            <a:r>
              <a:rPr kumimoji="0" lang="es-AR" altLang="es-AR" sz="11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34" charset="-128"/>
              </a:rPr>
              <a:t>style.css</a:t>
            </a:r>
            <a:r>
              <a:rPr kumimoji="0" lang="es-AR" altLang="es-A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"?&gt;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&lt;svg xmlns="http://www.w3.org/2000/svg" version="1.1" width=".." height=".." viewBox=".."&gt;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&lt;!-- SVG content --&gt;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&lt;/svg&gt; </a:t>
            </a:r>
            <a:endParaRPr kumimoji="0" lang="es-AR" altLang="es-A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749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Formas avanzadas</a:t>
            </a:r>
            <a:endParaRPr lang="es-A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La etiqueta &lt;path /&gt;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96625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Etiqueta &lt;path /&gt;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Data:</a:t>
            </a:r>
          </a:p>
          <a:p>
            <a:r>
              <a:rPr lang="es-AR" dirty="0" smtClean="0"/>
              <a:t>M: Move to</a:t>
            </a:r>
          </a:p>
          <a:p>
            <a:r>
              <a:rPr lang="es-AR" dirty="0" smtClean="0"/>
              <a:t>L: Line to</a:t>
            </a:r>
          </a:p>
          <a:p>
            <a:r>
              <a:rPr lang="es-AR" dirty="0" smtClean="0"/>
              <a:t>Z: Close path</a:t>
            </a:r>
          </a:p>
          <a:p>
            <a:endParaRPr lang="es-AR" dirty="0"/>
          </a:p>
          <a:p>
            <a:r>
              <a:rPr lang="es-AR" dirty="0" smtClean="0"/>
              <a:t>+ Coordenadas X e Y</a:t>
            </a:r>
            <a:endParaRPr lang="es-AR" dirty="0"/>
          </a:p>
        </p:txBody>
      </p:sp>
      <p:sp>
        <p:nvSpPr>
          <p:cNvPr id="5" name="Rectángulo 4"/>
          <p:cNvSpPr/>
          <p:nvPr/>
        </p:nvSpPr>
        <p:spPr>
          <a:xfrm>
            <a:off x="838200" y="5807631"/>
            <a:ext cx="71558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2">
                    <a:lumMod val="50000"/>
                  </a:schemeClr>
                </a:solidFill>
              </a:rPr>
              <a:t>http://www.w3.org/TR/SVG/paths.html#PathDataGeneralInformation</a:t>
            </a:r>
          </a:p>
        </p:txBody>
      </p:sp>
    </p:spTree>
    <p:extLst>
      <p:ext uri="{BB962C8B-B14F-4D97-AF65-F5344CB8AC3E}">
        <p14:creationId xmlns:p14="http://schemas.microsoft.com/office/powerpoint/2010/main" val="111354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SVG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Basado en XML</a:t>
            </a:r>
          </a:p>
          <a:p>
            <a:r>
              <a:rPr lang="es-AR" dirty="0" smtClean="0"/>
              <a:t>Estandarizado por la W3C</a:t>
            </a:r>
          </a:p>
          <a:p>
            <a:pPr lvl="1"/>
            <a:r>
              <a:rPr lang="es-AR" dirty="0" smtClean="0">
                <a:hlinkClick r:id="rId2"/>
              </a:rPr>
              <a:t>http://www.w3.org/TR/SVG/</a:t>
            </a:r>
            <a:r>
              <a:rPr lang="es-AR" dirty="0" smtClean="0"/>
              <a:t> </a:t>
            </a:r>
          </a:p>
          <a:p>
            <a:r>
              <a:rPr lang="es-AR" dirty="0" smtClean="0"/>
              <a:t>Sara Soueidan</a:t>
            </a:r>
          </a:p>
          <a:p>
            <a:pPr lvl="1"/>
            <a:r>
              <a:rPr lang="es-AR" dirty="0" smtClean="0">
                <a:hlinkClick r:id="rId3"/>
              </a:rPr>
              <a:t>https://twitter.com/SaraSoueidan</a:t>
            </a:r>
            <a:r>
              <a:rPr lang="es-AR" dirty="0" smtClean="0"/>
              <a:t>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38971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Etiqueta &lt;path /&gt;</a:t>
            </a:r>
            <a:endParaRPr lang="es-AR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90861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&lt;path d="M 100 100 L 300 100 L 200 300 z" fill="red" stroke="blue" stroke-width="3" /&gt;</a:t>
            </a: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AR" altLang="es-A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5290704" y="2923918"/>
            <a:ext cx="16105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5400" dirty="0" smtClean="0"/>
              <a:t>¿¡ !?</a:t>
            </a:r>
            <a:endParaRPr lang="es-AR" sz="5400" dirty="0"/>
          </a:p>
        </p:txBody>
      </p:sp>
    </p:spTree>
    <p:extLst>
      <p:ext uri="{BB962C8B-B14F-4D97-AF65-F5344CB8AC3E}">
        <p14:creationId xmlns:p14="http://schemas.microsoft.com/office/powerpoint/2010/main" val="2010309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+ Curvas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C: Curva</a:t>
            </a:r>
            <a:endParaRPr lang="es-AR" dirty="0"/>
          </a:p>
          <a:p>
            <a:pPr lvl="1"/>
            <a:r>
              <a:rPr lang="es-AR" dirty="0" smtClean="0"/>
              <a:t>Cubic Bézier</a:t>
            </a:r>
          </a:p>
          <a:p>
            <a:pPr lvl="1"/>
            <a:r>
              <a:rPr lang="es-AR" dirty="0" smtClean="0"/>
              <a:t>Quadratic Bézier</a:t>
            </a:r>
          </a:p>
          <a:p>
            <a:pPr lvl="1"/>
            <a:r>
              <a:rPr lang="es-AR" dirty="0" smtClean="0"/>
              <a:t>Elliptical Arc</a:t>
            </a:r>
            <a:endParaRPr lang="es-AR" dirty="0"/>
          </a:p>
        </p:txBody>
      </p:sp>
      <p:pic>
        <p:nvPicPr>
          <p:cNvPr id="6148" name="Picture 4" descr="Example quad01 — quadratic Bézier commands in path da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96512"/>
            <a:ext cx="3562350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llustration of flags in arc command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96512"/>
            <a:ext cx="4057650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5400964" y="591325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dirty="0">
                <a:solidFill>
                  <a:schemeClr val="bg2">
                    <a:lumMod val="50000"/>
                  </a:schemeClr>
                </a:solidFill>
              </a:rPr>
              <a:t>http://es.wikipedia.org/wiki/Curva_de_B%C3%A9zier#Curvas_cuadr.C3.A1ticas_de_B.C3.A9zier</a:t>
            </a:r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0015027"/>
              </p:ext>
            </p:extLst>
          </p:nvPr>
        </p:nvGraphicFramePr>
        <p:xfrm>
          <a:off x="6096000" y="748496"/>
          <a:ext cx="3818082" cy="2668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6" name="Image" r:id="rId5" imgW="4469760" imgH="3123720" progId="Photoshop.Image.13">
                  <p:embed/>
                </p:oleObj>
              </mc:Choice>
              <mc:Fallback>
                <p:oleObj name="Image" r:id="rId5" imgW="4469760" imgH="31237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96000" y="748496"/>
                        <a:ext cx="3818082" cy="26683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8733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Cubic Vs. Quadratic</a:t>
            </a:r>
            <a:endParaRPr lang="es-AR" dirty="0"/>
          </a:p>
        </p:txBody>
      </p:sp>
      <p:pic>
        <p:nvPicPr>
          <p:cNvPr id="7170" name="Picture 2" descr="enter image description he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248" y="2526795"/>
            <a:ext cx="1619048" cy="230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enter image description he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303" y="2517125"/>
            <a:ext cx="1619250" cy="23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544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643062"/>
            <a:ext cx="47625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377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Illustrator</a:t>
            </a:r>
            <a:endParaRPr lang="es-A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To the Rescue!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656457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Illustrator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Capas</a:t>
            </a:r>
          </a:p>
          <a:p>
            <a:r>
              <a:rPr lang="es-AR" dirty="0" smtClean="0"/>
              <a:t>Nombre de capas</a:t>
            </a:r>
          </a:p>
          <a:p>
            <a:r>
              <a:rPr lang="es-AR" dirty="0" smtClean="0"/>
              <a:t>Agrupar</a:t>
            </a:r>
          </a:p>
          <a:p>
            <a:r>
              <a:rPr lang="es-AR" dirty="0" smtClean="0"/>
              <a:t>Optimizar</a:t>
            </a:r>
          </a:p>
        </p:txBody>
      </p:sp>
    </p:spTree>
    <p:extLst>
      <p:ext uri="{BB962C8B-B14F-4D97-AF65-F5344CB8AC3E}">
        <p14:creationId xmlns:p14="http://schemas.microsoft.com/office/powerpoint/2010/main" val="16192572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Insertar en HTML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744448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Insertar en HTML – 6 formas distintas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19661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AR" dirty="0" smtClean="0"/>
              <a:t>Como imagen</a:t>
            </a:r>
          </a:p>
          <a:p>
            <a:pPr marL="457200" lvl="1" indent="0">
              <a:buNone/>
            </a:pPr>
            <a:r>
              <a:rPr lang="es-AR" dirty="0" smtClean="0"/>
              <a:t>&lt;img src=“mi.svg” alt=“”&gt;</a:t>
            </a:r>
          </a:p>
          <a:p>
            <a:pPr marL="457200" lvl="1" indent="0">
              <a:buNone/>
            </a:pPr>
            <a:endParaRPr lang="es-AR" dirty="0" smtClean="0"/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Como imagen de fondo</a:t>
            </a:r>
          </a:p>
          <a:p>
            <a:pPr marL="457200" lvl="1" indent="0">
              <a:buNone/>
            </a:pPr>
            <a:r>
              <a:rPr lang="es-AR" dirty="0" smtClean="0"/>
              <a:t>.elemento {</a:t>
            </a:r>
          </a:p>
          <a:p>
            <a:pPr marL="457200" lvl="1" indent="0">
              <a:buNone/>
            </a:pPr>
            <a:r>
              <a:rPr lang="es-AR" dirty="0" smtClean="0"/>
              <a:t>	background-image: url(mi.svg);</a:t>
            </a:r>
            <a:endParaRPr lang="es-AR" dirty="0"/>
          </a:p>
          <a:p>
            <a:pPr marL="457200" lvl="1" indent="0">
              <a:buNone/>
            </a:pPr>
            <a:r>
              <a:rPr lang="es-AR" dirty="0" smtClean="0"/>
              <a:t>}</a:t>
            </a:r>
          </a:p>
          <a:p>
            <a:pPr marL="457200" lvl="1" indent="0">
              <a:buNone/>
            </a:pPr>
            <a:endParaRPr lang="es-AR" dirty="0" smtClean="0"/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Como objeto</a:t>
            </a:r>
          </a:p>
          <a:p>
            <a:pPr marL="457200" lvl="1" indent="0">
              <a:buNone/>
            </a:pPr>
            <a:r>
              <a:rPr lang="es-AR" dirty="0" smtClean="0"/>
              <a:t>&lt;object type=“image/svg+xml” data=“mi.svg”&gt;</a:t>
            </a:r>
          </a:p>
          <a:p>
            <a:pPr marL="457200" lvl="1" indent="0">
              <a:buNone/>
            </a:pPr>
            <a:r>
              <a:rPr lang="es-AR" dirty="0" smtClean="0"/>
              <a:t>	Acá va el fallback</a:t>
            </a:r>
            <a:endParaRPr lang="es-AR" dirty="0"/>
          </a:p>
          <a:p>
            <a:pPr marL="457200" lvl="1" indent="0">
              <a:buNone/>
            </a:pPr>
            <a:r>
              <a:rPr lang="es-AR" dirty="0" smtClean="0"/>
              <a:t>&lt;/object&gt;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5774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Insertar en HTML – 6 formas distintas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19661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AR" dirty="0" smtClean="0"/>
              <a:t>Con iframe</a:t>
            </a:r>
          </a:p>
          <a:p>
            <a:pPr marL="457200" lvl="1" indent="0">
              <a:buNone/>
            </a:pPr>
            <a:r>
              <a:rPr lang="es-AR" dirty="0" smtClean="0"/>
              <a:t>&lt;iframe src=“mi.svg”&gt;</a:t>
            </a:r>
          </a:p>
          <a:p>
            <a:pPr marL="457200" lvl="1" indent="0">
              <a:buNone/>
            </a:pPr>
            <a:r>
              <a:rPr lang="es-AR" dirty="0" smtClean="0"/>
              <a:t>	Acá va el fallback</a:t>
            </a:r>
            <a:endParaRPr lang="es-AR" dirty="0"/>
          </a:p>
          <a:p>
            <a:pPr marL="457200" lvl="1" indent="0">
              <a:buNone/>
            </a:pPr>
            <a:r>
              <a:rPr lang="es-AR" dirty="0" smtClean="0"/>
              <a:t>&lt;/iframe&gt;</a:t>
            </a:r>
          </a:p>
          <a:p>
            <a:pPr marL="457200" lvl="1" indent="0">
              <a:buNone/>
            </a:pPr>
            <a:endParaRPr lang="es-AR" dirty="0" smtClean="0"/>
          </a:p>
          <a:p>
            <a:pPr marL="514350" indent="-514350">
              <a:buFont typeface="+mj-lt"/>
              <a:buAutoNum type="arabicPeriod"/>
            </a:pPr>
            <a:r>
              <a:rPr lang="es-AR" dirty="0" smtClean="0">
                <a:solidFill>
                  <a:srgbClr val="FF0000"/>
                </a:solidFill>
              </a:rPr>
              <a:t>Con embed</a:t>
            </a:r>
          </a:p>
          <a:p>
            <a:pPr marL="457200" lvl="1" indent="0">
              <a:buNone/>
            </a:pPr>
            <a:r>
              <a:rPr lang="es-AR" dirty="0" smtClean="0">
                <a:solidFill>
                  <a:srgbClr val="FF0000"/>
                </a:solidFill>
              </a:rPr>
              <a:t>&lt;embed type=”image/svg+xml” src=“mi.svg” /&gt;</a:t>
            </a:r>
          </a:p>
          <a:p>
            <a:pPr marL="457200" lvl="1" indent="0">
              <a:buNone/>
            </a:pPr>
            <a:endParaRPr lang="es-AR" dirty="0" smtClean="0"/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Inline</a:t>
            </a:r>
          </a:p>
          <a:p>
            <a:pPr marL="457200" lvl="1" indent="0">
              <a:buNone/>
            </a:pPr>
            <a:r>
              <a:rPr lang="es-AR" dirty="0" smtClean="0"/>
              <a:t>&lt;svg …&gt;</a:t>
            </a:r>
          </a:p>
          <a:p>
            <a:pPr marL="457200" lvl="1" indent="0">
              <a:buNone/>
            </a:pPr>
            <a:r>
              <a:rPr lang="es-AR" dirty="0" smtClean="0"/>
              <a:t>	Contenido</a:t>
            </a:r>
          </a:p>
          <a:p>
            <a:pPr marL="457200" lvl="1" indent="0">
              <a:buNone/>
            </a:pPr>
            <a:r>
              <a:rPr lang="es-AR" dirty="0" smtClean="0"/>
              <a:t>&lt;/svg&gt;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1276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Lo maso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Inline:</a:t>
            </a:r>
          </a:p>
          <a:p>
            <a:pPr lvl="1"/>
            <a:r>
              <a:rPr lang="es-AR" dirty="0" smtClean="0"/>
              <a:t>Carga lento</a:t>
            </a:r>
          </a:p>
          <a:p>
            <a:pPr lvl="1"/>
            <a:r>
              <a:rPr lang="es-AR" dirty="0" smtClean="0"/>
              <a:t>Es más fácil manejar CSS + SVG</a:t>
            </a:r>
          </a:p>
          <a:p>
            <a:pPr lvl="1"/>
            <a:r>
              <a:rPr lang="es-AR" dirty="0" smtClean="0"/>
              <a:t>El fallback es… feo.</a:t>
            </a:r>
            <a:endParaRPr lang="es-A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18310" y="3816631"/>
            <a:ext cx="814838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&lt;svg width="96" height="96"&gt;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	&lt;image </a:t>
            </a:r>
            <a:r>
              <a:rPr kumimoji="0" lang="es-AR" altLang="es-A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xlink:href</a:t>
            </a: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="</a:t>
            </a:r>
            <a:r>
              <a:rPr kumimoji="0" lang="es-AR" altLang="es-A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svg.svg</a:t>
            </a: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 src="svg.png" width="96" height="96" /&gt;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&lt;/svg&gt;</a:t>
            </a: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AR" altLang="es-A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370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SVG al Extremo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530" y="1825625"/>
            <a:ext cx="6808939" cy="4351338"/>
          </a:xfrm>
        </p:spPr>
      </p:pic>
    </p:spTree>
    <p:extLst>
      <p:ext uri="{BB962C8B-B14F-4D97-AF65-F5344CB8AC3E}">
        <p14:creationId xmlns:p14="http://schemas.microsoft.com/office/powerpoint/2010/main" val="20808670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Resumen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0602859"/>
              </p:ext>
            </p:extLst>
          </p:nvPr>
        </p:nvGraphicFramePr>
        <p:xfrm>
          <a:off x="838200" y="1825625"/>
          <a:ext cx="10515601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49236"/>
                <a:gridCol w="3385950"/>
                <a:gridCol w="4580415"/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Interacción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Fallback simple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Img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No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No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CSS Background-image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No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No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Object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Si, si está dentro del &lt;svg&gt;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Sí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Iframe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Si, si está dentro del &lt;svg&gt;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Sí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Embed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Si, si está dentro del &lt;svg&gt;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err="1" smtClean="0"/>
                        <a:t>Seeeeh</a:t>
                      </a:r>
                      <a:endParaRPr lang="es-A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Svg inline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Sí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Seh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ángulo 4"/>
          <p:cNvSpPr/>
          <p:nvPr/>
        </p:nvSpPr>
        <p:spPr>
          <a:xfrm>
            <a:off x="838200" y="5800497"/>
            <a:ext cx="5548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solidFill>
                  <a:schemeClr val="bg2">
                    <a:lumMod val="25000"/>
                  </a:schemeClr>
                </a:solidFill>
              </a:rPr>
              <a:t>https://css-tricks.com/a-complete-guide-to-svg-fallbacks/</a:t>
            </a:r>
          </a:p>
        </p:txBody>
      </p:sp>
    </p:spTree>
    <p:extLst>
      <p:ext uri="{BB962C8B-B14F-4D97-AF65-F5344CB8AC3E}">
        <p14:creationId xmlns:p14="http://schemas.microsoft.com/office/powerpoint/2010/main" val="37236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Software utilizado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Adobe Illustrator (pago)</a:t>
            </a:r>
          </a:p>
          <a:p>
            <a:r>
              <a:rPr lang="es-AR" dirty="0" smtClean="0"/>
              <a:t>Inkscape (gratis)</a:t>
            </a:r>
          </a:p>
          <a:p>
            <a:r>
              <a:rPr lang="es-AR" dirty="0" smtClean="0"/>
              <a:t>Sketch (Mac, pago)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58696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¿Por qué SVG?</a:t>
            </a:r>
            <a:endParaRPr lang="es-AR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8598279"/>
              </p:ext>
            </p:extLst>
          </p:nvPr>
        </p:nvGraphicFramePr>
        <p:xfrm>
          <a:off x="2264173" y="1690688"/>
          <a:ext cx="7663654" cy="4650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Image" r:id="rId3" imgW="10399680" imgH="6310800" progId="Photoshop.Image.13">
                  <p:embed/>
                </p:oleObj>
              </mc:Choice>
              <mc:Fallback>
                <p:oleObj name="Image" r:id="rId3" imgW="10399680" imgH="63108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4173" y="1690688"/>
                        <a:ext cx="7663654" cy="4650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ángulo 4"/>
          <p:cNvSpPr/>
          <p:nvPr/>
        </p:nvSpPr>
        <p:spPr>
          <a:xfrm>
            <a:off x="2656086" y="6340823"/>
            <a:ext cx="68798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2">
                    <a:lumMod val="50000"/>
                  </a:schemeClr>
                </a:solidFill>
              </a:rPr>
              <a:t>http://slides.com/sarasoueidan/building-better-interfaces-with-svg#/9</a:t>
            </a:r>
          </a:p>
        </p:txBody>
      </p:sp>
    </p:spTree>
    <p:extLst>
      <p:ext uri="{BB962C8B-B14F-4D97-AF65-F5344CB8AC3E}">
        <p14:creationId xmlns:p14="http://schemas.microsoft.com/office/powerpoint/2010/main" val="1060775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¿Por qué SVG?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AR" dirty="0" smtClean="0"/>
              <a:t>Contenido semántico y accesible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Posibilidades de interacción y animación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Mejor calidad, escalables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Buena compatibilidad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Más fácil y copado que canvas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Efectos ya incluidos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AR" dirty="0" smtClean="0"/>
              <a:t>Blend Modes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AR" dirty="0" smtClean="0"/>
              <a:t>Filtros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08702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Adiós Flash.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>
                <a:hlinkClick r:id="rId2"/>
              </a:rPr>
              <a:t>http://www.jsconfar.com</a:t>
            </a:r>
            <a:r>
              <a:rPr lang="es-AR" dirty="0" smtClean="0">
                <a:hlinkClick r:id="rId2"/>
              </a:rPr>
              <a:t>/</a:t>
            </a:r>
            <a:endParaRPr lang="es-AR" dirty="0" smtClean="0"/>
          </a:p>
          <a:p>
            <a:r>
              <a:rPr lang="es-AR" dirty="0">
                <a:hlinkClick r:id="rId3"/>
              </a:rPr>
              <a:t>http://www.responsivelogos.co.uk</a:t>
            </a:r>
            <a:r>
              <a:rPr lang="es-AR" dirty="0" smtClean="0">
                <a:hlinkClick r:id="rId3"/>
              </a:rPr>
              <a:t>/</a:t>
            </a:r>
            <a:r>
              <a:rPr lang="es-AR" dirty="0" smtClean="0"/>
              <a:t> 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91440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Trabajando con SVG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>
                <a:solidFill>
                  <a:schemeClr val="tx2">
                    <a:lumMod val="75000"/>
                  </a:schemeClr>
                </a:solidFill>
              </a:rPr>
              <a:t>Yay!</a:t>
            </a:r>
            <a:endParaRPr lang="es-A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218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1. Crear SVG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800" y="1825625"/>
            <a:ext cx="4314399" cy="4351338"/>
          </a:xfrm>
        </p:spPr>
      </p:pic>
      <p:sp>
        <p:nvSpPr>
          <p:cNvPr id="5" name="CuadroTexto 4"/>
          <p:cNvSpPr txBox="1"/>
          <p:nvPr/>
        </p:nvSpPr>
        <p:spPr>
          <a:xfrm>
            <a:off x="4329545" y="843240"/>
            <a:ext cx="285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FF0000"/>
                </a:solidFill>
              </a:rPr>
              <a:t>¡Cuidado con el zoom!</a:t>
            </a:r>
            <a:endParaRPr lang="es-A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4091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689</Words>
  <Application>Microsoft Office PowerPoint</Application>
  <PresentationFormat>Panorámica</PresentationFormat>
  <Paragraphs>164</Paragraphs>
  <Slides>30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6" baseType="lpstr">
      <vt:lpstr>Arial Unicode MS</vt:lpstr>
      <vt:lpstr>Arial</vt:lpstr>
      <vt:lpstr>Calibri</vt:lpstr>
      <vt:lpstr>Calibri Light</vt:lpstr>
      <vt:lpstr>Tema de Office</vt:lpstr>
      <vt:lpstr>Image</vt:lpstr>
      <vt:lpstr>SVG</vt:lpstr>
      <vt:lpstr>SVG</vt:lpstr>
      <vt:lpstr>SVG al Extremo</vt:lpstr>
      <vt:lpstr>Software utilizado</vt:lpstr>
      <vt:lpstr>¿Por qué SVG?</vt:lpstr>
      <vt:lpstr>¿Por qué SVG?</vt:lpstr>
      <vt:lpstr>Adiós Flash.</vt:lpstr>
      <vt:lpstr>Trabajando con SVG</vt:lpstr>
      <vt:lpstr>1. Crear SVG</vt:lpstr>
      <vt:lpstr>1. Crear SVG</vt:lpstr>
      <vt:lpstr>2. Guardar SVG</vt:lpstr>
      <vt:lpstr>3. Optimizar</vt:lpstr>
      <vt:lpstr>5. Listo!</vt:lpstr>
      <vt:lpstr>Código SVG</vt:lpstr>
      <vt:lpstr>Código SVG</vt:lpstr>
      <vt:lpstr>Código SVG</vt:lpstr>
      <vt:lpstr>Estilizar desde SVG</vt:lpstr>
      <vt:lpstr>Formas avanzadas</vt:lpstr>
      <vt:lpstr>Etiqueta &lt;path /&gt;</vt:lpstr>
      <vt:lpstr>Etiqueta &lt;path /&gt;</vt:lpstr>
      <vt:lpstr>+ Curvas</vt:lpstr>
      <vt:lpstr>Cubic Vs. Quadratic</vt:lpstr>
      <vt:lpstr>Presentación de PowerPoint</vt:lpstr>
      <vt:lpstr>Illustrator</vt:lpstr>
      <vt:lpstr>Illustrator</vt:lpstr>
      <vt:lpstr>Insertar en HTML</vt:lpstr>
      <vt:lpstr>Insertar en HTML – 6 formas distintas</vt:lpstr>
      <vt:lpstr>Insertar en HTML – 6 formas distintas</vt:lpstr>
      <vt:lpstr>Lo maso</vt:lpstr>
      <vt:lpstr>Resumen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SVG</dc:title>
  <dc:creator>Eva</dc:creator>
  <cp:lastModifiedBy>Eva</cp:lastModifiedBy>
  <cp:revision>84</cp:revision>
  <dcterms:created xsi:type="dcterms:W3CDTF">2015-05-25T20:46:10Z</dcterms:created>
  <dcterms:modified xsi:type="dcterms:W3CDTF">2016-06-10T18:56:54Z</dcterms:modified>
</cp:coreProperties>
</file>