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486" r:id="rId3"/>
    <p:sldId id="487" r:id="rId4"/>
    <p:sldId id="488" r:id="rId5"/>
    <p:sldId id="490" r:id="rId6"/>
    <p:sldId id="491" r:id="rId7"/>
    <p:sldId id="492" r:id="rId8"/>
    <p:sldId id="493" r:id="rId9"/>
    <p:sldId id="494" r:id="rId10"/>
    <p:sldId id="496" r:id="rId11"/>
    <p:sldId id="498" r:id="rId12"/>
    <p:sldId id="497" r:id="rId13"/>
    <p:sldId id="500" r:id="rId14"/>
    <p:sldId id="501" r:id="rId15"/>
    <p:sldId id="502" r:id="rId16"/>
    <p:sldId id="485" r:id="rId17"/>
    <p:sldId id="477" r:id="rId18"/>
    <p:sldId id="478" r:id="rId19"/>
    <p:sldId id="479" r:id="rId20"/>
    <p:sldId id="480" r:id="rId21"/>
    <p:sldId id="481" r:id="rId22"/>
    <p:sldId id="48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3511" autoAdjust="0"/>
  </p:normalViewPr>
  <p:slideViewPr>
    <p:cSldViewPr>
      <p:cViewPr varScale="1">
        <p:scale>
          <a:sx n="46" d="100"/>
          <a:sy n="46" d="100"/>
        </p:scale>
        <p:origin x="-2501"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EBA183-0D70-4C65-A523-CAC41A3AEE96}" type="doc">
      <dgm:prSet loTypeId="urn:microsoft.com/office/officeart/2005/8/layout/arrow6" loCatId="process" qsTypeId="urn:microsoft.com/office/officeart/2005/8/quickstyle/simple1" qsCatId="simple" csTypeId="urn:microsoft.com/office/officeart/2005/8/colors/colorful1" csCatId="colorful" phldr="1"/>
      <dgm:spPr/>
      <dgm:t>
        <a:bodyPr/>
        <a:lstStyle/>
        <a:p>
          <a:endParaRPr lang="en-CA"/>
        </a:p>
      </dgm:t>
    </dgm:pt>
    <dgm:pt modelId="{652743D2-2EFD-4481-A58B-F9D36A9B3FAE}">
      <dgm:prSet phldrT="[Text]"/>
      <dgm:spPr/>
      <dgm:t>
        <a:bodyPr/>
        <a:lstStyle/>
        <a:p>
          <a:r>
            <a:rPr lang="en-CA" dirty="0" err="1" smtClean="0"/>
            <a:t>Ludic</a:t>
          </a:r>
          <a:endParaRPr lang="en-CA" dirty="0"/>
        </a:p>
      </dgm:t>
    </dgm:pt>
    <dgm:pt modelId="{5F7AD277-5331-4FCD-AF8A-0CDF644D6052}" type="parTrans" cxnId="{7EA44EAF-A352-4136-AB84-94B63A53BE5B}">
      <dgm:prSet/>
      <dgm:spPr/>
      <dgm:t>
        <a:bodyPr/>
        <a:lstStyle/>
        <a:p>
          <a:endParaRPr lang="en-CA"/>
        </a:p>
      </dgm:t>
    </dgm:pt>
    <dgm:pt modelId="{A49F6C2C-BC7D-4D28-83C2-B08F39C4B666}" type="sibTrans" cxnId="{7EA44EAF-A352-4136-AB84-94B63A53BE5B}">
      <dgm:prSet/>
      <dgm:spPr/>
      <dgm:t>
        <a:bodyPr/>
        <a:lstStyle/>
        <a:p>
          <a:endParaRPr lang="en-CA"/>
        </a:p>
      </dgm:t>
    </dgm:pt>
    <dgm:pt modelId="{23C2DB21-508C-411A-A420-2C0C5EAA6631}">
      <dgm:prSet phldrT="[Text]"/>
      <dgm:spPr/>
      <dgm:t>
        <a:bodyPr/>
        <a:lstStyle/>
        <a:p>
          <a:r>
            <a:rPr lang="en-CA" dirty="0" smtClean="0"/>
            <a:t>Narrative</a:t>
          </a:r>
          <a:endParaRPr lang="en-CA" dirty="0"/>
        </a:p>
      </dgm:t>
    </dgm:pt>
    <dgm:pt modelId="{EEF93068-2D99-4452-AA2D-1E0C9ECBDB91}" type="parTrans" cxnId="{A2960E77-9111-42A5-8E73-C217E66892F7}">
      <dgm:prSet/>
      <dgm:spPr/>
      <dgm:t>
        <a:bodyPr/>
        <a:lstStyle/>
        <a:p>
          <a:endParaRPr lang="en-CA"/>
        </a:p>
      </dgm:t>
    </dgm:pt>
    <dgm:pt modelId="{1785D808-3FAE-4485-B97D-D455763DF1D4}" type="sibTrans" cxnId="{A2960E77-9111-42A5-8E73-C217E66892F7}">
      <dgm:prSet/>
      <dgm:spPr/>
      <dgm:t>
        <a:bodyPr/>
        <a:lstStyle/>
        <a:p>
          <a:endParaRPr lang="en-CA"/>
        </a:p>
      </dgm:t>
    </dgm:pt>
    <dgm:pt modelId="{A5F653AE-7FE1-4D18-9AFE-3232D3880FD3}" type="pres">
      <dgm:prSet presAssocID="{24EBA183-0D70-4C65-A523-CAC41A3AEE96}" presName="compositeShape" presStyleCnt="0">
        <dgm:presLayoutVars>
          <dgm:chMax val="2"/>
          <dgm:dir/>
          <dgm:resizeHandles val="exact"/>
        </dgm:presLayoutVars>
      </dgm:prSet>
      <dgm:spPr/>
    </dgm:pt>
    <dgm:pt modelId="{6067DC5E-6E74-4544-80F9-8A75BF5EA64B}" type="pres">
      <dgm:prSet presAssocID="{24EBA183-0D70-4C65-A523-CAC41A3AEE96}" presName="ribbon" presStyleLbl="node1" presStyleIdx="0" presStyleCnt="1"/>
      <dgm:spPr/>
    </dgm:pt>
    <dgm:pt modelId="{B7E9CF4F-4B24-4CC1-AD7A-83E6DE62F695}" type="pres">
      <dgm:prSet presAssocID="{24EBA183-0D70-4C65-A523-CAC41A3AEE96}" presName="leftArrowText" presStyleLbl="node1" presStyleIdx="0" presStyleCnt="1">
        <dgm:presLayoutVars>
          <dgm:chMax val="0"/>
          <dgm:bulletEnabled val="1"/>
        </dgm:presLayoutVars>
      </dgm:prSet>
      <dgm:spPr/>
    </dgm:pt>
    <dgm:pt modelId="{4EF78F37-F460-4042-9A17-65DF453BD9BB}" type="pres">
      <dgm:prSet presAssocID="{24EBA183-0D70-4C65-A523-CAC41A3AEE96}" presName="rightArrowText" presStyleLbl="node1" presStyleIdx="0" presStyleCnt="1">
        <dgm:presLayoutVars>
          <dgm:chMax val="0"/>
          <dgm:bulletEnabled val="1"/>
        </dgm:presLayoutVars>
      </dgm:prSet>
      <dgm:spPr/>
      <dgm:t>
        <a:bodyPr/>
        <a:lstStyle/>
        <a:p>
          <a:endParaRPr lang="en-CA"/>
        </a:p>
      </dgm:t>
    </dgm:pt>
  </dgm:ptLst>
  <dgm:cxnLst>
    <dgm:cxn modelId="{A2960E77-9111-42A5-8E73-C217E66892F7}" srcId="{24EBA183-0D70-4C65-A523-CAC41A3AEE96}" destId="{23C2DB21-508C-411A-A420-2C0C5EAA6631}" srcOrd="1" destOrd="0" parTransId="{EEF93068-2D99-4452-AA2D-1E0C9ECBDB91}" sibTransId="{1785D808-3FAE-4485-B97D-D455763DF1D4}"/>
    <dgm:cxn modelId="{7EA44EAF-A352-4136-AB84-94B63A53BE5B}" srcId="{24EBA183-0D70-4C65-A523-CAC41A3AEE96}" destId="{652743D2-2EFD-4481-A58B-F9D36A9B3FAE}" srcOrd="0" destOrd="0" parTransId="{5F7AD277-5331-4FCD-AF8A-0CDF644D6052}" sibTransId="{A49F6C2C-BC7D-4D28-83C2-B08F39C4B666}"/>
    <dgm:cxn modelId="{055A6D99-88B3-488A-AA38-32832139C115}" type="presOf" srcId="{23C2DB21-508C-411A-A420-2C0C5EAA6631}" destId="{4EF78F37-F460-4042-9A17-65DF453BD9BB}" srcOrd="0" destOrd="0" presId="urn:microsoft.com/office/officeart/2005/8/layout/arrow6"/>
    <dgm:cxn modelId="{F2614F9B-FCD4-4618-9B04-06EBDABEC592}" type="presOf" srcId="{24EBA183-0D70-4C65-A523-CAC41A3AEE96}" destId="{A5F653AE-7FE1-4D18-9AFE-3232D3880FD3}" srcOrd="0" destOrd="0" presId="urn:microsoft.com/office/officeart/2005/8/layout/arrow6"/>
    <dgm:cxn modelId="{14163D5A-CEE6-47E0-AC75-E5ADEAE971F7}" type="presOf" srcId="{652743D2-2EFD-4481-A58B-F9D36A9B3FAE}" destId="{B7E9CF4F-4B24-4CC1-AD7A-83E6DE62F695}" srcOrd="0" destOrd="0" presId="urn:microsoft.com/office/officeart/2005/8/layout/arrow6"/>
    <dgm:cxn modelId="{26F2DF00-9682-4829-9940-6028ECCF112E}" type="presParOf" srcId="{A5F653AE-7FE1-4D18-9AFE-3232D3880FD3}" destId="{6067DC5E-6E74-4544-80F9-8A75BF5EA64B}" srcOrd="0" destOrd="0" presId="urn:microsoft.com/office/officeart/2005/8/layout/arrow6"/>
    <dgm:cxn modelId="{F69C9E6E-0E68-4198-A0D9-CDD9FD87B574}" type="presParOf" srcId="{A5F653AE-7FE1-4D18-9AFE-3232D3880FD3}" destId="{B7E9CF4F-4B24-4CC1-AD7A-83E6DE62F695}" srcOrd="1" destOrd="0" presId="urn:microsoft.com/office/officeart/2005/8/layout/arrow6"/>
    <dgm:cxn modelId="{D7271AFF-6508-4ED8-ADE9-8FA09DFC380C}" type="presParOf" srcId="{A5F653AE-7FE1-4D18-9AFE-3232D3880FD3}" destId="{4EF78F37-F460-4042-9A17-65DF453BD9BB}" srcOrd="2" destOrd="0" presId="urn:microsoft.com/office/officeart/2005/8/layout/arrow6"/>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067DC5E-6E74-4544-80F9-8A75BF5EA64B}">
      <dsp:nvSpPr>
        <dsp:cNvPr id="0" name=""/>
        <dsp:cNvSpPr/>
      </dsp:nvSpPr>
      <dsp:spPr>
        <a:xfrm>
          <a:off x="0" y="528813"/>
          <a:ext cx="5136231" cy="2054492"/>
        </a:xfrm>
        <a:prstGeom prst="leftRightRibb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E9CF4F-4B24-4CC1-AD7A-83E6DE62F695}">
      <dsp:nvSpPr>
        <dsp:cNvPr id="0" name=""/>
        <dsp:cNvSpPr/>
      </dsp:nvSpPr>
      <dsp:spPr>
        <a:xfrm>
          <a:off x="616347" y="888349"/>
          <a:ext cx="1694956" cy="1006701"/>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24460" rIns="0" bIns="133350" numCol="1" spcCol="1270" anchor="ctr" anchorCtr="0">
          <a:noAutofit/>
        </a:bodyPr>
        <a:lstStyle/>
        <a:p>
          <a:pPr lvl="0" algn="ctr" defTabSz="1555750">
            <a:lnSpc>
              <a:spcPct val="90000"/>
            </a:lnSpc>
            <a:spcBef>
              <a:spcPct val="0"/>
            </a:spcBef>
            <a:spcAft>
              <a:spcPct val="35000"/>
            </a:spcAft>
          </a:pPr>
          <a:r>
            <a:rPr lang="en-CA" sz="3500" kern="1200" dirty="0" err="1" smtClean="0"/>
            <a:t>Ludic</a:t>
          </a:r>
          <a:endParaRPr lang="en-CA" sz="3500" kern="1200" dirty="0"/>
        </a:p>
      </dsp:txBody>
      <dsp:txXfrm>
        <a:off x="616347" y="888349"/>
        <a:ext cx="1694956" cy="1006701"/>
      </dsp:txXfrm>
    </dsp:sp>
    <dsp:sp modelId="{4EF78F37-F460-4042-9A17-65DF453BD9BB}">
      <dsp:nvSpPr>
        <dsp:cNvPr id="0" name=""/>
        <dsp:cNvSpPr/>
      </dsp:nvSpPr>
      <dsp:spPr>
        <a:xfrm>
          <a:off x="2568115" y="1217068"/>
          <a:ext cx="2003130" cy="1006701"/>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24460" rIns="0" bIns="133350" numCol="1" spcCol="1270" anchor="ctr" anchorCtr="0">
          <a:noAutofit/>
        </a:bodyPr>
        <a:lstStyle/>
        <a:p>
          <a:pPr lvl="0" algn="ctr" defTabSz="1555750">
            <a:lnSpc>
              <a:spcPct val="90000"/>
            </a:lnSpc>
            <a:spcBef>
              <a:spcPct val="0"/>
            </a:spcBef>
            <a:spcAft>
              <a:spcPct val="35000"/>
            </a:spcAft>
          </a:pPr>
          <a:r>
            <a:rPr lang="en-CA" sz="3500" kern="1200" dirty="0" smtClean="0"/>
            <a:t>Narrative</a:t>
          </a:r>
          <a:endParaRPr lang="en-CA" sz="3500" kern="1200" dirty="0"/>
        </a:p>
      </dsp:txBody>
      <dsp:txXfrm>
        <a:off x="2568115" y="1217068"/>
        <a:ext cx="2003130" cy="1006701"/>
      </dsp:txXfrm>
    </dsp:sp>
  </dsp:spTree>
</dsp:drawing>
</file>

<file path=ppt/diagrams/layout1.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F102C2-6285-4684-8603-4622E93764D8}" type="datetimeFigureOut">
              <a:rPr lang="en-CA" smtClean="0"/>
              <a:pPr/>
              <a:t>2016-11-24</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722F86-4743-4DF7-ADCE-B4FCEEB582F5}" type="slidenum">
              <a:rPr lang="en-CA" smtClean="0"/>
              <a:pPr/>
              <a:t>‹#›</a:t>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A963A9-0BCF-48C4-B7C0-115767201335}" type="slidenum">
              <a:rPr lang="en-US" smtClean="0"/>
              <a:pPr/>
              <a:t>1</a:t>
            </a:fld>
            <a:endParaRPr lang="en-US"/>
          </a:p>
        </p:txBody>
      </p:sp>
    </p:spTree>
    <p:extLst>
      <p:ext uri="{BB962C8B-B14F-4D97-AF65-F5344CB8AC3E}">
        <p14:creationId xmlns:p14="http://schemas.microsoft.com/office/powerpoint/2010/main" xmlns="" val="534190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Talk about theories</a:t>
            </a:r>
            <a:r>
              <a:rPr lang="en-CA" baseline="0" dirty="0" smtClean="0"/>
              <a:t> here more – reflect on persuasive, news, &amp; educational</a:t>
            </a:r>
          </a:p>
          <a:p>
            <a:r>
              <a:rPr lang="en-CA" baseline="0" dirty="0" smtClean="0"/>
              <a:t>-talk a bit about design theories here (e.g., character design, interface, etc.)</a:t>
            </a:r>
          </a:p>
          <a:p>
            <a:endParaRPr lang="en-CA" baseline="0" dirty="0" smtClean="0"/>
          </a:p>
          <a:p>
            <a:r>
              <a:rPr lang="en-CA" baseline="0" dirty="0" smtClean="0"/>
              <a:t>-groups should consider a 60/40 split for theory/design </a:t>
            </a:r>
            <a:endParaRPr lang="en-CA" dirty="0"/>
          </a:p>
        </p:txBody>
      </p:sp>
      <p:sp>
        <p:nvSpPr>
          <p:cNvPr id="4" name="Slide Number Placeholder 3"/>
          <p:cNvSpPr>
            <a:spLocks noGrp="1"/>
          </p:cNvSpPr>
          <p:nvPr>
            <p:ph type="sldNum" sz="quarter" idx="10"/>
          </p:nvPr>
        </p:nvSpPr>
        <p:spPr/>
        <p:txBody>
          <a:bodyPr/>
          <a:lstStyle/>
          <a:p>
            <a:fld id="{CD722F86-4743-4DF7-ADCE-B4FCEEB582F5}" type="slidenum">
              <a:rPr lang="en-CA" smtClean="0"/>
              <a:pPr/>
              <a:t>18</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smtClean="0"/>
              <a:t>**offer a suggested breakdown of the presentation (it’s 10 minutes, not including questions/interaction)</a:t>
            </a:r>
          </a:p>
          <a:p>
            <a:r>
              <a:rPr lang="en-CA" baseline="0" dirty="0" smtClean="0"/>
              <a:t>-brief introduction of team</a:t>
            </a:r>
          </a:p>
          <a:p>
            <a:r>
              <a:rPr lang="en-CA" baseline="0" dirty="0" smtClean="0"/>
              <a:t>-6 minutes for </a:t>
            </a:r>
            <a:r>
              <a:rPr lang="en-CA" baseline="0" dirty="0" err="1" smtClean="0"/>
              <a:t>gameplay</a:t>
            </a:r>
            <a:r>
              <a:rPr lang="en-CA" baseline="0" dirty="0" smtClean="0"/>
              <a:t>? (make sure game is loaded before this), including:</a:t>
            </a:r>
          </a:p>
          <a:p>
            <a:r>
              <a:rPr lang="en-CA" baseline="0" dirty="0" smtClean="0"/>
              <a:t>-2 minutes to discuss game narrative/core mechanics/goals</a:t>
            </a:r>
          </a:p>
          <a:p>
            <a:r>
              <a:rPr lang="en-CA" baseline="0" dirty="0" smtClean="0"/>
              <a:t>-4 minutes to introduce theory &amp; relate back to game</a:t>
            </a:r>
          </a:p>
          <a:p>
            <a:r>
              <a:rPr lang="en-CA" baseline="0" dirty="0" smtClean="0"/>
              <a:t>-3 minutes to reflect on design </a:t>
            </a:r>
          </a:p>
          <a:p>
            <a:r>
              <a:rPr lang="en-CA" baseline="0" dirty="0" smtClean="0"/>
              <a:t>-1 minutes for discussion/conclusions</a:t>
            </a:r>
            <a:endParaRPr lang="en-CA" dirty="0" smtClean="0"/>
          </a:p>
          <a:p>
            <a:endParaRPr lang="en-CA" dirty="0"/>
          </a:p>
        </p:txBody>
      </p:sp>
      <p:sp>
        <p:nvSpPr>
          <p:cNvPr id="4" name="Slide Number Placeholder 3"/>
          <p:cNvSpPr>
            <a:spLocks noGrp="1"/>
          </p:cNvSpPr>
          <p:nvPr>
            <p:ph type="sldNum" sz="quarter" idx="10"/>
          </p:nvPr>
        </p:nvSpPr>
        <p:spPr/>
        <p:txBody>
          <a:bodyPr/>
          <a:lstStyle/>
          <a:p>
            <a:fld id="{CD722F86-4743-4DF7-ADCE-B4FCEEB582F5}" type="slidenum">
              <a:rPr lang="en-CA" smtClean="0"/>
              <a:pPr/>
              <a:t>20</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1 </a:t>
            </a:r>
            <a:r>
              <a:rPr lang="en-US" sz="1200" b="1" kern="1200" dirty="0" smtClean="0">
                <a:solidFill>
                  <a:schemeClr val="tx1"/>
                </a:solidFill>
                <a:latin typeface="+mn-lt"/>
                <a:ea typeface="+mn-ea"/>
                <a:cs typeface="+mn-cs"/>
              </a:rPr>
              <a:t>Group preparedness</a:t>
            </a:r>
            <a:endParaRPr lang="en-CA"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-presentation is well rehearsed</a:t>
            </a:r>
            <a:endParaRPr lang="en-CA"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2 </a:t>
            </a:r>
            <a:r>
              <a:rPr lang="en-US" sz="1200" b="1" kern="1200" dirty="0" smtClean="0">
                <a:solidFill>
                  <a:schemeClr val="tx1"/>
                </a:solidFill>
                <a:latin typeface="+mn-lt"/>
                <a:ea typeface="+mn-ea"/>
                <a:cs typeface="+mn-cs"/>
              </a:rPr>
              <a:t>Group representation</a:t>
            </a:r>
            <a:endParaRPr lang="en-CA"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-all group members participate in the presentation relatively equally</a:t>
            </a:r>
            <a:endParaRPr lang="en-CA"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3 </a:t>
            </a:r>
            <a:r>
              <a:rPr lang="en-US" sz="1200" b="1" kern="1200" dirty="0" smtClean="0">
                <a:solidFill>
                  <a:schemeClr val="tx1"/>
                </a:solidFill>
                <a:latin typeface="+mn-lt"/>
                <a:ea typeface="+mn-ea"/>
                <a:cs typeface="+mn-cs"/>
              </a:rPr>
              <a:t>Group ability to engage audience</a:t>
            </a:r>
            <a:endParaRPr lang="en-CA"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-good energy and expression</a:t>
            </a:r>
            <a:endParaRPr lang="en-CA"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-group has planned meaningful interaction with audience (not just "what do you think?" style questions)</a:t>
            </a:r>
            <a:endParaRPr lang="en-CA"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4 </a:t>
            </a:r>
            <a:r>
              <a:rPr lang="en-US" sz="1200" b="1" kern="1200" dirty="0" smtClean="0">
                <a:solidFill>
                  <a:schemeClr val="tx1"/>
                </a:solidFill>
                <a:latin typeface="+mn-lt"/>
                <a:ea typeface="+mn-ea"/>
                <a:cs typeface="+mn-cs"/>
              </a:rPr>
              <a:t>Group's response to questions</a:t>
            </a:r>
            <a:endParaRPr lang="en-CA"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-group reflects on questions (listening to understand, not listening to respond)</a:t>
            </a:r>
            <a:endParaRPr lang="en-CA"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-responses clearly reflect intention to address questions </a:t>
            </a:r>
            <a:endParaRPr lang="en-CA"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5 </a:t>
            </a:r>
            <a:r>
              <a:rPr lang="en-US" sz="1200" b="1" kern="1200" dirty="0" smtClean="0">
                <a:solidFill>
                  <a:schemeClr val="tx1"/>
                </a:solidFill>
                <a:latin typeface="+mn-lt"/>
                <a:ea typeface="+mn-ea"/>
                <a:cs typeface="+mn-cs"/>
              </a:rPr>
              <a:t>Group's overall presentation style</a:t>
            </a:r>
            <a:endParaRPr lang="en-CA"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-professionalism, etc.</a:t>
            </a:r>
            <a:endParaRPr lang="en-CA" sz="1200" kern="1200" dirty="0" smtClean="0">
              <a:solidFill>
                <a:schemeClr val="tx1"/>
              </a:solidFill>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CD722F86-4743-4DF7-ADCE-B4FCEEB582F5}" type="slidenum">
              <a:rPr lang="en-CA" smtClean="0"/>
              <a:pPr/>
              <a:t>21</a:t>
            </a:fld>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a:t>
            </a:r>
            <a:r>
              <a:rPr lang="en-CA" dirty="0" smtClean="0"/>
              <a:t>make sure the team is presented (including roles)</a:t>
            </a:r>
          </a:p>
          <a:p>
            <a:r>
              <a:rPr lang="en-CA" dirty="0" smtClean="0"/>
              <a:t>-play the game and talk through game play (rehearse this!)</a:t>
            </a:r>
          </a:p>
          <a:p>
            <a:r>
              <a:rPr lang="en-CA" dirty="0" smtClean="0"/>
              <a:t>-only one projector, so keep in mind that switching between </a:t>
            </a:r>
            <a:r>
              <a:rPr lang="en-CA" dirty="0" err="1" smtClean="0"/>
              <a:t>powerpoint</a:t>
            </a:r>
            <a:r>
              <a:rPr lang="en-CA" dirty="0" smtClean="0"/>
              <a:t> &amp; a game is </a:t>
            </a:r>
            <a:r>
              <a:rPr lang="en-CA" dirty="0" err="1" smtClean="0"/>
              <a:t>awkard</a:t>
            </a:r>
            <a:r>
              <a:rPr lang="en-CA" dirty="0" smtClean="0"/>
              <a:t> (think back</a:t>
            </a:r>
            <a:r>
              <a:rPr lang="en-CA" baseline="0" dirty="0" smtClean="0"/>
              <a:t> to how many times I’ve had to fumble with settings to get things to work when switching between games &amp; </a:t>
            </a:r>
            <a:r>
              <a:rPr lang="en-CA" baseline="0" dirty="0" err="1" smtClean="0"/>
              <a:t>ppt</a:t>
            </a:r>
            <a:r>
              <a:rPr lang="en-CA" baseline="0" dirty="0" smtClean="0"/>
              <a:t> during lecture)</a:t>
            </a:r>
          </a:p>
          <a:p>
            <a:r>
              <a:rPr lang="en-CA" baseline="0" dirty="0" smtClean="0"/>
              <a:t>-make sure (in advance) that your tech will work here (can you run the game from your laptop? Does your laptop plug in here? Are you planning on using the PC here</a:t>
            </a:r>
            <a:r>
              <a:rPr lang="en-CA" baseline="0" dirty="0" smtClean="0"/>
              <a:t>?)</a:t>
            </a:r>
            <a:endParaRPr lang="en-CA" baseline="0" dirty="0" smtClean="0"/>
          </a:p>
        </p:txBody>
      </p:sp>
      <p:sp>
        <p:nvSpPr>
          <p:cNvPr id="4" name="Slide Number Placeholder 3"/>
          <p:cNvSpPr>
            <a:spLocks noGrp="1"/>
          </p:cNvSpPr>
          <p:nvPr>
            <p:ph type="sldNum" sz="quarter" idx="10"/>
          </p:nvPr>
        </p:nvSpPr>
        <p:spPr/>
        <p:txBody>
          <a:bodyPr/>
          <a:lstStyle/>
          <a:p>
            <a:fld id="{CD722F86-4743-4DF7-ADCE-B4FCEEB582F5}" type="slidenum">
              <a:rPr lang="en-CA" smtClean="0"/>
              <a:pPr/>
              <a:t>22</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-Types of serious games:</a:t>
            </a:r>
          </a:p>
          <a:p>
            <a:endParaRPr lang="en-CA" dirty="0" smtClean="0"/>
          </a:p>
          <a:p>
            <a:r>
              <a:rPr lang="en-CA" dirty="0" err="1" smtClean="0"/>
              <a:t>Newsgames</a:t>
            </a:r>
            <a:r>
              <a:rPr lang="en-CA" dirty="0" smtClean="0"/>
              <a:t> - http://www.epipentycoon.com/</a:t>
            </a:r>
          </a:p>
          <a:p>
            <a:r>
              <a:rPr lang="en-CA" dirty="0" smtClean="0"/>
              <a:t>Educational games</a:t>
            </a:r>
          </a:p>
          <a:p>
            <a:r>
              <a:rPr lang="en-CA" dirty="0" smtClean="0"/>
              <a:t>Training games</a:t>
            </a:r>
          </a:p>
          <a:p>
            <a:r>
              <a:rPr lang="en-CA" dirty="0" smtClean="0"/>
              <a:t>Persuasive games</a:t>
            </a:r>
          </a:p>
          <a:p>
            <a:r>
              <a:rPr lang="en-CA" dirty="0" smtClean="0"/>
              <a:t>Political games</a:t>
            </a:r>
            <a:endParaRPr lang="en-CA" dirty="0"/>
          </a:p>
        </p:txBody>
      </p:sp>
      <p:sp>
        <p:nvSpPr>
          <p:cNvPr id="4" name="Slide Number Placeholder 3"/>
          <p:cNvSpPr>
            <a:spLocks noGrp="1"/>
          </p:cNvSpPr>
          <p:nvPr>
            <p:ph type="sldNum" sz="quarter" idx="10"/>
          </p:nvPr>
        </p:nvSpPr>
        <p:spPr/>
        <p:txBody>
          <a:bodyPr/>
          <a:lstStyle/>
          <a:p>
            <a:fld id="{CD722F86-4743-4DF7-ADCE-B4FCEEB582F5}" type="slidenum">
              <a:rPr lang="en-CA" smtClean="0"/>
              <a:pPr/>
              <a:t>2</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i="1" dirty="0"/>
          </a:p>
        </p:txBody>
      </p:sp>
      <p:sp>
        <p:nvSpPr>
          <p:cNvPr id="4" name="Slide Number Placeholder 3"/>
          <p:cNvSpPr>
            <a:spLocks noGrp="1"/>
          </p:cNvSpPr>
          <p:nvPr>
            <p:ph type="sldNum" sz="quarter" idx="10"/>
          </p:nvPr>
        </p:nvSpPr>
        <p:spPr/>
        <p:txBody>
          <a:bodyPr/>
          <a:lstStyle/>
          <a:p>
            <a:pPr>
              <a:defRPr/>
            </a:pPr>
            <a:fld id="{15C7E832-A80C-4684-ACCC-466157136CC9}" type="slidenum">
              <a:rPr lang="en-CA" smtClean="0"/>
              <a:pPr>
                <a:defRPr/>
              </a:pPr>
              <a:t>3</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We</a:t>
            </a:r>
            <a:r>
              <a:rPr lang="en-CA" baseline="0" dirty="0" smtClean="0"/>
              <a:t> looked at examples of effective learning games, and learning games that forgot to be games...</a:t>
            </a:r>
            <a:endParaRPr lang="en-CA" dirty="0"/>
          </a:p>
        </p:txBody>
      </p:sp>
      <p:sp>
        <p:nvSpPr>
          <p:cNvPr id="4" name="Slide Number Placeholder 3"/>
          <p:cNvSpPr>
            <a:spLocks noGrp="1"/>
          </p:cNvSpPr>
          <p:nvPr>
            <p:ph type="sldNum" sz="quarter" idx="10"/>
          </p:nvPr>
        </p:nvSpPr>
        <p:spPr/>
        <p:txBody>
          <a:bodyPr/>
          <a:lstStyle/>
          <a:p>
            <a:fld id="{CD722F86-4743-4DF7-ADCE-B4FCEEB582F5}" type="slidenum">
              <a:rPr lang="en-CA" smtClean="0"/>
              <a:pPr/>
              <a:t>8</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CD722F86-4743-4DF7-ADCE-B4FCEEB582F5}" type="slidenum">
              <a:rPr lang="en-CA" smtClean="0"/>
              <a:pPr/>
              <a:t>9</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&lt;&lt;left off here, find graphic&gt;&gt;</a:t>
            </a:r>
            <a:endParaRPr lang="en-CA" dirty="0"/>
          </a:p>
        </p:txBody>
      </p:sp>
      <p:sp>
        <p:nvSpPr>
          <p:cNvPr id="4" name="Slide Number Placeholder 3"/>
          <p:cNvSpPr>
            <a:spLocks noGrp="1"/>
          </p:cNvSpPr>
          <p:nvPr>
            <p:ph type="sldNum" sz="quarter" idx="10"/>
          </p:nvPr>
        </p:nvSpPr>
        <p:spPr/>
        <p:txBody>
          <a:bodyPr/>
          <a:lstStyle/>
          <a:p>
            <a:fld id="{CD722F86-4743-4DF7-ADCE-B4FCEEB582F5}" type="slidenum">
              <a:rPr lang="en-CA" smtClean="0"/>
              <a:pPr/>
              <a:t>11</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CA" dirty="0" smtClean="0"/>
              <a:t>In the field of software engineering, standards</a:t>
            </a:r>
            <a:r>
              <a:rPr lang="en-CA" baseline="0" dirty="0" smtClean="0"/>
              <a:t> for designing accessible applications have become standardized and are well-integrated. Unfortunately, the game industry remains far behind in this regard. Early arcade games were designed around the assumption that games were only for players with excellent eyesight and good hand-eye coordination. Accessibility in modern day game design is a must. Here, we will discuss some of the more general categories of impairments and how to address them in game design.</a:t>
            </a:r>
          </a:p>
          <a:p>
            <a:endParaRPr lang="en-CA" baseline="0" dirty="0" smtClean="0"/>
          </a:p>
          <a:p>
            <a:r>
              <a:rPr lang="en-CA" baseline="0" dirty="0" smtClean="0"/>
              <a:t>&lt;&lt;can talk about Game Over here – covers all forms of accessibility, including making games accessible for novice players&gt;&gt;</a:t>
            </a:r>
          </a:p>
          <a:p>
            <a:endParaRPr lang="en-CA" baseline="0" dirty="0" smtClean="0"/>
          </a:p>
          <a:p>
            <a:r>
              <a:rPr lang="en-CA" b="1" baseline="0" dirty="0" smtClean="0"/>
              <a:t>Vision-impaired players </a:t>
            </a:r>
            <a:r>
              <a:rPr lang="en-CA" b="0" baseline="0" dirty="0" smtClean="0"/>
              <a:t>– vision impairments fall into several sub-categories that require different adjustments. In any case, you should always provide audio cues to go with any visual cues in your game. Very few events in a video game should ever be silent ones (this is a good practice for general usability). </a:t>
            </a:r>
          </a:p>
          <a:p>
            <a:r>
              <a:rPr lang="en-CA" b="1" baseline="0" dirty="0" smtClean="0"/>
              <a:t>Low vision</a:t>
            </a:r>
            <a:r>
              <a:rPr lang="en-CA" b="0" baseline="0" dirty="0" smtClean="0"/>
              <a:t> – you can help some players with cataracts and similar conditions by providing high-contrast images (in-game objects and UI elements) where possible. Most likely, these players have already turned up the brightness and contrast on their monitors, but your game can augment this further by letting players adjust the contrast in your game. Also, make the textures in your game available for modification. Vision-impaired players can then edit your textures to meet their own needs.</a:t>
            </a:r>
          </a:p>
          <a:p>
            <a:r>
              <a:rPr lang="en-CA" b="1" baseline="0" dirty="0" smtClean="0"/>
              <a:t>Magnification </a:t>
            </a:r>
            <a:r>
              <a:rPr lang="en-CA" b="0" baseline="0" dirty="0" smtClean="0"/>
              <a:t> - some players with vision-impairments need everything to be a bit larger to see properly. You can meet the needs of these players in 3 ways: first, allow players to change the font size of in-game text. Second, support multiple monitor resolutions in your game (some players might need to set the resolution to 640x480). Finally, you can provide a magnifying glass feature that players can move around over the screen to magnify different areas.</a:t>
            </a:r>
          </a:p>
          <a:p>
            <a:r>
              <a:rPr lang="en-CA" b="1" baseline="0" dirty="0" smtClean="0"/>
              <a:t>Colour-blind players </a:t>
            </a:r>
            <a:r>
              <a:rPr lang="en-CA" b="0" baseline="0" dirty="0" smtClean="0"/>
              <a:t>– colour blindness is a sex-linked genetic disorder primarily affecting men (affects about 6% of men). People who are colour-blind have reduced sensitivity to different shades of green – they appear more like yellow. This issue matters most in UI design.  (image: composited screen shot of </a:t>
            </a:r>
            <a:r>
              <a:rPr lang="en-CA" b="0" i="1" baseline="0" dirty="0" smtClean="0"/>
              <a:t>Honey Bee Match 3 –</a:t>
            </a:r>
            <a:r>
              <a:rPr lang="en-CA" b="0" i="0" baseline="0" dirty="0" smtClean="0"/>
              <a:t> top half is rendered in green colour-blind mode – this game is unplayable for people with this condition). You can test your artwork at the </a:t>
            </a:r>
            <a:r>
              <a:rPr lang="en-CA" b="0" i="0" baseline="0" dirty="0" err="1" smtClean="0"/>
              <a:t>vischeck</a:t>
            </a:r>
            <a:r>
              <a:rPr lang="en-CA" b="0" i="0" baseline="0" dirty="0" smtClean="0"/>
              <a:t> website vischeck.com</a:t>
            </a:r>
            <a:endParaRPr lang="en-CA" b="1" dirty="0"/>
          </a:p>
        </p:txBody>
      </p:sp>
      <p:sp>
        <p:nvSpPr>
          <p:cNvPr id="4" name="Slide Number Placeholder 3"/>
          <p:cNvSpPr>
            <a:spLocks noGrp="1"/>
          </p:cNvSpPr>
          <p:nvPr>
            <p:ph type="sldNum" sz="quarter" idx="10"/>
          </p:nvPr>
        </p:nvSpPr>
        <p:spPr/>
        <p:txBody>
          <a:bodyPr/>
          <a:lstStyle/>
          <a:p>
            <a:pPr>
              <a:defRPr/>
            </a:pPr>
            <a:fld id="{D75B823F-ECFE-4563-8FA7-C5FD337900FB}" type="slidenum">
              <a:rPr lang="en-US" altLang="en-US" smtClean="0"/>
              <a:pPr>
                <a:defRPr/>
              </a:pPr>
              <a:t>13</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B89F3A-D9B2-4A7A-8355-E114C9F96301}" type="slidenum">
              <a:rPr lang="en-US"/>
              <a:pPr/>
              <a:t>14</a:t>
            </a:fld>
            <a:endParaRPr lang="en-US"/>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r>
              <a:rPr lang="en-US" b="1" dirty="0" smtClean="0"/>
              <a:t>Hearing-impaired players </a:t>
            </a:r>
            <a:r>
              <a:rPr lang="en-US" b="0" dirty="0" smtClean="0"/>
              <a:t>– to help support hearing-impaired players, consider the following:</a:t>
            </a:r>
          </a:p>
          <a:p>
            <a:pPr marL="228600" indent="-228600">
              <a:buFont typeface="+mj-lt"/>
              <a:buAutoNum type="arabicPeriod"/>
            </a:pPr>
            <a:r>
              <a:rPr lang="en-US" b="0" dirty="0" smtClean="0"/>
              <a:t>Display</a:t>
            </a:r>
            <a:r>
              <a:rPr lang="en-US" b="0" baseline="0" dirty="0" smtClean="0"/>
              <a:t> visible cues for audible events. (If a car scrapes along a rail, show sparks; when a gun fires, show a muzzle flash, etc.)</a:t>
            </a:r>
          </a:p>
          <a:p>
            <a:pPr marL="228600" indent="-228600">
              <a:buFont typeface="+mj-lt"/>
              <a:buAutoNum type="arabicPeriod"/>
            </a:pPr>
            <a:r>
              <a:rPr lang="en-US" b="0" baseline="0" dirty="0" smtClean="0"/>
              <a:t>Offer two separate volume controls, one for music and one for sound effects. Allow the player to mute either one entirely. Hearing-impaired people (remember, hearing-impaired does not mean deaf in all cases) find it difficult to focus on foreground sounds while simultaneously filtering out background ones.</a:t>
            </a:r>
          </a:p>
          <a:p>
            <a:pPr marL="228600" indent="-228600">
              <a:buFont typeface="+mj-lt"/>
              <a:buAutoNum type="arabicPeriod"/>
            </a:pPr>
            <a:r>
              <a:rPr lang="en-US" b="0" baseline="0" dirty="0" smtClean="0"/>
              <a:t>Use the rumble (vibration) feature of the controller if the controller includes one. If you do this, players will be able to feel events even if they cannot hear them. Also allow the player to turn off vibration – not all players like it.</a:t>
            </a:r>
          </a:p>
          <a:p>
            <a:pPr marL="228600" indent="-228600">
              <a:buFont typeface="+mj-lt"/>
              <a:buAutoNum type="arabicPeriod"/>
            </a:pPr>
            <a:r>
              <a:rPr lang="en-US" b="0" baseline="0" dirty="0" smtClean="0"/>
              <a:t>Supply optional subtitles for dialogue and sound effects (a.k.a. closed captioning). </a:t>
            </a:r>
            <a:endParaRPr lang="en-US" b="0" dirty="0" smtClean="0"/>
          </a:p>
          <a:p>
            <a:endParaRPr lang="en-US" b="1" dirty="0" smtClean="0"/>
          </a:p>
          <a:p>
            <a:r>
              <a:rPr lang="en-US" b="1" dirty="0" smtClean="0"/>
              <a:t>Mobility impairments </a:t>
            </a:r>
            <a:r>
              <a:rPr lang="en-US" b="0" dirty="0" smtClean="0"/>
              <a:t>– the best thing you can do for players</a:t>
            </a:r>
            <a:r>
              <a:rPr lang="en-US" b="0" baseline="0" dirty="0" smtClean="0"/>
              <a:t> with mobility impairments is to reduce the time pressure required to accomplish tasks. Many people with physical impairments can manage with enough time, but they don’t always get the time they need. If it is feasible, include a switch that lets the player adjust the speed of the game. There is no such thing as “too slow.”</a:t>
            </a:r>
          </a:p>
          <a:p>
            <a:endParaRPr lang="en-US" b="0" baseline="0" dirty="0" smtClean="0"/>
          </a:p>
          <a:p>
            <a:r>
              <a:rPr lang="en-US" b="0" baseline="0" dirty="0" smtClean="0"/>
              <a:t>Also consider keeping your controls simple. </a:t>
            </a:r>
            <a:r>
              <a:rPr lang="en-US" b="0" i="1" baseline="0" dirty="0" smtClean="0"/>
              <a:t>Strange Attractors </a:t>
            </a:r>
            <a:r>
              <a:rPr lang="en-US" b="0" i="0" baseline="0" dirty="0" smtClean="0"/>
              <a:t>(shown above)</a:t>
            </a:r>
            <a:r>
              <a:rPr lang="en-US" b="0" i="1" baseline="0" dirty="0" smtClean="0"/>
              <a:t>, </a:t>
            </a:r>
            <a:r>
              <a:rPr lang="en-US" b="0" i="0" baseline="0" dirty="0" smtClean="0"/>
              <a:t>one of the finalists at the Independent Game Festival in 2006 (created for Retro Remakes “One Switch Competition”). </a:t>
            </a:r>
            <a:r>
              <a:rPr lang="en-CA" sz="1200" b="0" i="0" kern="1200" dirty="0" smtClean="0">
                <a:solidFill>
                  <a:schemeClr val="tx1"/>
                </a:solidFill>
                <a:latin typeface="Arial" panose="020B0604020202020204" pitchFamily="34" charset="0"/>
                <a:ea typeface="+mn-ea"/>
                <a:cs typeface="+mn-cs"/>
              </a:rPr>
              <a:t>Everything in the game is controlled by a single button. In </a:t>
            </a:r>
            <a:r>
              <a:rPr lang="en-CA" sz="1200" b="0" i="1" kern="1200" dirty="0" smtClean="0">
                <a:solidFill>
                  <a:schemeClr val="tx1"/>
                </a:solidFill>
                <a:latin typeface="Arial" panose="020B0604020202020204" pitchFamily="34" charset="0"/>
                <a:ea typeface="+mn-ea"/>
                <a:cs typeface="+mn-cs"/>
              </a:rPr>
              <a:t>Strange Attractors</a:t>
            </a:r>
            <a:r>
              <a:rPr lang="en-CA" sz="1200" b="0" i="0" kern="1200" dirty="0" smtClean="0">
                <a:solidFill>
                  <a:schemeClr val="tx1"/>
                </a:solidFill>
                <a:latin typeface="Arial" panose="020B0604020202020204" pitchFamily="34" charset="0"/>
                <a:ea typeface="+mn-ea"/>
                <a:cs typeface="+mn-cs"/>
              </a:rPr>
              <a:t>, this single button toggles in the influence of gravity between the player’s ship and everything else.</a:t>
            </a:r>
            <a:endParaRPr lang="en-US" b="1"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Groups will be asked to present their game and a post-mortem of the design process in the final class. Presentations should be approximately 15 minutes in length and should provide a detailed overview of the game itself, the research process, as well as any design considerations resulting from iterative prototyping. Issues encountered during the design and development, as well as how they were overcome should also be addressed. Students should be prepared to demo their prototypes to the class as well as a broader audience (e.g. other faculty, students, etc.). </a:t>
            </a:r>
            <a:endParaRPr lang="en-CA" dirty="0"/>
          </a:p>
        </p:txBody>
      </p:sp>
      <p:sp>
        <p:nvSpPr>
          <p:cNvPr id="4" name="Slide Number Placeholder 3"/>
          <p:cNvSpPr>
            <a:spLocks noGrp="1"/>
          </p:cNvSpPr>
          <p:nvPr>
            <p:ph type="sldNum" sz="quarter" idx="10"/>
          </p:nvPr>
        </p:nvSpPr>
        <p:spPr/>
        <p:txBody>
          <a:bodyPr/>
          <a:lstStyle/>
          <a:p>
            <a:fld id="{CD722F86-4743-4DF7-ADCE-B4FCEEB582F5}" type="slidenum">
              <a:rPr lang="en-CA" smtClean="0"/>
              <a:pPr/>
              <a:t>16</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r>
              <a:rPr lang="en-US" smtClean="0"/>
              <a:t>© 2016 R. J. Teather</a:t>
            </a:r>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D9F311F-3789-4C2B-888B-F1DEF4386551}"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r>
              <a:rPr lang="en-US" smtClean="0"/>
              <a:t>© 2016 R. J. Teather</a:t>
            </a:r>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D9F311F-3789-4C2B-888B-F1DEF4386551}"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r>
              <a:rPr lang="en-US" smtClean="0"/>
              <a:t>© 2016 R. J. Teather</a:t>
            </a:r>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D9F311F-3789-4C2B-888B-F1DEF4386551}"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r>
              <a:rPr lang="en-US" smtClean="0"/>
              <a:t>© 2016 R. J. Teather</a:t>
            </a:r>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D9F311F-3789-4C2B-888B-F1DEF4386551}"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 2016 R. J. Teather</a:t>
            </a:r>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D9F311F-3789-4C2B-888B-F1DEF4386551}"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r>
              <a:rPr lang="en-US" smtClean="0"/>
              <a:t>© 2016 R. J. Teather</a:t>
            </a:r>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D9F311F-3789-4C2B-888B-F1DEF4386551}"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r>
              <a:rPr lang="en-US" smtClean="0"/>
              <a:t>© 2016 R. J. Teather</a:t>
            </a:r>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D9F311F-3789-4C2B-888B-F1DEF4386551}"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r>
              <a:rPr lang="en-US" smtClean="0"/>
              <a:t>© 2016 R. J. Teather</a:t>
            </a:r>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D9F311F-3789-4C2B-888B-F1DEF4386551}"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 2016 R. J. Teather</a:t>
            </a:r>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D9F311F-3789-4C2B-888B-F1DEF4386551}"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 2016 R. J. Teather</a:t>
            </a:r>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D9F311F-3789-4C2B-888B-F1DEF4386551}"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 2016 R. J. Teather</a:t>
            </a:r>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D9F311F-3789-4C2B-888B-F1DEF4386551}"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40000"/>
                <a:satMod val="350000"/>
              </a:schemeClr>
            </a:gs>
            <a:gs pos="40000">
              <a:schemeClr val="bg2">
                <a:tint val="45000"/>
                <a:shade val="99000"/>
                <a:satMod val="350000"/>
              </a:schemeClr>
            </a:gs>
            <a:gs pos="100000">
              <a:schemeClr val="bg2">
                <a:shade val="20000"/>
                <a:satMod val="255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 2016 R. J. Teather</a:t>
            </a:r>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9F311F-3789-4C2B-888B-F1DEF4386551}"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pn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ebaumsworld.com/games/play/78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4191000" y="-76200"/>
            <a:ext cx="4000572" cy="1676400"/>
          </a:xfrm>
        </p:spPr>
        <p:txBody>
          <a:bodyPr>
            <a:noAutofit/>
          </a:bodyPr>
          <a:lstStyle/>
          <a:p>
            <a:pPr algn="r"/>
            <a:r>
              <a:rPr lang="en-US" sz="1400" b="1" dirty="0" smtClean="0">
                <a:latin typeface="+mn-lt"/>
              </a:rPr>
              <a:t>Prof. Victoria McArthur</a:t>
            </a:r>
            <a:br>
              <a:rPr lang="en-US" sz="1400" b="1" dirty="0" smtClean="0">
                <a:latin typeface="+mn-lt"/>
              </a:rPr>
            </a:br>
            <a:r>
              <a:rPr lang="en-US" sz="1400" b="1" dirty="0" smtClean="0">
                <a:latin typeface="+mn-lt"/>
              </a:rPr>
              <a:t>ICCIT @ UTM</a:t>
            </a:r>
            <a:endParaRPr lang="en-US" sz="1400" dirty="0">
              <a:latin typeface="+mn-lt"/>
            </a:endParaRPr>
          </a:p>
        </p:txBody>
      </p:sp>
      <p:sp>
        <p:nvSpPr>
          <p:cNvPr id="10" name="TextBox 9"/>
          <p:cNvSpPr txBox="1"/>
          <p:nvPr/>
        </p:nvSpPr>
        <p:spPr>
          <a:xfrm>
            <a:off x="381000" y="1371600"/>
            <a:ext cx="3810000" cy="31700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4000" dirty="0" smtClean="0"/>
              <a:t>CCT 285</a:t>
            </a:r>
          </a:p>
          <a:p>
            <a:r>
              <a:rPr lang="en-US" sz="4000" dirty="0" smtClean="0"/>
              <a:t>Immersive Environment</a:t>
            </a:r>
            <a:r>
              <a:rPr lang="en-CA" sz="4000" dirty="0" smtClean="0"/>
              <a:t> Design</a:t>
            </a:r>
          </a:p>
          <a:p>
            <a:r>
              <a:rPr lang="en-CA" sz="4000" dirty="0" smtClean="0"/>
              <a:t>Week 11</a:t>
            </a:r>
            <a:endParaRPr lang="en-US" sz="4000" dirty="0" smtClean="0"/>
          </a:p>
        </p:txBody>
      </p:sp>
      <p:sp>
        <p:nvSpPr>
          <p:cNvPr id="6" name="TextBox 5"/>
          <p:cNvSpPr txBox="1"/>
          <p:nvPr/>
        </p:nvSpPr>
        <p:spPr>
          <a:xfrm>
            <a:off x="0" y="-36676"/>
            <a:ext cx="9180512" cy="369332"/>
          </a:xfrm>
          <a:prstGeom prst="rect">
            <a:avLst/>
          </a:prstGeom>
          <a:solidFill>
            <a:schemeClr val="tx1"/>
          </a:solidFill>
        </p:spPr>
        <p:txBody>
          <a:bodyPr wrap="square" rtlCol="0">
            <a:spAutoFit/>
          </a:bodyPr>
          <a:lstStyle/>
          <a:p>
            <a:pPr algn="r"/>
            <a:endParaRPr lang="en-CA" dirty="0">
              <a:solidFill>
                <a:schemeClr val="bg1"/>
              </a:solidFill>
            </a:endParaRPr>
          </a:p>
        </p:txBody>
      </p:sp>
      <p:pic>
        <p:nvPicPr>
          <p:cNvPr id="14338" name="Picture 2" descr="Image result for mario end flag transparent"/>
          <p:cNvPicPr>
            <a:picLocks noChangeAspect="1" noChangeArrowheads="1"/>
          </p:cNvPicPr>
          <p:nvPr/>
        </p:nvPicPr>
        <p:blipFill>
          <a:blip r:embed="rId5" cstate="print">
            <a:lum bright="20000" contrast="-40000"/>
          </a:blip>
          <a:srcRect/>
          <a:stretch>
            <a:fillRect/>
          </a:stretch>
        </p:blipFill>
        <p:spPr bwMode="auto">
          <a:xfrm>
            <a:off x="3240360" y="1183907"/>
            <a:ext cx="5868144" cy="5606458"/>
          </a:xfrm>
          <a:prstGeom prst="rect">
            <a:avLst/>
          </a:prstGeom>
          <a:noFill/>
        </p:spPr>
      </p:pic>
    </p:spTree>
    <p:custDataLst>
      <p:tags r:id="rId1"/>
    </p:custDataLst>
    <p:extLst>
      <p:ext uri="{BB962C8B-B14F-4D97-AF65-F5344CB8AC3E}">
        <p14:creationId xmlns:p14="http://schemas.microsoft.com/office/powerpoint/2010/main" xmlns="" val="3687010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Theories of Design</a:t>
            </a:r>
            <a:endParaRPr lang="en-CA" dirty="0"/>
          </a:p>
        </p:txBody>
      </p:sp>
      <p:sp>
        <p:nvSpPr>
          <p:cNvPr id="3" name="Content Placeholder 2"/>
          <p:cNvSpPr>
            <a:spLocks noGrp="1"/>
          </p:cNvSpPr>
          <p:nvPr>
            <p:ph idx="1"/>
          </p:nvPr>
        </p:nvSpPr>
        <p:spPr/>
        <p:txBody>
          <a:bodyPr>
            <a:normAutofit/>
          </a:bodyPr>
          <a:lstStyle/>
          <a:p>
            <a:pPr marL="609600" indent="-609600">
              <a:buNone/>
            </a:pPr>
            <a:r>
              <a:rPr lang="en-US" sz="2000" dirty="0" smtClean="0"/>
              <a:t>Meaningful Play (</a:t>
            </a:r>
            <a:r>
              <a:rPr lang="en-US" sz="2000" dirty="0" err="1" smtClean="0"/>
              <a:t>Salen</a:t>
            </a:r>
            <a:r>
              <a:rPr lang="en-US" sz="2000" dirty="0" smtClean="0"/>
              <a:t> &amp; Zimmerman):</a:t>
            </a:r>
          </a:p>
          <a:p>
            <a:pPr marL="609600" indent="-609600">
              <a:buFont typeface="Wingdings" pitchFamily="2" charset="2"/>
              <a:buAutoNum type="arabicPeriod"/>
            </a:pPr>
            <a:r>
              <a:rPr lang="en-US" sz="2000" dirty="0" smtClean="0"/>
              <a:t>The </a:t>
            </a:r>
            <a:r>
              <a:rPr lang="en-US" sz="2000" dirty="0" smtClean="0"/>
              <a:t>meaning of an action in a game resides in the relationship between action and outcome.</a:t>
            </a:r>
          </a:p>
          <a:p>
            <a:pPr marL="609600" indent="-609600">
              <a:buFont typeface="Wingdings" pitchFamily="2" charset="2"/>
              <a:buAutoNum type="arabicPeriod"/>
            </a:pPr>
            <a:r>
              <a:rPr lang="en-US" altLang="zh-CN" sz="2000" dirty="0" smtClean="0">
                <a:ea typeface="宋体" pitchFamily="2" charset="-122"/>
              </a:rPr>
              <a:t>… occurs when the relationships between actions and outcomes in a game are both </a:t>
            </a:r>
            <a:r>
              <a:rPr lang="en-US" altLang="zh-CN" sz="2000" dirty="0" err="1" smtClean="0">
                <a:solidFill>
                  <a:schemeClr val="tx2"/>
                </a:solidFill>
                <a:ea typeface="宋体" pitchFamily="2" charset="-122"/>
              </a:rPr>
              <a:t>discernable</a:t>
            </a:r>
            <a:r>
              <a:rPr lang="en-US" altLang="zh-CN" sz="2000" dirty="0" smtClean="0">
                <a:ea typeface="宋体" pitchFamily="2" charset="-122"/>
              </a:rPr>
              <a:t> and </a:t>
            </a:r>
            <a:r>
              <a:rPr lang="en-US" altLang="zh-CN" sz="2000" dirty="0" smtClean="0">
                <a:solidFill>
                  <a:schemeClr val="tx2"/>
                </a:solidFill>
                <a:ea typeface="宋体" pitchFamily="2" charset="-122"/>
              </a:rPr>
              <a:t>integrated</a:t>
            </a:r>
            <a:r>
              <a:rPr lang="en-US" altLang="zh-CN" sz="2000" dirty="0" smtClean="0">
                <a:ea typeface="宋体" pitchFamily="2" charset="-122"/>
              </a:rPr>
              <a:t> into the larger context of the game. </a:t>
            </a:r>
            <a:endParaRPr lang="en-CA" sz="2000" dirty="0" smtClean="0"/>
          </a:p>
          <a:p>
            <a:endParaRPr lang="en-CA" sz="2000" dirty="0"/>
          </a:p>
        </p:txBody>
      </p:sp>
      <p:sp>
        <p:nvSpPr>
          <p:cNvPr id="4" name="Oval 4"/>
          <p:cNvSpPr>
            <a:spLocks noChangeArrowheads="1"/>
          </p:cNvSpPr>
          <p:nvPr/>
        </p:nvSpPr>
        <p:spPr bwMode="auto">
          <a:xfrm>
            <a:off x="3460278" y="4175720"/>
            <a:ext cx="1600200" cy="1371600"/>
          </a:xfrm>
          <a:prstGeom prst="ellipse">
            <a:avLst/>
          </a:prstGeom>
          <a:noFill/>
          <a:ln w="9525">
            <a:solidFill>
              <a:schemeClr val="tx1"/>
            </a:solidFill>
            <a:round/>
            <a:headEnd/>
            <a:tailEnd/>
          </a:ln>
          <a:effectLst/>
        </p:spPr>
        <p:txBody>
          <a:bodyPr wrap="none" anchor="ctr"/>
          <a:lstStyle/>
          <a:p>
            <a:endParaRPr lang="en-US"/>
          </a:p>
        </p:txBody>
      </p:sp>
      <p:sp>
        <p:nvSpPr>
          <p:cNvPr id="5" name="Oval 5"/>
          <p:cNvSpPr>
            <a:spLocks noChangeArrowheads="1"/>
          </p:cNvSpPr>
          <p:nvPr/>
        </p:nvSpPr>
        <p:spPr bwMode="auto">
          <a:xfrm>
            <a:off x="3688878" y="4785320"/>
            <a:ext cx="1600200" cy="1371600"/>
          </a:xfrm>
          <a:prstGeom prst="ellipse">
            <a:avLst/>
          </a:prstGeom>
          <a:noFill/>
          <a:ln w="9525">
            <a:solidFill>
              <a:schemeClr val="tx1"/>
            </a:solidFill>
            <a:round/>
            <a:headEnd/>
            <a:tailEnd/>
          </a:ln>
          <a:effectLst/>
        </p:spPr>
        <p:txBody>
          <a:bodyPr wrap="none" anchor="ctr"/>
          <a:lstStyle/>
          <a:p>
            <a:endParaRPr lang="en-US"/>
          </a:p>
        </p:txBody>
      </p:sp>
      <p:sp>
        <p:nvSpPr>
          <p:cNvPr id="6" name="Oval 6"/>
          <p:cNvSpPr>
            <a:spLocks noChangeArrowheads="1"/>
          </p:cNvSpPr>
          <p:nvPr/>
        </p:nvSpPr>
        <p:spPr bwMode="auto">
          <a:xfrm>
            <a:off x="4069878" y="4251920"/>
            <a:ext cx="1600200" cy="1371600"/>
          </a:xfrm>
          <a:prstGeom prst="ellipse">
            <a:avLst/>
          </a:prstGeom>
          <a:noFill/>
          <a:ln w="9525">
            <a:solidFill>
              <a:schemeClr val="tx1"/>
            </a:solidFill>
            <a:round/>
            <a:headEnd/>
            <a:tailEnd/>
          </a:ln>
          <a:effectLst/>
        </p:spPr>
        <p:txBody>
          <a:bodyPr wrap="none" anchor="ctr"/>
          <a:lstStyle/>
          <a:p>
            <a:endParaRPr lang="en-US"/>
          </a:p>
        </p:txBody>
      </p:sp>
      <p:sp>
        <p:nvSpPr>
          <p:cNvPr id="7" name="Text Box 7"/>
          <p:cNvSpPr txBox="1">
            <a:spLocks noChangeArrowheads="1"/>
          </p:cNvSpPr>
          <p:nvPr/>
        </p:nvSpPr>
        <p:spPr bwMode="auto">
          <a:xfrm>
            <a:off x="2622078" y="4063008"/>
            <a:ext cx="1101725" cy="457200"/>
          </a:xfrm>
          <a:prstGeom prst="rect">
            <a:avLst/>
          </a:prstGeom>
          <a:noFill/>
          <a:ln w="9525">
            <a:noFill/>
            <a:miter lim="800000"/>
            <a:headEnd/>
            <a:tailEnd/>
          </a:ln>
          <a:effectLst/>
        </p:spPr>
        <p:txBody>
          <a:bodyPr wrap="none">
            <a:spAutoFit/>
          </a:bodyPr>
          <a:lstStyle/>
          <a:p>
            <a:r>
              <a:rPr lang="en-US" sz="2400" dirty="0"/>
              <a:t>people</a:t>
            </a:r>
          </a:p>
        </p:txBody>
      </p:sp>
      <p:sp>
        <p:nvSpPr>
          <p:cNvPr id="8" name="Text Box 8"/>
          <p:cNvSpPr txBox="1">
            <a:spLocks noChangeArrowheads="1"/>
          </p:cNvSpPr>
          <p:nvPr/>
        </p:nvSpPr>
        <p:spPr bwMode="auto">
          <a:xfrm>
            <a:off x="5517678" y="4251920"/>
            <a:ext cx="998538" cy="457200"/>
          </a:xfrm>
          <a:prstGeom prst="rect">
            <a:avLst/>
          </a:prstGeom>
          <a:noFill/>
          <a:ln w="9525">
            <a:noFill/>
            <a:miter lim="800000"/>
            <a:headEnd/>
            <a:tailEnd/>
          </a:ln>
          <a:effectLst/>
        </p:spPr>
        <p:txBody>
          <a:bodyPr wrap="none">
            <a:spAutoFit/>
          </a:bodyPr>
          <a:lstStyle/>
          <a:p>
            <a:r>
              <a:rPr lang="en-US" sz="2400"/>
              <a:t>object</a:t>
            </a:r>
          </a:p>
        </p:txBody>
      </p:sp>
      <p:sp>
        <p:nvSpPr>
          <p:cNvPr id="9" name="Text Box 9"/>
          <p:cNvSpPr txBox="1">
            <a:spLocks noChangeArrowheads="1"/>
          </p:cNvSpPr>
          <p:nvPr/>
        </p:nvSpPr>
        <p:spPr bwMode="auto">
          <a:xfrm>
            <a:off x="5060478" y="5852120"/>
            <a:ext cx="1166813" cy="457200"/>
          </a:xfrm>
          <a:prstGeom prst="rect">
            <a:avLst/>
          </a:prstGeom>
          <a:noFill/>
          <a:ln w="9525">
            <a:noFill/>
            <a:miter lim="800000"/>
            <a:headEnd/>
            <a:tailEnd/>
          </a:ln>
          <a:effectLst/>
        </p:spPr>
        <p:txBody>
          <a:bodyPr wrap="none">
            <a:spAutoFit/>
          </a:bodyPr>
          <a:lstStyle/>
          <a:p>
            <a:r>
              <a:rPr lang="en-US" sz="2400"/>
              <a:t>context</a:t>
            </a:r>
          </a:p>
        </p:txBody>
      </p:sp>
      <p:sp>
        <p:nvSpPr>
          <p:cNvPr id="10" name="Text Box 11"/>
          <p:cNvSpPr txBox="1">
            <a:spLocks noChangeArrowheads="1"/>
          </p:cNvSpPr>
          <p:nvPr/>
        </p:nvSpPr>
        <p:spPr bwMode="auto">
          <a:xfrm>
            <a:off x="4000028" y="4937720"/>
            <a:ext cx="1060450" cy="366713"/>
          </a:xfrm>
          <a:prstGeom prst="rect">
            <a:avLst/>
          </a:prstGeom>
          <a:solidFill>
            <a:schemeClr val="accent1"/>
          </a:solidFill>
          <a:ln w="9525">
            <a:noFill/>
            <a:miter lim="800000"/>
            <a:headEnd/>
            <a:tailEnd/>
          </a:ln>
          <a:effectLst/>
        </p:spPr>
        <p:txBody>
          <a:bodyPr wrap="none">
            <a:spAutoFit/>
          </a:bodyPr>
          <a:lstStyle/>
          <a:p>
            <a:r>
              <a:rPr lang="en-US"/>
              <a:t>meaning</a:t>
            </a:r>
          </a:p>
        </p:txBody>
      </p:sp>
      <p:sp>
        <p:nvSpPr>
          <p:cNvPr id="11" name="TextBox 10"/>
          <p:cNvSpPr txBox="1"/>
          <p:nvPr/>
        </p:nvSpPr>
        <p:spPr>
          <a:xfrm>
            <a:off x="0" y="-36676"/>
            <a:ext cx="9180512" cy="369332"/>
          </a:xfrm>
          <a:prstGeom prst="rect">
            <a:avLst/>
          </a:prstGeom>
          <a:solidFill>
            <a:schemeClr val="tx1"/>
          </a:solidFill>
        </p:spPr>
        <p:txBody>
          <a:bodyPr wrap="square" rtlCol="0">
            <a:spAutoFit/>
          </a:bodyPr>
          <a:lstStyle/>
          <a:p>
            <a:pPr algn="r"/>
            <a:r>
              <a:rPr lang="en-CA" dirty="0" smtClean="0">
                <a:solidFill>
                  <a:schemeClr val="bg1"/>
                </a:solidFill>
              </a:rPr>
              <a:t>Theories of Design</a:t>
            </a:r>
            <a:endParaRPr lang="en-CA"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Theories of Design</a:t>
            </a:r>
            <a:endParaRPr lang="en-CA" dirty="0"/>
          </a:p>
        </p:txBody>
      </p:sp>
      <p:sp>
        <p:nvSpPr>
          <p:cNvPr id="3" name="Content Placeholder 2"/>
          <p:cNvSpPr>
            <a:spLocks noGrp="1"/>
          </p:cNvSpPr>
          <p:nvPr>
            <p:ph idx="1"/>
          </p:nvPr>
        </p:nvSpPr>
        <p:spPr/>
        <p:txBody>
          <a:bodyPr>
            <a:normAutofit/>
          </a:bodyPr>
          <a:lstStyle/>
          <a:p>
            <a:r>
              <a:rPr lang="en-CA" sz="2800" dirty="0" err="1" smtClean="0"/>
              <a:t>Narratology</a:t>
            </a:r>
            <a:r>
              <a:rPr lang="en-CA" sz="2800" dirty="0" smtClean="0"/>
              <a:t> vs. </a:t>
            </a:r>
            <a:r>
              <a:rPr lang="en-CA" sz="2800" dirty="0" err="1" smtClean="0"/>
              <a:t>Ludology</a:t>
            </a:r>
            <a:endParaRPr lang="en-CA" sz="2800" dirty="0" smtClean="0"/>
          </a:p>
          <a:p>
            <a:r>
              <a:rPr lang="en-CA" sz="2800" dirty="0" smtClean="0"/>
              <a:t>Stories are linear, most games are not</a:t>
            </a:r>
          </a:p>
          <a:p>
            <a:r>
              <a:rPr lang="en-CA" sz="2800" dirty="0" smtClean="0"/>
              <a:t>Readers are passive, gamers are active</a:t>
            </a:r>
          </a:p>
        </p:txBody>
      </p:sp>
      <p:sp>
        <p:nvSpPr>
          <p:cNvPr id="4" name="TextBox 3"/>
          <p:cNvSpPr txBox="1"/>
          <p:nvPr/>
        </p:nvSpPr>
        <p:spPr>
          <a:xfrm>
            <a:off x="0" y="-36676"/>
            <a:ext cx="9180512" cy="369332"/>
          </a:xfrm>
          <a:prstGeom prst="rect">
            <a:avLst/>
          </a:prstGeom>
          <a:solidFill>
            <a:schemeClr val="tx1"/>
          </a:solidFill>
        </p:spPr>
        <p:txBody>
          <a:bodyPr wrap="square" rtlCol="0">
            <a:spAutoFit/>
          </a:bodyPr>
          <a:lstStyle/>
          <a:p>
            <a:pPr algn="r"/>
            <a:r>
              <a:rPr lang="en-CA" dirty="0" smtClean="0">
                <a:solidFill>
                  <a:schemeClr val="bg1"/>
                </a:solidFill>
              </a:rPr>
              <a:t>Theories of Design</a:t>
            </a:r>
            <a:endParaRPr lang="en-CA" dirty="0">
              <a:solidFill>
                <a:schemeClr val="bg1"/>
              </a:solidFill>
            </a:endParaRPr>
          </a:p>
        </p:txBody>
      </p:sp>
      <p:pic>
        <p:nvPicPr>
          <p:cNvPr id="2050" name="Picture 2" descr="Image result for narratology ludology diagram"/>
          <p:cNvPicPr>
            <a:picLocks noChangeAspect="1" noChangeArrowheads="1"/>
          </p:cNvPicPr>
          <p:nvPr/>
        </p:nvPicPr>
        <p:blipFill>
          <a:blip r:embed="rId3" cstate="print"/>
          <a:srcRect l="4741" t="28912" r="7553" b="11336"/>
          <a:stretch>
            <a:fillRect/>
          </a:stretch>
        </p:blipFill>
        <p:spPr bwMode="auto">
          <a:xfrm>
            <a:off x="6084168" y="4293096"/>
            <a:ext cx="2664296" cy="2232248"/>
          </a:xfrm>
          <a:prstGeom prst="rect">
            <a:avLst/>
          </a:prstGeom>
          <a:noFill/>
        </p:spPr>
      </p:pic>
      <p:graphicFrame>
        <p:nvGraphicFramePr>
          <p:cNvPr id="8" name="Diagram 7"/>
          <p:cNvGraphicFramePr/>
          <p:nvPr/>
        </p:nvGraphicFramePr>
        <p:xfrm>
          <a:off x="683568" y="3429000"/>
          <a:ext cx="5136232" cy="31121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Game Design</a:t>
            </a:r>
            <a:endParaRPr lang="en-CA" dirty="0"/>
          </a:p>
        </p:txBody>
      </p:sp>
      <p:sp>
        <p:nvSpPr>
          <p:cNvPr id="3" name="Content Placeholder 2"/>
          <p:cNvSpPr>
            <a:spLocks noGrp="1"/>
          </p:cNvSpPr>
          <p:nvPr>
            <p:ph idx="1"/>
          </p:nvPr>
        </p:nvSpPr>
        <p:spPr/>
        <p:txBody>
          <a:bodyPr/>
          <a:lstStyle/>
          <a:p>
            <a:r>
              <a:rPr lang="en-CA" dirty="0" smtClean="0"/>
              <a:t>Genre</a:t>
            </a:r>
          </a:p>
          <a:p>
            <a:r>
              <a:rPr lang="en-CA" dirty="0" smtClean="0"/>
              <a:t>Level design</a:t>
            </a:r>
          </a:p>
          <a:p>
            <a:r>
              <a:rPr lang="en-CA" dirty="0" smtClean="0"/>
              <a:t>Game mechanics</a:t>
            </a:r>
          </a:p>
          <a:p>
            <a:r>
              <a:rPr lang="en-CA" dirty="0" smtClean="0"/>
              <a:t>Character design</a:t>
            </a:r>
          </a:p>
          <a:p>
            <a:r>
              <a:rPr lang="en-CA" dirty="0" smtClean="0"/>
              <a:t>Game story</a:t>
            </a:r>
          </a:p>
          <a:p>
            <a:r>
              <a:rPr lang="en-CA" dirty="0" smtClean="0"/>
              <a:t>User Interfaces</a:t>
            </a:r>
          </a:p>
        </p:txBody>
      </p:sp>
      <p:sp>
        <p:nvSpPr>
          <p:cNvPr id="4" name="TextBox 3"/>
          <p:cNvSpPr txBox="1"/>
          <p:nvPr/>
        </p:nvSpPr>
        <p:spPr>
          <a:xfrm>
            <a:off x="0" y="-36676"/>
            <a:ext cx="9180512" cy="369332"/>
          </a:xfrm>
          <a:prstGeom prst="rect">
            <a:avLst/>
          </a:prstGeom>
          <a:solidFill>
            <a:schemeClr val="tx1"/>
          </a:solidFill>
        </p:spPr>
        <p:txBody>
          <a:bodyPr wrap="square" rtlCol="0">
            <a:spAutoFit/>
          </a:bodyPr>
          <a:lstStyle/>
          <a:p>
            <a:pPr algn="r"/>
            <a:r>
              <a:rPr lang="en-CA" dirty="0" smtClean="0">
                <a:solidFill>
                  <a:schemeClr val="bg1"/>
                </a:solidFill>
              </a:rPr>
              <a:t>Game Design</a:t>
            </a:r>
            <a:endParaRPr lang="en-CA" dirty="0">
              <a:solidFill>
                <a:schemeClr val="bg1"/>
              </a:solidFill>
            </a:endParaRPr>
          </a:p>
        </p:txBody>
      </p:sp>
      <p:pic>
        <p:nvPicPr>
          <p:cNvPr id="5" name="Picture 8" descr="Image result for level design sketch"/>
          <p:cNvPicPr>
            <a:picLocks noChangeAspect="1" noChangeArrowheads="1"/>
          </p:cNvPicPr>
          <p:nvPr/>
        </p:nvPicPr>
        <p:blipFill>
          <a:blip r:embed="rId2" cstate="print"/>
          <a:srcRect/>
          <a:stretch>
            <a:fillRect/>
          </a:stretch>
        </p:blipFill>
        <p:spPr bwMode="auto">
          <a:xfrm>
            <a:off x="4876800" y="1752600"/>
            <a:ext cx="3962400" cy="2303463"/>
          </a:xfrm>
          <a:prstGeom prst="rect">
            <a:avLst/>
          </a:prstGeom>
          <a:noFill/>
          <a:ln w="9525">
            <a:noFill/>
            <a:miter lim="800000"/>
            <a:headEnd/>
            <a:tailEnd/>
          </a:ln>
        </p:spPr>
      </p:pic>
      <p:pic>
        <p:nvPicPr>
          <p:cNvPr id="7" name="Picture 2" descr="Image result for game ui prototype powerpoint"/>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697288" y="4077072"/>
            <a:ext cx="4267200" cy="24003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Accessibility Issues</a:t>
            </a:r>
            <a:endParaRPr lang="en-CA" dirty="0"/>
          </a:p>
        </p:txBody>
      </p:sp>
      <p:sp>
        <p:nvSpPr>
          <p:cNvPr id="3" name="Content Placeholder 2"/>
          <p:cNvSpPr>
            <a:spLocks noGrp="1"/>
          </p:cNvSpPr>
          <p:nvPr>
            <p:ph idx="1"/>
          </p:nvPr>
        </p:nvSpPr>
        <p:spPr/>
        <p:txBody>
          <a:bodyPr>
            <a:normAutofit/>
          </a:bodyPr>
          <a:lstStyle/>
          <a:p>
            <a:r>
              <a:rPr lang="en-CA" sz="2800" dirty="0" smtClean="0"/>
              <a:t>Vision-impaired players</a:t>
            </a:r>
          </a:p>
          <a:p>
            <a:pPr lvl="1"/>
            <a:r>
              <a:rPr lang="en-CA" sz="2400" dirty="0" smtClean="0"/>
              <a:t>Low vision</a:t>
            </a:r>
          </a:p>
          <a:p>
            <a:pPr lvl="1"/>
            <a:r>
              <a:rPr lang="en-CA" sz="2400" dirty="0" smtClean="0"/>
              <a:t>Players who need magnification</a:t>
            </a:r>
          </a:p>
          <a:p>
            <a:pPr lvl="1"/>
            <a:r>
              <a:rPr lang="en-CA" sz="2400" dirty="0" smtClean="0"/>
              <a:t>Colour-blind players</a:t>
            </a:r>
          </a:p>
          <a:p>
            <a:pPr lvl="1"/>
            <a:endParaRPr lang="en-CA" sz="2400" dirty="0" smtClean="0"/>
          </a:p>
          <a:p>
            <a:endParaRPr lang="en-CA" sz="2800" dirty="0"/>
          </a:p>
        </p:txBody>
      </p:sp>
      <p:sp>
        <p:nvSpPr>
          <p:cNvPr id="4" name="Footer Placeholder 3"/>
          <p:cNvSpPr>
            <a:spLocks noGrp="1"/>
          </p:cNvSpPr>
          <p:nvPr>
            <p:ph type="ftr" sz="quarter" idx="10"/>
          </p:nvPr>
        </p:nvSpPr>
        <p:spPr/>
        <p:txBody>
          <a:bodyPr/>
          <a:lstStyle/>
          <a:p>
            <a:pPr>
              <a:defRPr/>
            </a:pPr>
            <a:r>
              <a:rPr lang="en-US" altLang="en-US" smtClean="0"/>
              <a:t>Chapter 1  Games and Video Games</a:t>
            </a:r>
            <a:endParaRPr lang="en-US" altLang="en-US"/>
          </a:p>
        </p:txBody>
      </p:sp>
      <p:sp>
        <p:nvSpPr>
          <p:cNvPr id="5" name="Slide Number Placeholder 4"/>
          <p:cNvSpPr>
            <a:spLocks noGrp="1"/>
          </p:cNvSpPr>
          <p:nvPr>
            <p:ph type="sldNum" sz="quarter" idx="11"/>
          </p:nvPr>
        </p:nvSpPr>
        <p:spPr/>
        <p:txBody>
          <a:bodyPr/>
          <a:lstStyle/>
          <a:p>
            <a:pPr>
              <a:defRPr/>
            </a:pPr>
            <a:fld id="{A9A982AD-5C2E-4734-9FDA-E2F41CF72112}" type="slidenum">
              <a:rPr lang="en-US" altLang="en-US" smtClean="0"/>
              <a:pPr>
                <a:defRPr/>
              </a:pPr>
              <a:t>13</a:t>
            </a:fld>
            <a:endParaRPr lang="en-US" altLang="en-US"/>
          </a:p>
        </p:txBody>
      </p:sp>
      <p:sp>
        <p:nvSpPr>
          <p:cNvPr id="6" name="Date Placeholder 5"/>
          <p:cNvSpPr>
            <a:spLocks noGrp="1"/>
          </p:cNvSpPr>
          <p:nvPr>
            <p:ph type="dt" sz="half" idx="12"/>
          </p:nvPr>
        </p:nvSpPr>
        <p:spPr/>
        <p:txBody>
          <a:bodyPr/>
          <a:lstStyle/>
          <a:p>
            <a:pPr>
              <a:defRPr/>
            </a:pPr>
            <a:r>
              <a:rPr lang="en-US" altLang="en-US" smtClean="0"/>
              <a:t>© 2009 by Pearson Education, Inc</a:t>
            </a:r>
            <a:r>
              <a:rPr lang="en-US" altLang="en-US" sz="1400" smtClean="0"/>
              <a:t> </a:t>
            </a:r>
            <a:endParaRPr lang="en-US" altLang="en-US" sz="1400"/>
          </a:p>
        </p:txBody>
      </p:sp>
      <p:pic>
        <p:nvPicPr>
          <p:cNvPr id="4098" name="Picture 2" descr="User Interface and UX in game development"/>
          <p:cNvPicPr>
            <a:picLocks noChangeAspect="1" noChangeArrowheads="1"/>
          </p:cNvPicPr>
          <p:nvPr/>
        </p:nvPicPr>
        <p:blipFill>
          <a:blip r:embed="rId3" cstate="print"/>
          <a:srcRect/>
          <a:stretch>
            <a:fillRect/>
          </a:stretch>
        </p:blipFill>
        <p:spPr bwMode="auto">
          <a:xfrm>
            <a:off x="4653096" y="3650704"/>
            <a:ext cx="4023360" cy="2514600"/>
          </a:xfrm>
          <a:prstGeom prst="rect">
            <a:avLst/>
          </a:prstGeom>
          <a:noFill/>
        </p:spPr>
      </p:pic>
      <p:sp>
        <p:nvSpPr>
          <p:cNvPr id="8" name="TextBox 7"/>
          <p:cNvSpPr txBox="1"/>
          <p:nvPr/>
        </p:nvSpPr>
        <p:spPr>
          <a:xfrm>
            <a:off x="0" y="-36676"/>
            <a:ext cx="9180512" cy="369332"/>
          </a:xfrm>
          <a:prstGeom prst="rect">
            <a:avLst/>
          </a:prstGeom>
          <a:solidFill>
            <a:schemeClr val="tx1"/>
          </a:solidFill>
        </p:spPr>
        <p:txBody>
          <a:bodyPr wrap="square" rtlCol="0">
            <a:spAutoFit/>
          </a:bodyPr>
          <a:lstStyle/>
          <a:p>
            <a:pPr algn="r"/>
            <a:r>
              <a:rPr lang="en-CA" dirty="0" smtClean="0">
                <a:solidFill>
                  <a:schemeClr val="bg1"/>
                </a:solidFill>
              </a:rPr>
              <a:t>Accessibility</a:t>
            </a:r>
            <a:endParaRPr lang="en-CA"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CA" altLang="en-US" dirty="0" smtClean="0"/>
              <a:t>Chapter 12 User Interfaces</a:t>
            </a:r>
            <a:endParaRPr lang="en-US" altLang="en-US" dirty="0"/>
          </a:p>
        </p:txBody>
      </p:sp>
      <p:sp>
        <p:nvSpPr>
          <p:cNvPr id="5" name="Slide Number Placeholder 4"/>
          <p:cNvSpPr>
            <a:spLocks noGrp="1"/>
          </p:cNvSpPr>
          <p:nvPr>
            <p:ph type="sldNum" sz="quarter" idx="11"/>
          </p:nvPr>
        </p:nvSpPr>
        <p:spPr/>
        <p:txBody>
          <a:bodyPr/>
          <a:lstStyle/>
          <a:p>
            <a:fld id="{2545F172-C9B3-4786-9F32-A323BA21C043}" type="slidenum">
              <a:rPr lang="en-US" altLang="en-US"/>
              <a:pPr/>
              <a:t>14</a:t>
            </a:fld>
            <a:endParaRPr lang="en-US" altLang="en-US"/>
          </a:p>
        </p:txBody>
      </p:sp>
      <p:sp>
        <p:nvSpPr>
          <p:cNvPr id="6" name="Date Placeholder 5"/>
          <p:cNvSpPr>
            <a:spLocks noGrp="1"/>
          </p:cNvSpPr>
          <p:nvPr>
            <p:ph type="dt" sz="half" idx="12"/>
          </p:nvPr>
        </p:nvSpPr>
        <p:spPr/>
        <p:txBody>
          <a:bodyPr/>
          <a:lstStyle/>
          <a:p>
            <a:r>
              <a:rPr lang="en-US" altLang="en-US"/>
              <a:t>© 2009</a:t>
            </a:r>
          </a:p>
          <a:p>
            <a:r>
              <a:rPr lang="en-US" altLang="en-US"/>
              <a:t> by Pearson Education, Inc.</a:t>
            </a:r>
            <a:endParaRPr lang="en-US"/>
          </a:p>
        </p:txBody>
      </p:sp>
      <p:sp>
        <p:nvSpPr>
          <p:cNvPr id="226306" name="Rectangle 2"/>
          <p:cNvSpPr>
            <a:spLocks noGrp="1" noChangeArrowheads="1"/>
          </p:cNvSpPr>
          <p:nvPr>
            <p:ph type="title"/>
          </p:nvPr>
        </p:nvSpPr>
        <p:spPr/>
        <p:txBody>
          <a:bodyPr/>
          <a:lstStyle/>
          <a:p>
            <a:r>
              <a:rPr lang="en-US" dirty="0" smtClean="0"/>
              <a:t>Accessibility Issues </a:t>
            </a:r>
            <a:r>
              <a:rPr lang="en-US" sz="3200" dirty="0" smtClean="0"/>
              <a:t>(Cont</a:t>
            </a:r>
            <a:r>
              <a:rPr lang="en-US" sz="3200" dirty="0"/>
              <a:t>.)</a:t>
            </a:r>
          </a:p>
        </p:txBody>
      </p:sp>
      <p:sp>
        <p:nvSpPr>
          <p:cNvPr id="226307" name="Rectangle 3"/>
          <p:cNvSpPr>
            <a:spLocks noGrp="1" noChangeArrowheads="1"/>
          </p:cNvSpPr>
          <p:nvPr>
            <p:ph type="body" idx="1"/>
          </p:nvPr>
        </p:nvSpPr>
        <p:spPr/>
        <p:txBody>
          <a:bodyPr>
            <a:normAutofit/>
          </a:bodyPr>
          <a:lstStyle/>
          <a:p>
            <a:r>
              <a:rPr lang="en-US" sz="2800" dirty="0" smtClean="0"/>
              <a:t>Hearing-impaired players</a:t>
            </a:r>
          </a:p>
          <a:p>
            <a:pPr marL="858837" lvl="1" indent="-514350">
              <a:buFont typeface="+mj-lt"/>
              <a:buAutoNum type="arabicPeriod"/>
            </a:pPr>
            <a:r>
              <a:rPr lang="en-US" sz="2400" dirty="0" smtClean="0"/>
              <a:t>Visible cues for audible events</a:t>
            </a:r>
          </a:p>
          <a:p>
            <a:pPr marL="858837" lvl="1" indent="-514350">
              <a:buFont typeface="+mj-lt"/>
              <a:buAutoNum type="arabicPeriod"/>
            </a:pPr>
            <a:r>
              <a:rPr lang="en-US" sz="2400" dirty="0" smtClean="0"/>
              <a:t>Separate volume controls</a:t>
            </a:r>
          </a:p>
          <a:p>
            <a:pPr marL="858837" lvl="1" indent="-514350">
              <a:buFont typeface="+mj-lt"/>
              <a:buAutoNum type="arabicPeriod"/>
            </a:pPr>
            <a:r>
              <a:rPr lang="en-US" sz="2400" dirty="0" smtClean="0"/>
              <a:t>Optional rumble feature</a:t>
            </a:r>
          </a:p>
          <a:p>
            <a:pPr marL="858837" lvl="1" indent="-514350">
              <a:buFont typeface="+mj-lt"/>
              <a:buAutoNum type="arabicPeriod"/>
            </a:pPr>
            <a:r>
              <a:rPr lang="en-US" sz="2400" dirty="0" smtClean="0"/>
              <a:t>Closed captioning</a:t>
            </a:r>
          </a:p>
          <a:p>
            <a:r>
              <a:rPr lang="en-US" sz="2800" dirty="0" smtClean="0"/>
              <a:t>Mobility impairments</a:t>
            </a:r>
          </a:p>
        </p:txBody>
      </p:sp>
      <p:pic>
        <p:nvPicPr>
          <p:cNvPr id="3074" name="Picture 2" descr="Image result for strange attractors game 2006"/>
          <p:cNvPicPr>
            <a:picLocks noChangeAspect="1" noChangeArrowheads="1"/>
          </p:cNvPicPr>
          <p:nvPr/>
        </p:nvPicPr>
        <p:blipFill>
          <a:blip r:embed="rId3" cstate="print"/>
          <a:srcRect/>
          <a:stretch>
            <a:fillRect/>
          </a:stretch>
        </p:blipFill>
        <p:spPr bwMode="auto">
          <a:xfrm>
            <a:off x="5099248" y="3680420"/>
            <a:ext cx="3505200" cy="2628900"/>
          </a:xfrm>
          <a:prstGeom prst="rect">
            <a:avLst/>
          </a:prstGeom>
          <a:noFill/>
        </p:spPr>
      </p:pic>
      <p:sp>
        <p:nvSpPr>
          <p:cNvPr id="9" name="TextBox 8"/>
          <p:cNvSpPr txBox="1"/>
          <p:nvPr/>
        </p:nvSpPr>
        <p:spPr>
          <a:xfrm>
            <a:off x="0" y="-36676"/>
            <a:ext cx="9180512" cy="369332"/>
          </a:xfrm>
          <a:prstGeom prst="rect">
            <a:avLst/>
          </a:prstGeom>
          <a:solidFill>
            <a:schemeClr val="tx1"/>
          </a:solidFill>
        </p:spPr>
        <p:txBody>
          <a:bodyPr wrap="square" rtlCol="0">
            <a:spAutoFit/>
          </a:bodyPr>
          <a:lstStyle/>
          <a:p>
            <a:pPr algn="r"/>
            <a:r>
              <a:rPr lang="en-CA" dirty="0" smtClean="0">
                <a:solidFill>
                  <a:schemeClr val="bg1"/>
                </a:solidFill>
              </a:rPr>
              <a:t>Accessibility</a:t>
            </a:r>
            <a:endParaRPr lang="en-CA"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pic>
        <p:nvPicPr>
          <p:cNvPr id="47106" name="Picture 2" descr="Image result for mudsplat game"/>
          <p:cNvPicPr>
            <a:picLocks noChangeAspect="1" noChangeArrowheads="1"/>
          </p:cNvPicPr>
          <p:nvPr/>
        </p:nvPicPr>
        <p:blipFill>
          <a:blip r:embed="rId2" cstate="print"/>
          <a:srcRect/>
          <a:stretch>
            <a:fillRect/>
          </a:stretch>
        </p:blipFill>
        <p:spPr bwMode="auto">
          <a:xfrm>
            <a:off x="-828600" y="-27384"/>
            <a:ext cx="10917937" cy="68580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Group Presentations</a:t>
            </a:r>
            <a:endParaRPr lang="en-CA" dirty="0"/>
          </a:p>
        </p:txBody>
      </p:sp>
      <p:sp>
        <p:nvSpPr>
          <p:cNvPr id="3" name="Content Placeholder 2"/>
          <p:cNvSpPr>
            <a:spLocks noGrp="1"/>
          </p:cNvSpPr>
          <p:nvPr>
            <p:ph idx="1"/>
          </p:nvPr>
        </p:nvSpPr>
        <p:spPr/>
        <p:txBody>
          <a:bodyPr>
            <a:normAutofit/>
          </a:bodyPr>
          <a:lstStyle/>
          <a:p>
            <a:r>
              <a:rPr lang="en-CA" sz="2800" dirty="0" smtClean="0"/>
              <a:t>In class December 5</a:t>
            </a:r>
            <a:r>
              <a:rPr lang="en-CA" sz="2800" baseline="30000" dirty="0" smtClean="0"/>
              <a:t>th</a:t>
            </a:r>
          </a:p>
          <a:p>
            <a:r>
              <a:rPr lang="en-CA" sz="2800" dirty="0" smtClean="0"/>
              <a:t>Game demo</a:t>
            </a:r>
          </a:p>
          <a:p>
            <a:r>
              <a:rPr lang="en-CA" sz="2800" dirty="0" smtClean="0"/>
              <a:t>Post-mortem of design process</a:t>
            </a:r>
          </a:p>
          <a:p>
            <a:pPr lvl="1"/>
            <a:r>
              <a:rPr lang="en-CA" sz="2400" dirty="0" smtClean="0"/>
              <a:t>Post-mortem: performed at conclusion of a project, used to analyze &amp; reflect upon elements of the project that were successful/unsuccessful</a:t>
            </a:r>
          </a:p>
          <a:p>
            <a:r>
              <a:rPr lang="en-CA" sz="2800" dirty="0" smtClean="0"/>
              <a:t>Shortened to 10 minutes</a:t>
            </a:r>
            <a:endParaRPr lang="en-CA" sz="2800" dirty="0" smtClean="0"/>
          </a:p>
          <a:p>
            <a:r>
              <a:rPr lang="en-CA" sz="2800" dirty="0" smtClean="0"/>
              <a:t>Rubric available on the learning portal (under Course Materials).</a:t>
            </a:r>
          </a:p>
          <a:p>
            <a:endParaRPr lang="en-CA" sz="2800" dirty="0" smtClean="0"/>
          </a:p>
          <a:p>
            <a:endParaRPr lang="en-CA" sz="2800" dirty="0"/>
          </a:p>
        </p:txBody>
      </p:sp>
      <p:sp>
        <p:nvSpPr>
          <p:cNvPr id="4" name="TextBox 3"/>
          <p:cNvSpPr txBox="1"/>
          <p:nvPr/>
        </p:nvSpPr>
        <p:spPr>
          <a:xfrm>
            <a:off x="0" y="-36676"/>
            <a:ext cx="9180512" cy="369332"/>
          </a:xfrm>
          <a:prstGeom prst="rect">
            <a:avLst/>
          </a:prstGeom>
          <a:solidFill>
            <a:schemeClr val="tx1"/>
          </a:solidFill>
        </p:spPr>
        <p:txBody>
          <a:bodyPr wrap="square" rtlCol="0">
            <a:spAutoFit/>
          </a:bodyPr>
          <a:lstStyle/>
          <a:p>
            <a:pPr algn="r"/>
            <a:r>
              <a:rPr lang="en-CA" dirty="0" smtClean="0">
                <a:solidFill>
                  <a:schemeClr val="bg1"/>
                </a:solidFill>
              </a:rPr>
              <a:t>Group Presentations</a:t>
            </a:r>
            <a:endParaRPr lang="en-CA"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Rubric Overview</a:t>
            </a:r>
            <a:endParaRPr lang="en-CA" dirty="0"/>
          </a:p>
        </p:txBody>
      </p:sp>
      <p:sp>
        <p:nvSpPr>
          <p:cNvPr id="3" name="Content Placeholder 2"/>
          <p:cNvSpPr>
            <a:spLocks noGrp="1"/>
          </p:cNvSpPr>
          <p:nvPr>
            <p:ph idx="1"/>
          </p:nvPr>
        </p:nvSpPr>
        <p:spPr/>
        <p:txBody>
          <a:bodyPr/>
          <a:lstStyle/>
          <a:p>
            <a:pPr>
              <a:buNone/>
            </a:pPr>
            <a:r>
              <a:rPr lang="en-CA" sz="2800" dirty="0" smtClean="0"/>
              <a:t>Game </a:t>
            </a:r>
            <a:r>
              <a:rPr lang="en-CA" sz="2800" dirty="0" smtClean="0"/>
              <a:t>demo:</a:t>
            </a:r>
          </a:p>
          <a:p>
            <a:r>
              <a:rPr lang="en-US" sz="2800" dirty="0" smtClean="0"/>
              <a:t>game functions</a:t>
            </a:r>
            <a:endParaRPr lang="en-CA" sz="2800" dirty="0" smtClean="0"/>
          </a:p>
          <a:p>
            <a:r>
              <a:rPr lang="en-US" sz="2800" dirty="0" smtClean="0"/>
              <a:t>demo </a:t>
            </a:r>
            <a:r>
              <a:rPr lang="en-US" sz="2800" dirty="0" smtClean="0"/>
              <a:t>runs smoothly</a:t>
            </a:r>
            <a:endParaRPr lang="en-CA" sz="2800" dirty="0" smtClean="0"/>
          </a:p>
          <a:p>
            <a:r>
              <a:rPr lang="en-US" sz="2800" dirty="0" smtClean="0"/>
              <a:t>demo </a:t>
            </a:r>
            <a:r>
              <a:rPr lang="en-US" sz="2800" dirty="0" smtClean="0"/>
              <a:t>is integrated well with presentation</a:t>
            </a:r>
            <a:endParaRPr lang="en-CA" sz="2800" dirty="0"/>
          </a:p>
        </p:txBody>
      </p:sp>
      <p:sp>
        <p:nvSpPr>
          <p:cNvPr id="4" name="TextBox 3"/>
          <p:cNvSpPr txBox="1"/>
          <p:nvPr/>
        </p:nvSpPr>
        <p:spPr>
          <a:xfrm>
            <a:off x="0" y="-36676"/>
            <a:ext cx="9180512" cy="369332"/>
          </a:xfrm>
          <a:prstGeom prst="rect">
            <a:avLst/>
          </a:prstGeom>
          <a:solidFill>
            <a:schemeClr val="tx1"/>
          </a:solidFill>
        </p:spPr>
        <p:txBody>
          <a:bodyPr wrap="square" rtlCol="0">
            <a:spAutoFit/>
          </a:bodyPr>
          <a:lstStyle/>
          <a:p>
            <a:pPr algn="r"/>
            <a:r>
              <a:rPr lang="en-CA" dirty="0" smtClean="0">
                <a:solidFill>
                  <a:schemeClr val="bg1"/>
                </a:solidFill>
              </a:rPr>
              <a:t>Group Presentations</a:t>
            </a:r>
            <a:endParaRPr lang="en-CA" dirty="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Rubric Overview</a:t>
            </a:r>
            <a:endParaRPr lang="en-CA" dirty="0"/>
          </a:p>
        </p:txBody>
      </p:sp>
      <p:sp>
        <p:nvSpPr>
          <p:cNvPr id="3" name="Content Placeholder 2"/>
          <p:cNvSpPr>
            <a:spLocks noGrp="1"/>
          </p:cNvSpPr>
          <p:nvPr>
            <p:ph idx="1"/>
          </p:nvPr>
        </p:nvSpPr>
        <p:spPr/>
        <p:txBody>
          <a:bodyPr>
            <a:normAutofit/>
          </a:bodyPr>
          <a:lstStyle/>
          <a:p>
            <a:pPr>
              <a:buNone/>
            </a:pPr>
            <a:r>
              <a:rPr lang="en-CA" sz="2800" dirty="0" smtClean="0"/>
              <a:t>Summary of theories that guided the </a:t>
            </a:r>
            <a:r>
              <a:rPr lang="en-CA" sz="2800" dirty="0" smtClean="0"/>
              <a:t>design:</a:t>
            </a:r>
          </a:p>
          <a:p>
            <a:r>
              <a:rPr lang="en-US" sz="2800" dirty="0" smtClean="0"/>
              <a:t>evidence that game design is informed by theories and frameworks discussed</a:t>
            </a:r>
            <a:endParaRPr lang="en-CA" sz="2800" dirty="0" smtClean="0"/>
          </a:p>
          <a:p>
            <a:r>
              <a:rPr lang="en-US" sz="2800" dirty="0" smtClean="0"/>
              <a:t>theories/frameworks </a:t>
            </a:r>
            <a:r>
              <a:rPr lang="en-US" sz="2800" dirty="0" smtClean="0"/>
              <a:t>are accurately described by group members</a:t>
            </a:r>
            <a:endParaRPr lang="en-CA" sz="2800" dirty="0"/>
          </a:p>
        </p:txBody>
      </p:sp>
      <p:sp>
        <p:nvSpPr>
          <p:cNvPr id="4" name="TextBox 3"/>
          <p:cNvSpPr txBox="1"/>
          <p:nvPr/>
        </p:nvSpPr>
        <p:spPr>
          <a:xfrm>
            <a:off x="0" y="-36676"/>
            <a:ext cx="9180512" cy="369332"/>
          </a:xfrm>
          <a:prstGeom prst="rect">
            <a:avLst/>
          </a:prstGeom>
          <a:solidFill>
            <a:schemeClr val="tx1"/>
          </a:solidFill>
        </p:spPr>
        <p:txBody>
          <a:bodyPr wrap="square" rtlCol="0">
            <a:spAutoFit/>
          </a:bodyPr>
          <a:lstStyle/>
          <a:p>
            <a:pPr algn="r"/>
            <a:r>
              <a:rPr lang="en-CA" dirty="0" smtClean="0">
                <a:solidFill>
                  <a:schemeClr val="bg1"/>
                </a:solidFill>
              </a:rPr>
              <a:t>Group Presentations</a:t>
            </a:r>
            <a:endParaRPr lang="en-CA" dirty="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Rubric Overview</a:t>
            </a:r>
            <a:endParaRPr lang="en-CA" dirty="0"/>
          </a:p>
        </p:txBody>
      </p:sp>
      <p:sp>
        <p:nvSpPr>
          <p:cNvPr id="3" name="Content Placeholder 2"/>
          <p:cNvSpPr>
            <a:spLocks noGrp="1"/>
          </p:cNvSpPr>
          <p:nvPr>
            <p:ph idx="1"/>
          </p:nvPr>
        </p:nvSpPr>
        <p:spPr/>
        <p:txBody>
          <a:bodyPr>
            <a:normAutofit/>
          </a:bodyPr>
          <a:lstStyle/>
          <a:p>
            <a:pPr>
              <a:buNone/>
            </a:pPr>
            <a:r>
              <a:rPr lang="en-CA" sz="2800" dirty="0" smtClean="0"/>
              <a:t>Quality </a:t>
            </a:r>
            <a:r>
              <a:rPr lang="en-CA" sz="2800" dirty="0" smtClean="0"/>
              <a:t>of the group’s reflection on the design </a:t>
            </a:r>
            <a:r>
              <a:rPr lang="en-CA" sz="2800" dirty="0" smtClean="0"/>
              <a:t>process:</a:t>
            </a:r>
          </a:p>
          <a:p>
            <a:r>
              <a:rPr lang="en-US" sz="2800" dirty="0" smtClean="0"/>
              <a:t>evidence </a:t>
            </a:r>
            <a:r>
              <a:rPr lang="en-US" sz="2800" dirty="0" smtClean="0"/>
              <a:t>that game design was reflective process, not triage</a:t>
            </a:r>
            <a:endParaRPr lang="en-CA" sz="2800" dirty="0"/>
          </a:p>
        </p:txBody>
      </p:sp>
      <p:sp>
        <p:nvSpPr>
          <p:cNvPr id="4" name="TextBox 3"/>
          <p:cNvSpPr txBox="1"/>
          <p:nvPr/>
        </p:nvSpPr>
        <p:spPr>
          <a:xfrm>
            <a:off x="0" y="-36676"/>
            <a:ext cx="9180512" cy="369332"/>
          </a:xfrm>
          <a:prstGeom prst="rect">
            <a:avLst/>
          </a:prstGeom>
          <a:solidFill>
            <a:schemeClr val="tx1"/>
          </a:solidFill>
        </p:spPr>
        <p:txBody>
          <a:bodyPr wrap="square" rtlCol="0">
            <a:spAutoFit/>
          </a:bodyPr>
          <a:lstStyle/>
          <a:p>
            <a:pPr algn="r"/>
            <a:r>
              <a:rPr lang="en-CA" dirty="0" smtClean="0">
                <a:solidFill>
                  <a:schemeClr val="bg1"/>
                </a:solidFill>
              </a:rPr>
              <a:t>Group Presentations</a:t>
            </a:r>
            <a:endParaRPr lang="en-CA"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a:t>
            </a:r>
            <a:r>
              <a:rPr lang="en-CA" dirty="0" smtClean="0"/>
              <a:t>did we do</a:t>
            </a:r>
            <a:r>
              <a:rPr lang="en-CA" dirty="0" smtClean="0"/>
              <a:t>???</a:t>
            </a:r>
            <a:endParaRPr lang="en-CA" dirty="0"/>
          </a:p>
        </p:txBody>
      </p:sp>
      <p:sp>
        <p:nvSpPr>
          <p:cNvPr id="3" name="Content Placeholder 2"/>
          <p:cNvSpPr>
            <a:spLocks noGrp="1"/>
          </p:cNvSpPr>
          <p:nvPr>
            <p:ph idx="1"/>
          </p:nvPr>
        </p:nvSpPr>
        <p:spPr/>
        <p:txBody>
          <a:bodyPr>
            <a:normAutofit/>
          </a:bodyPr>
          <a:lstStyle/>
          <a:p>
            <a:pPr>
              <a:buNone/>
            </a:pPr>
            <a:r>
              <a:rPr lang="en-CA" sz="2400" dirty="0" smtClean="0"/>
              <a:t>This year we </a:t>
            </a:r>
            <a:r>
              <a:rPr lang="en-CA" sz="2400" dirty="0" smtClean="0"/>
              <a:t>explored computer </a:t>
            </a:r>
            <a:r>
              <a:rPr lang="en-CA" sz="2400" dirty="0" smtClean="0"/>
              <a:t>and video games through the design and critique of </a:t>
            </a:r>
            <a:r>
              <a:rPr lang="en-CA" sz="2400" b="1" dirty="0" smtClean="0"/>
              <a:t>serious games</a:t>
            </a:r>
            <a:r>
              <a:rPr lang="en-CA" sz="2400" dirty="0" smtClean="0"/>
              <a:t>, specifically looking at </a:t>
            </a:r>
            <a:r>
              <a:rPr lang="en-CA" sz="2400" b="1" dirty="0" smtClean="0"/>
              <a:t>procedural rhetoric</a:t>
            </a:r>
            <a:r>
              <a:rPr lang="en-CA" sz="2400" dirty="0" smtClean="0"/>
              <a:t>. </a:t>
            </a:r>
          </a:p>
          <a:p>
            <a:pPr>
              <a:buNone/>
            </a:pPr>
            <a:endParaRPr lang="en-CA" sz="2400" dirty="0" smtClean="0"/>
          </a:p>
          <a:p>
            <a:pPr>
              <a:buNone/>
            </a:pPr>
            <a:r>
              <a:rPr lang="en-CA" sz="2400" dirty="0" smtClean="0"/>
              <a:t>In groups, you identified a topic, genre, and style of serious game, and implemented a working prototype based on your proposals.</a:t>
            </a:r>
            <a:endParaRPr lang="en-CA" sz="2400" dirty="0" smtClean="0"/>
          </a:p>
          <a:p>
            <a:endParaRPr lang="en-CA" dirty="0"/>
          </a:p>
        </p:txBody>
      </p:sp>
      <p:sp>
        <p:nvSpPr>
          <p:cNvPr id="5" name="TextBox 4"/>
          <p:cNvSpPr txBox="1"/>
          <p:nvPr/>
        </p:nvSpPr>
        <p:spPr>
          <a:xfrm>
            <a:off x="0" y="-36676"/>
            <a:ext cx="9180512" cy="369332"/>
          </a:xfrm>
          <a:prstGeom prst="rect">
            <a:avLst/>
          </a:prstGeom>
          <a:solidFill>
            <a:schemeClr val="tx1"/>
          </a:solidFill>
        </p:spPr>
        <p:txBody>
          <a:bodyPr wrap="square" rtlCol="0">
            <a:spAutoFit/>
          </a:bodyPr>
          <a:lstStyle/>
          <a:p>
            <a:pPr algn="r"/>
            <a:r>
              <a:rPr lang="en-CA" dirty="0" smtClean="0">
                <a:solidFill>
                  <a:schemeClr val="bg1"/>
                </a:solidFill>
              </a:rPr>
              <a:t>Course Overview</a:t>
            </a:r>
            <a:endParaRPr lang="en-CA"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Rubric Overview</a:t>
            </a:r>
            <a:endParaRPr lang="en-CA" dirty="0"/>
          </a:p>
        </p:txBody>
      </p:sp>
      <p:sp>
        <p:nvSpPr>
          <p:cNvPr id="3" name="Content Placeholder 2"/>
          <p:cNvSpPr>
            <a:spLocks noGrp="1"/>
          </p:cNvSpPr>
          <p:nvPr>
            <p:ph idx="1"/>
          </p:nvPr>
        </p:nvSpPr>
        <p:spPr/>
        <p:txBody>
          <a:bodyPr>
            <a:normAutofit/>
          </a:bodyPr>
          <a:lstStyle/>
          <a:p>
            <a:pPr>
              <a:buNone/>
            </a:pPr>
            <a:r>
              <a:rPr lang="en-CA" sz="2800" dirty="0" smtClean="0"/>
              <a:t>Duration of the </a:t>
            </a:r>
            <a:r>
              <a:rPr lang="en-CA" sz="2800" dirty="0" smtClean="0"/>
              <a:t>presentation:</a:t>
            </a:r>
          </a:p>
          <a:p>
            <a:r>
              <a:rPr lang="en-US" sz="2800" dirty="0" smtClean="0"/>
              <a:t>10 minutes long</a:t>
            </a:r>
            <a:endParaRPr lang="en-CA" sz="2800" dirty="0" smtClean="0"/>
          </a:p>
          <a:p>
            <a:r>
              <a:rPr lang="en-US" sz="2800" dirty="0" smtClean="0"/>
              <a:t>time </a:t>
            </a:r>
            <a:r>
              <a:rPr lang="en-US" sz="2800" dirty="0" smtClean="0"/>
              <a:t>is used effectively </a:t>
            </a:r>
            <a:endParaRPr lang="en-US" sz="2800" dirty="0" smtClean="0"/>
          </a:p>
          <a:p>
            <a:pPr lvl="1"/>
            <a:r>
              <a:rPr lang="en-CA" sz="2400" dirty="0" smtClean="0"/>
              <a:t>brief </a:t>
            </a:r>
            <a:r>
              <a:rPr lang="en-CA" sz="2400" dirty="0" smtClean="0"/>
              <a:t>introduction of team</a:t>
            </a:r>
          </a:p>
          <a:p>
            <a:pPr lvl="1"/>
            <a:r>
              <a:rPr lang="en-CA" sz="2400" dirty="0" smtClean="0"/>
              <a:t>6 </a:t>
            </a:r>
            <a:r>
              <a:rPr lang="en-CA" sz="2400" dirty="0" smtClean="0"/>
              <a:t>minutes for </a:t>
            </a:r>
            <a:r>
              <a:rPr lang="en-CA" sz="2400" dirty="0" err="1" smtClean="0"/>
              <a:t>gameplay</a:t>
            </a:r>
            <a:r>
              <a:rPr lang="en-CA" sz="2400" dirty="0" smtClean="0"/>
              <a:t>*, including</a:t>
            </a:r>
            <a:r>
              <a:rPr lang="en-CA" sz="2400" dirty="0" smtClean="0"/>
              <a:t>:</a:t>
            </a:r>
          </a:p>
          <a:p>
            <a:pPr lvl="2"/>
            <a:r>
              <a:rPr lang="en-CA" sz="2000" dirty="0" smtClean="0"/>
              <a:t>2 </a:t>
            </a:r>
            <a:r>
              <a:rPr lang="en-CA" sz="2000" dirty="0" smtClean="0"/>
              <a:t>minutes to discuss game narrative/core mechanics/goals</a:t>
            </a:r>
          </a:p>
          <a:p>
            <a:pPr lvl="2"/>
            <a:r>
              <a:rPr lang="en-CA" sz="2000" dirty="0" smtClean="0"/>
              <a:t>4 </a:t>
            </a:r>
            <a:r>
              <a:rPr lang="en-CA" sz="2000" dirty="0" smtClean="0"/>
              <a:t>minutes to introduce theory &amp; relate back to game</a:t>
            </a:r>
          </a:p>
          <a:p>
            <a:pPr lvl="1"/>
            <a:r>
              <a:rPr lang="en-CA" sz="2400" dirty="0" smtClean="0"/>
              <a:t>3 </a:t>
            </a:r>
            <a:r>
              <a:rPr lang="en-CA" sz="2400" dirty="0" smtClean="0"/>
              <a:t>minutes to reflect on design </a:t>
            </a:r>
          </a:p>
          <a:p>
            <a:pPr lvl="1"/>
            <a:r>
              <a:rPr lang="en-CA" sz="2400" dirty="0" smtClean="0"/>
              <a:t>1 minute </a:t>
            </a:r>
            <a:r>
              <a:rPr lang="en-CA" sz="2400" dirty="0" smtClean="0"/>
              <a:t>for discussion/conclusions</a:t>
            </a:r>
          </a:p>
          <a:p>
            <a:endParaRPr lang="en-CA" sz="2800" dirty="0"/>
          </a:p>
        </p:txBody>
      </p:sp>
      <p:sp>
        <p:nvSpPr>
          <p:cNvPr id="4" name="TextBox 3"/>
          <p:cNvSpPr txBox="1"/>
          <p:nvPr/>
        </p:nvSpPr>
        <p:spPr>
          <a:xfrm>
            <a:off x="0" y="-36676"/>
            <a:ext cx="9180512" cy="369332"/>
          </a:xfrm>
          <a:prstGeom prst="rect">
            <a:avLst/>
          </a:prstGeom>
          <a:solidFill>
            <a:schemeClr val="tx1"/>
          </a:solidFill>
        </p:spPr>
        <p:txBody>
          <a:bodyPr wrap="square" rtlCol="0">
            <a:spAutoFit/>
          </a:bodyPr>
          <a:lstStyle/>
          <a:p>
            <a:pPr algn="r"/>
            <a:r>
              <a:rPr lang="en-CA" dirty="0" smtClean="0">
                <a:solidFill>
                  <a:schemeClr val="bg1"/>
                </a:solidFill>
              </a:rPr>
              <a:t>Group Presentations</a:t>
            </a:r>
            <a:endParaRPr lang="en-CA" dirty="0">
              <a:solidFill>
                <a:schemeClr val="bg1"/>
              </a:solidFill>
            </a:endParaRPr>
          </a:p>
        </p:txBody>
      </p:sp>
      <p:sp>
        <p:nvSpPr>
          <p:cNvPr id="5" name="TextBox 4"/>
          <p:cNvSpPr txBox="1"/>
          <p:nvPr/>
        </p:nvSpPr>
        <p:spPr>
          <a:xfrm>
            <a:off x="-36512" y="6516052"/>
            <a:ext cx="6798656" cy="369332"/>
          </a:xfrm>
          <a:prstGeom prst="rect">
            <a:avLst/>
          </a:prstGeom>
          <a:noFill/>
        </p:spPr>
        <p:txBody>
          <a:bodyPr wrap="none" rtlCol="0">
            <a:spAutoFit/>
          </a:bodyPr>
          <a:lstStyle/>
          <a:p>
            <a:r>
              <a:rPr lang="en-CA" dirty="0" smtClean="0"/>
              <a:t>*make sure your game is loaded before presentation starts!</a:t>
            </a:r>
            <a:endParaRPr lang="en-CA"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Rubric Overview</a:t>
            </a:r>
            <a:endParaRPr lang="en-CA" dirty="0"/>
          </a:p>
        </p:txBody>
      </p:sp>
      <p:sp>
        <p:nvSpPr>
          <p:cNvPr id="3" name="Content Placeholder 2"/>
          <p:cNvSpPr>
            <a:spLocks noGrp="1"/>
          </p:cNvSpPr>
          <p:nvPr>
            <p:ph idx="1"/>
          </p:nvPr>
        </p:nvSpPr>
        <p:spPr/>
        <p:txBody>
          <a:bodyPr>
            <a:normAutofit/>
          </a:bodyPr>
          <a:lstStyle/>
          <a:p>
            <a:r>
              <a:rPr lang="en-CA" sz="2800" dirty="0" smtClean="0"/>
              <a:t>Group preparedness</a:t>
            </a:r>
          </a:p>
          <a:p>
            <a:r>
              <a:rPr lang="en-CA" sz="2800" dirty="0" smtClean="0"/>
              <a:t>Group representation</a:t>
            </a:r>
          </a:p>
          <a:p>
            <a:r>
              <a:rPr lang="en-CA" sz="2800" dirty="0" smtClean="0"/>
              <a:t>Group ability to engage audience</a:t>
            </a:r>
          </a:p>
          <a:p>
            <a:r>
              <a:rPr lang="en-CA" sz="2800" dirty="0" smtClean="0"/>
              <a:t>Group’s response to questions</a:t>
            </a:r>
          </a:p>
          <a:p>
            <a:r>
              <a:rPr lang="en-CA" sz="2800" dirty="0" smtClean="0"/>
              <a:t>Group’s overall presentation style</a:t>
            </a:r>
            <a:endParaRPr lang="en-CA" sz="2800" dirty="0"/>
          </a:p>
        </p:txBody>
      </p:sp>
      <p:sp>
        <p:nvSpPr>
          <p:cNvPr id="4" name="TextBox 3"/>
          <p:cNvSpPr txBox="1"/>
          <p:nvPr/>
        </p:nvSpPr>
        <p:spPr>
          <a:xfrm>
            <a:off x="0" y="-36676"/>
            <a:ext cx="9180512" cy="369332"/>
          </a:xfrm>
          <a:prstGeom prst="rect">
            <a:avLst/>
          </a:prstGeom>
          <a:solidFill>
            <a:schemeClr val="tx1"/>
          </a:solidFill>
        </p:spPr>
        <p:txBody>
          <a:bodyPr wrap="square" rtlCol="0">
            <a:spAutoFit/>
          </a:bodyPr>
          <a:lstStyle/>
          <a:p>
            <a:pPr algn="r"/>
            <a:r>
              <a:rPr lang="en-CA" dirty="0" smtClean="0">
                <a:solidFill>
                  <a:schemeClr val="bg1"/>
                </a:solidFill>
              </a:rPr>
              <a:t>Group Presentations</a:t>
            </a:r>
            <a:endParaRPr lang="en-CA" dirty="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Presentation </a:t>
            </a:r>
            <a:r>
              <a:rPr lang="en-CA" dirty="0" smtClean="0"/>
              <a:t>Suggestions</a:t>
            </a:r>
            <a:endParaRPr lang="en-CA" dirty="0"/>
          </a:p>
        </p:txBody>
      </p:sp>
      <p:sp>
        <p:nvSpPr>
          <p:cNvPr id="3" name="Content Placeholder 2"/>
          <p:cNvSpPr>
            <a:spLocks noGrp="1"/>
          </p:cNvSpPr>
          <p:nvPr>
            <p:ph idx="1"/>
          </p:nvPr>
        </p:nvSpPr>
        <p:spPr/>
        <p:txBody>
          <a:bodyPr>
            <a:normAutofit/>
          </a:bodyPr>
          <a:lstStyle/>
          <a:p>
            <a:r>
              <a:rPr lang="en-CA" sz="2800" dirty="0" smtClean="0"/>
              <a:t>M</a:t>
            </a:r>
            <a:r>
              <a:rPr lang="en-CA" sz="2800" dirty="0" smtClean="0"/>
              <a:t>ake </a:t>
            </a:r>
            <a:r>
              <a:rPr lang="en-CA" sz="2800" dirty="0" smtClean="0"/>
              <a:t>sure the team is presented (including roles)</a:t>
            </a:r>
          </a:p>
          <a:p>
            <a:r>
              <a:rPr lang="en-CA" sz="2800" dirty="0" smtClean="0"/>
              <a:t>P</a:t>
            </a:r>
            <a:r>
              <a:rPr lang="en-CA" sz="2800" dirty="0" smtClean="0"/>
              <a:t>lay </a:t>
            </a:r>
            <a:r>
              <a:rPr lang="en-CA" sz="2800" dirty="0" smtClean="0"/>
              <a:t>the game and talk through game play (rehearse this!)</a:t>
            </a:r>
          </a:p>
          <a:p>
            <a:r>
              <a:rPr lang="en-CA" sz="2800" dirty="0" smtClean="0"/>
              <a:t>One projector = media limitations!</a:t>
            </a:r>
            <a:endParaRPr lang="en-CA" sz="2800" dirty="0" smtClean="0"/>
          </a:p>
          <a:p>
            <a:r>
              <a:rPr lang="en-CA" sz="2800" dirty="0" smtClean="0"/>
              <a:t>Check tech compatibility well in advance!</a:t>
            </a:r>
            <a:endParaRPr lang="en-CA" sz="2800" dirty="0" smtClean="0"/>
          </a:p>
        </p:txBody>
      </p:sp>
      <p:sp>
        <p:nvSpPr>
          <p:cNvPr id="4" name="TextBox 3"/>
          <p:cNvSpPr txBox="1"/>
          <p:nvPr/>
        </p:nvSpPr>
        <p:spPr>
          <a:xfrm>
            <a:off x="0" y="-36676"/>
            <a:ext cx="9180512" cy="369332"/>
          </a:xfrm>
          <a:prstGeom prst="rect">
            <a:avLst/>
          </a:prstGeom>
          <a:solidFill>
            <a:schemeClr val="tx1"/>
          </a:solidFill>
        </p:spPr>
        <p:txBody>
          <a:bodyPr wrap="square" rtlCol="0">
            <a:spAutoFit/>
          </a:bodyPr>
          <a:lstStyle/>
          <a:p>
            <a:pPr algn="r"/>
            <a:r>
              <a:rPr lang="en-CA" dirty="0" smtClean="0">
                <a:solidFill>
                  <a:schemeClr val="bg1"/>
                </a:solidFill>
              </a:rPr>
              <a:t>Group Presentations</a:t>
            </a:r>
            <a:endParaRPr lang="en-CA"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Procedural rhetoric</a:t>
            </a:r>
            <a:endParaRPr lang="en-CA" dirty="0"/>
          </a:p>
        </p:txBody>
      </p:sp>
      <p:sp>
        <p:nvSpPr>
          <p:cNvPr id="3" name="Content Placeholder 2"/>
          <p:cNvSpPr>
            <a:spLocks noGrp="1"/>
          </p:cNvSpPr>
          <p:nvPr>
            <p:ph idx="1"/>
          </p:nvPr>
        </p:nvSpPr>
        <p:spPr/>
        <p:txBody>
          <a:bodyPr>
            <a:normAutofit fontScale="92500" lnSpcReduction="20000"/>
          </a:bodyPr>
          <a:lstStyle/>
          <a:p>
            <a:pPr>
              <a:buNone/>
            </a:pPr>
            <a:r>
              <a:rPr lang="en-CA" dirty="0" smtClean="0"/>
              <a:t>The practice of </a:t>
            </a:r>
            <a:r>
              <a:rPr lang="en-CA" b="1" dirty="0" smtClean="0"/>
              <a:t>authoring arguments </a:t>
            </a:r>
            <a:r>
              <a:rPr lang="en-CA" dirty="0" smtClean="0"/>
              <a:t>through </a:t>
            </a:r>
            <a:r>
              <a:rPr lang="en-CA" b="1" dirty="0" smtClean="0"/>
              <a:t>processes </a:t>
            </a:r>
            <a:r>
              <a:rPr lang="en-CA" dirty="0" smtClean="0"/>
              <a:t>(</a:t>
            </a:r>
            <a:r>
              <a:rPr lang="en-CA" dirty="0" err="1" smtClean="0"/>
              <a:t>Bogost</a:t>
            </a:r>
            <a:r>
              <a:rPr lang="en-CA" dirty="0" smtClean="0"/>
              <a:t>, 2010).</a:t>
            </a:r>
          </a:p>
          <a:p>
            <a:pPr>
              <a:buNone/>
            </a:pPr>
            <a:endParaRPr lang="en-CA" dirty="0" smtClean="0"/>
          </a:p>
          <a:p>
            <a:pPr>
              <a:buNone/>
            </a:pPr>
            <a:r>
              <a:rPr lang="en-CA" dirty="0" smtClean="0"/>
              <a:t>In computation, </a:t>
            </a:r>
            <a:r>
              <a:rPr lang="en-CA" b="1" dirty="0" smtClean="0"/>
              <a:t>rules of behaviour </a:t>
            </a:r>
            <a:r>
              <a:rPr lang="en-CA" dirty="0" smtClean="0"/>
              <a:t>are authored in code, through the practice of programming.</a:t>
            </a:r>
          </a:p>
          <a:p>
            <a:pPr>
              <a:buNone/>
            </a:pPr>
            <a:endParaRPr lang="en-CA" dirty="0" smtClean="0"/>
          </a:p>
          <a:p>
            <a:pPr>
              <a:buNone/>
            </a:pPr>
            <a:r>
              <a:rPr lang="en-CA" dirty="0" smtClean="0"/>
              <a:t>Through </a:t>
            </a:r>
            <a:r>
              <a:rPr lang="en-CA" b="1" dirty="0" smtClean="0"/>
              <a:t>mechanics</a:t>
            </a:r>
            <a:r>
              <a:rPr lang="en-CA" dirty="0" smtClean="0"/>
              <a:t>, video games can mount arguments – they can argue a “thesis” that must be “read” </a:t>
            </a:r>
            <a:r>
              <a:rPr lang="en-CA" b="1" dirty="0" smtClean="0"/>
              <a:t>by players</a:t>
            </a:r>
            <a:r>
              <a:rPr lang="en-CA" dirty="0" smtClean="0"/>
              <a:t>.</a:t>
            </a:r>
          </a:p>
        </p:txBody>
      </p:sp>
      <p:sp>
        <p:nvSpPr>
          <p:cNvPr id="5" name="TextBox 4"/>
          <p:cNvSpPr txBox="1"/>
          <p:nvPr/>
        </p:nvSpPr>
        <p:spPr>
          <a:xfrm>
            <a:off x="0" y="-36676"/>
            <a:ext cx="9180512" cy="369332"/>
          </a:xfrm>
          <a:prstGeom prst="rect">
            <a:avLst/>
          </a:prstGeom>
          <a:solidFill>
            <a:schemeClr val="tx1"/>
          </a:solidFill>
        </p:spPr>
        <p:txBody>
          <a:bodyPr wrap="square" rtlCol="0">
            <a:spAutoFit/>
          </a:bodyPr>
          <a:lstStyle/>
          <a:p>
            <a:pPr algn="r"/>
            <a:r>
              <a:rPr lang="en-CA" dirty="0" smtClean="0">
                <a:solidFill>
                  <a:schemeClr val="bg1"/>
                </a:solidFill>
              </a:rPr>
              <a:t>Procedural Rhetoric</a:t>
            </a:r>
            <a:endParaRPr lang="en-CA"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rhetoric of failure</a:t>
            </a:r>
            <a:endParaRPr lang="en-US" dirty="0"/>
          </a:p>
        </p:txBody>
      </p:sp>
      <p:sp>
        <p:nvSpPr>
          <p:cNvPr id="3" name="Content Placeholder 2"/>
          <p:cNvSpPr>
            <a:spLocks noGrp="1"/>
          </p:cNvSpPr>
          <p:nvPr>
            <p:ph idx="1"/>
          </p:nvPr>
        </p:nvSpPr>
        <p:spPr/>
        <p:txBody>
          <a:bodyPr>
            <a:normAutofit lnSpcReduction="10000"/>
          </a:bodyPr>
          <a:lstStyle/>
          <a:p>
            <a:pPr>
              <a:buNone/>
            </a:pPr>
            <a:r>
              <a:rPr lang="en-US" sz="2400" dirty="0" smtClean="0">
                <a:hlinkClick r:id="rId2"/>
              </a:rPr>
              <a:t>New York </a:t>
            </a:r>
            <a:r>
              <a:rPr lang="en-US" sz="2400" dirty="0" smtClean="0">
                <a:hlinkClick r:id="rId2"/>
              </a:rPr>
              <a:t>Defender</a:t>
            </a:r>
            <a:endParaRPr lang="en-US" sz="2400" dirty="0" smtClean="0"/>
          </a:p>
          <a:p>
            <a:pPr>
              <a:buNone/>
            </a:pPr>
            <a:endParaRPr lang="en-US" sz="2400" dirty="0" smtClean="0">
              <a:solidFill>
                <a:schemeClr val="accent2"/>
              </a:solidFill>
            </a:endParaRPr>
          </a:p>
          <a:p>
            <a:pPr>
              <a:buNone/>
            </a:pPr>
            <a:endParaRPr lang="en-US" sz="2400" dirty="0" smtClean="0">
              <a:solidFill>
                <a:schemeClr val="accent2"/>
              </a:solidFill>
            </a:endParaRPr>
          </a:p>
          <a:p>
            <a:pPr>
              <a:buNone/>
            </a:pPr>
            <a:endParaRPr lang="en-US" sz="2400" dirty="0" smtClean="0">
              <a:solidFill>
                <a:schemeClr val="accent2"/>
              </a:solidFill>
            </a:endParaRPr>
          </a:p>
          <a:p>
            <a:pPr>
              <a:buNone/>
            </a:pPr>
            <a:endParaRPr lang="en-US" sz="2400" dirty="0" smtClean="0">
              <a:solidFill>
                <a:schemeClr val="accent2"/>
              </a:solidFill>
            </a:endParaRPr>
          </a:p>
          <a:p>
            <a:pPr>
              <a:buNone/>
            </a:pPr>
            <a:r>
              <a:rPr lang="en-CA" sz="2400" dirty="0" smtClean="0"/>
              <a:t>How can we </a:t>
            </a:r>
            <a:r>
              <a:rPr lang="en-CA" sz="2400" b="1" dirty="0" smtClean="0"/>
              <a:t>read</a:t>
            </a:r>
            <a:r>
              <a:rPr lang="en-CA" sz="2400" dirty="0" smtClean="0"/>
              <a:t> games that are “unwinnable”?</a:t>
            </a:r>
          </a:p>
          <a:p>
            <a:pPr>
              <a:buNone/>
            </a:pPr>
            <a:endParaRPr lang="en-CA" sz="2400" i="1" dirty="0" smtClean="0"/>
          </a:p>
          <a:p>
            <a:pPr>
              <a:buNone/>
            </a:pPr>
            <a:endParaRPr lang="en-CA" sz="2400" i="1" dirty="0" smtClean="0"/>
          </a:p>
          <a:p>
            <a:pPr>
              <a:buNone/>
            </a:pPr>
            <a:r>
              <a:rPr lang="en-CA" sz="2400" dirty="0" err="1" smtClean="0"/>
              <a:t>Bogost</a:t>
            </a:r>
            <a:r>
              <a:rPr lang="en-CA" sz="2400" dirty="0" smtClean="0"/>
              <a:t> argues that September 12th mounts a rhetoric that the situation in the middle east is unwinnable </a:t>
            </a:r>
            <a:r>
              <a:rPr lang="en-CA" sz="2400" b="1" dirty="0" smtClean="0"/>
              <a:t>given the tools provided</a:t>
            </a:r>
            <a:r>
              <a:rPr lang="en-CA" sz="2400" dirty="0" smtClean="0"/>
              <a:t>.</a:t>
            </a:r>
            <a:endParaRPr lang="en-US" sz="2400" dirty="0"/>
          </a:p>
        </p:txBody>
      </p:sp>
      <p:pic>
        <p:nvPicPr>
          <p:cNvPr id="4098" name="Picture 2"/>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l="3128" t="16993" r="35038" b="30977"/>
          <a:stretch/>
        </p:blipFill>
        <p:spPr bwMode="auto">
          <a:xfrm>
            <a:off x="5652120" y="1556792"/>
            <a:ext cx="2880320" cy="193889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 name="TextBox 7"/>
          <p:cNvSpPr txBox="1"/>
          <p:nvPr/>
        </p:nvSpPr>
        <p:spPr>
          <a:xfrm>
            <a:off x="0" y="-36676"/>
            <a:ext cx="9180512" cy="369332"/>
          </a:xfrm>
          <a:prstGeom prst="rect">
            <a:avLst/>
          </a:prstGeom>
          <a:solidFill>
            <a:schemeClr val="tx1"/>
          </a:solidFill>
        </p:spPr>
        <p:txBody>
          <a:bodyPr wrap="square" rtlCol="0">
            <a:spAutoFit/>
          </a:bodyPr>
          <a:lstStyle/>
          <a:p>
            <a:pPr algn="r"/>
            <a:r>
              <a:rPr lang="en-CA" dirty="0" smtClean="0">
                <a:solidFill>
                  <a:schemeClr val="bg1"/>
                </a:solidFill>
              </a:rPr>
              <a:t>Procedural Rhetoric</a:t>
            </a:r>
            <a:endParaRPr lang="en-CA" dirty="0">
              <a:solidFill>
                <a:schemeClr val="bg1"/>
              </a:solidFill>
            </a:endParaRPr>
          </a:p>
        </p:txBody>
      </p:sp>
    </p:spTree>
    <p:extLst>
      <p:ext uri="{BB962C8B-B14F-4D97-AF65-F5344CB8AC3E}">
        <p14:creationId xmlns="" xmlns:p14="http://schemas.microsoft.com/office/powerpoint/2010/main" val="22400027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Newsgames</a:t>
            </a:r>
            <a:endParaRPr lang="en-CA" dirty="0"/>
          </a:p>
        </p:txBody>
      </p:sp>
      <p:sp>
        <p:nvSpPr>
          <p:cNvPr id="3" name="Content Placeholder 2"/>
          <p:cNvSpPr>
            <a:spLocks noGrp="1"/>
          </p:cNvSpPr>
          <p:nvPr>
            <p:ph idx="1"/>
          </p:nvPr>
        </p:nvSpPr>
        <p:spPr/>
        <p:txBody>
          <a:bodyPr>
            <a:normAutofit/>
          </a:bodyPr>
          <a:lstStyle/>
          <a:p>
            <a:pPr>
              <a:buNone/>
            </a:pPr>
            <a:r>
              <a:rPr lang="en-CA" sz="2400" dirty="0" smtClean="0"/>
              <a:t>Gonzalo </a:t>
            </a:r>
            <a:r>
              <a:rPr lang="en-CA" sz="2400" dirty="0" err="1" smtClean="0"/>
              <a:t>Frasca</a:t>
            </a:r>
            <a:r>
              <a:rPr lang="en-CA" sz="2400" dirty="0" smtClean="0"/>
              <a:t>: “simulation meets political cartoons”</a:t>
            </a:r>
          </a:p>
          <a:p>
            <a:pPr>
              <a:buNone/>
            </a:pPr>
            <a:endParaRPr lang="en-CA" sz="2400" dirty="0" smtClean="0"/>
          </a:p>
          <a:p>
            <a:pPr>
              <a:buNone/>
            </a:pPr>
            <a:r>
              <a:rPr lang="en-CA" sz="2400" dirty="0" err="1" smtClean="0"/>
              <a:t>Sicart</a:t>
            </a:r>
            <a:r>
              <a:rPr lang="en-CA" sz="2400" dirty="0" smtClean="0"/>
              <a:t>: games that “utilize </a:t>
            </a:r>
            <a:r>
              <a:rPr lang="en-CA" sz="2400" b="1" dirty="0" smtClean="0"/>
              <a:t>the medium </a:t>
            </a:r>
            <a:r>
              <a:rPr lang="en-CA" sz="2400" dirty="0" smtClean="0"/>
              <a:t>with the intention of participating in the public debate</a:t>
            </a:r>
            <a:r>
              <a:rPr lang="en-CA" sz="2400" dirty="0" smtClean="0"/>
              <a:t>”</a:t>
            </a:r>
            <a:endParaRPr lang="en-CA" sz="2400" dirty="0" smtClean="0"/>
          </a:p>
          <a:p>
            <a:pPr>
              <a:buNone/>
            </a:pPr>
            <a:endParaRPr lang="en-CA" sz="2400" dirty="0" smtClean="0"/>
          </a:p>
          <a:p>
            <a:pPr>
              <a:buNone/>
            </a:pPr>
            <a:r>
              <a:rPr lang="en-CA" sz="2400" dirty="0" err="1" smtClean="0"/>
              <a:t>Newsgames</a:t>
            </a:r>
            <a:r>
              <a:rPr lang="en-CA" sz="2400" dirty="0" smtClean="0"/>
              <a:t> are created in response to a </a:t>
            </a:r>
            <a:r>
              <a:rPr lang="en-CA" sz="2400" b="1" dirty="0" smtClean="0"/>
              <a:t>specific current event</a:t>
            </a:r>
            <a:r>
              <a:rPr lang="en-CA" sz="2400" dirty="0" smtClean="0"/>
              <a:t>.</a:t>
            </a:r>
            <a:endParaRPr lang="en-CA" sz="2400" dirty="0" smtClean="0"/>
          </a:p>
        </p:txBody>
      </p:sp>
      <p:sp>
        <p:nvSpPr>
          <p:cNvPr id="4" name="TextBox 3"/>
          <p:cNvSpPr txBox="1"/>
          <p:nvPr/>
        </p:nvSpPr>
        <p:spPr>
          <a:xfrm>
            <a:off x="0" y="-36676"/>
            <a:ext cx="9180512" cy="369332"/>
          </a:xfrm>
          <a:prstGeom prst="rect">
            <a:avLst/>
          </a:prstGeom>
          <a:solidFill>
            <a:schemeClr val="tx1"/>
          </a:solidFill>
        </p:spPr>
        <p:txBody>
          <a:bodyPr wrap="square" rtlCol="0">
            <a:spAutoFit/>
          </a:bodyPr>
          <a:lstStyle/>
          <a:p>
            <a:pPr algn="r"/>
            <a:r>
              <a:rPr lang="en-CA" dirty="0" err="1" smtClean="0">
                <a:solidFill>
                  <a:schemeClr val="bg1"/>
                </a:solidFill>
              </a:rPr>
              <a:t>Newsgames</a:t>
            </a:r>
            <a:endParaRPr lang="en-CA" dirty="0">
              <a:solidFill>
                <a:schemeClr val="bg1"/>
              </a:solidFill>
            </a:endParaRPr>
          </a:p>
        </p:txBody>
      </p:sp>
      <p:pic>
        <p:nvPicPr>
          <p:cNvPr id="5" name="Picture 2"/>
          <p:cNvPicPr>
            <a:picLocks noChangeAspect="1" noChangeArrowheads="1"/>
          </p:cNvPicPr>
          <p:nvPr/>
        </p:nvPicPr>
        <p:blipFill>
          <a:blip r:embed="rId2" cstate="print"/>
          <a:srcRect l="22395" t="9417" r="25468" b="16537"/>
          <a:stretch>
            <a:fillRect/>
          </a:stretch>
        </p:blipFill>
        <p:spPr bwMode="auto">
          <a:xfrm>
            <a:off x="4932040" y="4221088"/>
            <a:ext cx="3240360" cy="24688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Issues with procedural rhetoric</a:t>
            </a:r>
            <a:endParaRPr lang="en-CA" dirty="0"/>
          </a:p>
        </p:txBody>
      </p:sp>
      <p:sp>
        <p:nvSpPr>
          <p:cNvPr id="3" name="Content Placeholder 2"/>
          <p:cNvSpPr>
            <a:spLocks noGrp="1"/>
          </p:cNvSpPr>
          <p:nvPr>
            <p:ph idx="1"/>
          </p:nvPr>
        </p:nvSpPr>
        <p:spPr/>
        <p:txBody>
          <a:bodyPr>
            <a:normAutofit/>
          </a:bodyPr>
          <a:lstStyle/>
          <a:p>
            <a:pPr>
              <a:buNone/>
            </a:pPr>
            <a:r>
              <a:rPr lang="en-CA" sz="2400" dirty="0" smtClean="0"/>
              <a:t>Unintended messages.</a:t>
            </a:r>
          </a:p>
          <a:p>
            <a:pPr>
              <a:buNone/>
            </a:pPr>
            <a:endParaRPr lang="en-CA" sz="2400" dirty="0" smtClean="0"/>
          </a:p>
          <a:p>
            <a:pPr>
              <a:buNone/>
            </a:pPr>
            <a:r>
              <a:rPr lang="en-CA" sz="2400" dirty="0" smtClean="0"/>
              <a:t>Un-readable (obtuse) messages.</a:t>
            </a:r>
          </a:p>
          <a:p>
            <a:pPr>
              <a:buNone/>
            </a:pPr>
            <a:endParaRPr lang="en-CA" sz="2400" dirty="0" smtClean="0"/>
          </a:p>
          <a:p>
            <a:pPr>
              <a:buNone/>
            </a:pPr>
            <a:r>
              <a:rPr lang="en-CA" sz="2400" dirty="0" smtClean="0"/>
              <a:t>Confusion between literal meanings (via mechanics) and abstract ones (representation).</a:t>
            </a:r>
          </a:p>
          <a:p>
            <a:pPr>
              <a:buNone/>
            </a:pPr>
            <a:endParaRPr lang="en-CA" sz="2400" dirty="0" smtClean="0"/>
          </a:p>
          <a:p>
            <a:pPr>
              <a:buNone/>
            </a:pPr>
            <a:r>
              <a:rPr lang="en-CA" sz="2400" dirty="0" smtClean="0"/>
              <a:t>Confusing awareness with rhetoric.</a:t>
            </a:r>
            <a:endParaRPr lang="en-CA" sz="2400" dirty="0"/>
          </a:p>
        </p:txBody>
      </p:sp>
      <p:sp>
        <p:nvSpPr>
          <p:cNvPr id="4" name="TextBox 3"/>
          <p:cNvSpPr txBox="1"/>
          <p:nvPr/>
        </p:nvSpPr>
        <p:spPr>
          <a:xfrm>
            <a:off x="0" y="-36676"/>
            <a:ext cx="9180512" cy="369332"/>
          </a:xfrm>
          <a:prstGeom prst="rect">
            <a:avLst/>
          </a:prstGeom>
          <a:solidFill>
            <a:schemeClr val="tx1"/>
          </a:solidFill>
        </p:spPr>
        <p:txBody>
          <a:bodyPr wrap="square" rtlCol="0">
            <a:spAutoFit/>
          </a:bodyPr>
          <a:lstStyle/>
          <a:p>
            <a:pPr algn="r"/>
            <a:r>
              <a:rPr lang="en-CA" dirty="0" err="1" smtClean="0">
                <a:solidFill>
                  <a:schemeClr val="bg1"/>
                </a:solidFill>
              </a:rPr>
              <a:t>Newsgames</a:t>
            </a:r>
            <a:endParaRPr lang="en-CA"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mtClean="0"/>
              <a:t>Edutainment</a:t>
            </a:r>
            <a:endParaRPr lang="en-CA" smtClean="0"/>
          </a:p>
        </p:txBody>
      </p:sp>
      <p:sp>
        <p:nvSpPr>
          <p:cNvPr id="7171" name="Rectangle 3"/>
          <p:cNvSpPr>
            <a:spLocks noGrp="1" noChangeArrowheads="1"/>
          </p:cNvSpPr>
          <p:nvPr>
            <p:ph type="body" idx="1"/>
          </p:nvPr>
        </p:nvSpPr>
        <p:spPr/>
        <p:txBody>
          <a:bodyPr>
            <a:normAutofit/>
          </a:bodyPr>
          <a:lstStyle/>
          <a:p>
            <a:pPr>
              <a:lnSpc>
                <a:spcPct val="90000"/>
              </a:lnSpc>
              <a:buNone/>
            </a:pPr>
            <a:r>
              <a:rPr lang="en-CA" altLang="zh-CN" sz="2400" dirty="0" smtClean="0">
                <a:ea typeface="宋体" pitchFamily="2" charset="-122"/>
              </a:rPr>
              <a:t>Edutainment - a type of computer-based instruction designed to motivate the gamer using the characteristics of commercial gaming. </a:t>
            </a:r>
          </a:p>
          <a:p>
            <a:pPr>
              <a:lnSpc>
                <a:spcPct val="90000"/>
              </a:lnSpc>
              <a:buNone/>
            </a:pPr>
            <a:endParaRPr lang="en-CA" altLang="zh-CN" sz="2400" dirty="0" smtClean="0">
              <a:ea typeface="宋体" pitchFamily="2" charset="-122"/>
            </a:endParaRPr>
          </a:p>
          <a:p>
            <a:pPr>
              <a:lnSpc>
                <a:spcPct val="90000"/>
              </a:lnSpc>
              <a:buNone/>
            </a:pPr>
            <a:endParaRPr lang="en-CA" altLang="zh-CN" sz="2400" dirty="0" smtClean="0">
              <a:ea typeface="宋体" pitchFamily="2" charset="-122"/>
            </a:endParaRPr>
          </a:p>
          <a:p>
            <a:pPr>
              <a:lnSpc>
                <a:spcPct val="90000"/>
              </a:lnSpc>
              <a:buNone/>
            </a:pPr>
            <a:r>
              <a:rPr lang="en-CA" altLang="zh-CN" sz="2400" dirty="0" smtClean="0">
                <a:ea typeface="宋体" pitchFamily="2" charset="-122"/>
              </a:rPr>
              <a:t>A classic edutainment game is ‘‘Where in the world is Carmen </a:t>
            </a:r>
            <a:r>
              <a:rPr lang="en-CA" altLang="zh-CN" sz="2400" dirty="0" err="1" smtClean="0">
                <a:ea typeface="宋体" pitchFamily="2" charset="-122"/>
              </a:rPr>
              <a:t>Sandiego</a:t>
            </a:r>
            <a:r>
              <a:rPr lang="en-CA" altLang="zh-CN" sz="2400" dirty="0" smtClean="0">
                <a:ea typeface="宋体" pitchFamily="2" charset="-122"/>
              </a:rPr>
              <a:t>?’’</a:t>
            </a:r>
          </a:p>
          <a:p>
            <a:pPr>
              <a:lnSpc>
                <a:spcPct val="90000"/>
              </a:lnSpc>
              <a:buNone/>
            </a:pPr>
            <a:endParaRPr lang="en-CA" altLang="zh-CN" sz="2400" dirty="0" smtClean="0">
              <a:ea typeface="宋体" pitchFamily="2" charset="-122"/>
            </a:endParaRPr>
          </a:p>
          <a:p>
            <a:pPr>
              <a:lnSpc>
                <a:spcPct val="90000"/>
              </a:lnSpc>
              <a:buNone/>
            </a:pPr>
            <a:endParaRPr lang="en-CA" altLang="zh-CN" sz="2400" dirty="0" smtClean="0">
              <a:ea typeface="宋体" pitchFamily="2" charset="-122"/>
            </a:endParaRPr>
          </a:p>
          <a:p>
            <a:pPr>
              <a:lnSpc>
                <a:spcPct val="90000"/>
              </a:lnSpc>
              <a:buNone/>
            </a:pPr>
            <a:r>
              <a:rPr lang="en-US" altLang="zh-CN" sz="2400" dirty="0" smtClean="0">
                <a:ea typeface="宋体" pitchFamily="2" charset="-122"/>
              </a:rPr>
              <a:t>Well-designed educational games seamlessly blend fantasy elements and learning.</a:t>
            </a:r>
            <a:endParaRPr lang="en-CA" sz="2400" dirty="0" smtClean="0"/>
          </a:p>
        </p:txBody>
      </p:sp>
      <p:sp>
        <p:nvSpPr>
          <p:cNvPr id="4" name="TextBox 3"/>
          <p:cNvSpPr txBox="1"/>
          <p:nvPr/>
        </p:nvSpPr>
        <p:spPr>
          <a:xfrm>
            <a:off x="0" y="-36676"/>
            <a:ext cx="9180512" cy="369332"/>
          </a:xfrm>
          <a:prstGeom prst="rect">
            <a:avLst/>
          </a:prstGeom>
          <a:solidFill>
            <a:schemeClr val="tx1"/>
          </a:solidFill>
        </p:spPr>
        <p:txBody>
          <a:bodyPr wrap="square" rtlCol="0">
            <a:spAutoFit/>
          </a:bodyPr>
          <a:lstStyle/>
          <a:p>
            <a:pPr algn="r"/>
            <a:r>
              <a:rPr lang="en-CA" dirty="0" smtClean="0">
                <a:solidFill>
                  <a:schemeClr val="bg1"/>
                </a:solidFill>
              </a:rPr>
              <a:t>Edutainment</a:t>
            </a:r>
            <a:endParaRPr lang="en-CA"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mtClean="0"/>
              <a:t>Edutainment</a:t>
            </a:r>
            <a:endParaRPr lang="en-CA" smtClean="0"/>
          </a:p>
        </p:txBody>
      </p:sp>
      <p:sp>
        <p:nvSpPr>
          <p:cNvPr id="7171" name="Rectangle 3"/>
          <p:cNvSpPr>
            <a:spLocks noGrp="1" noChangeArrowheads="1"/>
          </p:cNvSpPr>
          <p:nvPr>
            <p:ph type="body" idx="1"/>
          </p:nvPr>
        </p:nvSpPr>
        <p:spPr/>
        <p:txBody>
          <a:bodyPr>
            <a:normAutofit/>
          </a:bodyPr>
          <a:lstStyle/>
          <a:p>
            <a:pPr>
              <a:lnSpc>
                <a:spcPct val="90000"/>
              </a:lnSpc>
              <a:buNone/>
            </a:pPr>
            <a:endParaRPr lang="en-CA" sz="2400" dirty="0" smtClean="0"/>
          </a:p>
        </p:txBody>
      </p:sp>
      <p:sp>
        <p:nvSpPr>
          <p:cNvPr id="4" name="TextBox 3"/>
          <p:cNvSpPr txBox="1"/>
          <p:nvPr/>
        </p:nvSpPr>
        <p:spPr>
          <a:xfrm>
            <a:off x="0" y="-36676"/>
            <a:ext cx="9180512" cy="369332"/>
          </a:xfrm>
          <a:prstGeom prst="rect">
            <a:avLst/>
          </a:prstGeom>
          <a:solidFill>
            <a:schemeClr val="tx1"/>
          </a:solidFill>
        </p:spPr>
        <p:txBody>
          <a:bodyPr wrap="square" rtlCol="0">
            <a:spAutoFit/>
          </a:bodyPr>
          <a:lstStyle/>
          <a:p>
            <a:pPr algn="r"/>
            <a:r>
              <a:rPr lang="en-CA" dirty="0" smtClean="0">
                <a:solidFill>
                  <a:schemeClr val="bg1"/>
                </a:solidFill>
              </a:rPr>
              <a:t>Edutainment</a:t>
            </a:r>
            <a:endParaRPr lang="en-CA" dirty="0">
              <a:solidFill>
                <a:schemeClr val="bg1"/>
              </a:solidFill>
            </a:endParaRPr>
          </a:p>
        </p:txBody>
      </p:sp>
      <p:pic>
        <p:nvPicPr>
          <p:cNvPr id="5" name="Picture 4" descr="Image result for ace academy black flight game"/>
          <p:cNvPicPr>
            <a:picLocks noChangeAspect="1" noChangeArrowheads="1"/>
          </p:cNvPicPr>
          <p:nvPr/>
        </p:nvPicPr>
        <p:blipFill>
          <a:blip r:embed="rId3" cstate="print"/>
          <a:srcRect/>
          <a:stretch>
            <a:fillRect/>
          </a:stretch>
        </p:blipFill>
        <p:spPr bwMode="auto">
          <a:xfrm>
            <a:off x="467544" y="1628800"/>
            <a:ext cx="4922257" cy="2768770"/>
          </a:xfrm>
          <a:prstGeom prst="rect">
            <a:avLst/>
          </a:prstGeom>
          <a:noFill/>
        </p:spPr>
      </p:pic>
      <p:pic>
        <p:nvPicPr>
          <p:cNvPr id="6" name="Picture 4"/>
          <p:cNvPicPr>
            <a:picLocks noChangeAspect="1" noChangeArrowheads="1"/>
          </p:cNvPicPr>
          <p:nvPr/>
        </p:nvPicPr>
        <p:blipFill>
          <a:blip r:embed="rId4" cstate="print"/>
          <a:srcRect l="27553" t="17764" r="23424" b="15805"/>
          <a:stretch>
            <a:fillRect/>
          </a:stretch>
        </p:blipFill>
        <p:spPr bwMode="auto">
          <a:xfrm>
            <a:off x="5436096" y="1628800"/>
            <a:ext cx="3367052" cy="2758014"/>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Theories of Design</a:t>
            </a:r>
            <a:endParaRPr lang="en-CA" dirty="0" smtClean="0"/>
          </a:p>
        </p:txBody>
      </p:sp>
      <p:sp>
        <p:nvSpPr>
          <p:cNvPr id="7171" name="Rectangle 3"/>
          <p:cNvSpPr>
            <a:spLocks noGrp="1" noChangeArrowheads="1"/>
          </p:cNvSpPr>
          <p:nvPr>
            <p:ph type="body" idx="1"/>
          </p:nvPr>
        </p:nvSpPr>
        <p:spPr/>
        <p:txBody>
          <a:bodyPr>
            <a:normAutofit/>
          </a:bodyPr>
          <a:lstStyle/>
          <a:p>
            <a:pPr>
              <a:lnSpc>
                <a:spcPct val="90000"/>
              </a:lnSpc>
              <a:buNone/>
            </a:pPr>
            <a:r>
              <a:rPr lang="en-CA" sz="2400" dirty="0" smtClean="0"/>
              <a:t>Flow Theory (</a:t>
            </a:r>
            <a:r>
              <a:rPr lang="en-US" sz="2400" dirty="0" err="1" smtClean="0"/>
              <a:t>Csikszentmihalyi</a:t>
            </a:r>
            <a:r>
              <a:rPr lang="en-US" sz="2400" dirty="0" smtClean="0"/>
              <a:t>)</a:t>
            </a:r>
            <a:r>
              <a:rPr lang="en-CA" sz="2400" dirty="0" smtClean="0"/>
              <a:t>:</a:t>
            </a:r>
          </a:p>
          <a:p>
            <a:pPr>
              <a:lnSpc>
                <a:spcPct val="90000"/>
              </a:lnSpc>
            </a:pPr>
            <a:r>
              <a:rPr lang="en-US" sz="2400" dirty="0" smtClean="0"/>
              <a:t>Carefully crafted difficulty levels so game becomes more challenging as player skill increase</a:t>
            </a:r>
          </a:p>
          <a:p>
            <a:pPr>
              <a:lnSpc>
                <a:spcPct val="90000"/>
              </a:lnSpc>
              <a:buNone/>
            </a:pPr>
            <a:endParaRPr lang="en-CA" sz="2400" dirty="0" smtClean="0"/>
          </a:p>
        </p:txBody>
      </p:sp>
      <p:sp>
        <p:nvSpPr>
          <p:cNvPr id="4" name="TextBox 3"/>
          <p:cNvSpPr txBox="1"/>
          <p:nvPr/>
        </p:nvSpPr>
        <p:spPr>
          <a:xfrm>
            <a:off x="0" y="-36676"/>
            <a:ext cx="9180512" cy="369332"/>
          </a:xfrm>
          <a:prstGeom prst="rect">
            <a:avLst/>
          </a:prstGeom>
          <a:solidFill>
            <a:schemeClr val="tx1"/>
          </a:solidFill>
        </p:spPr>
        <p:txBody>
          <a:bodyPr wrap="square" rtlCol="0">
            <a:spAutoFit/>
          </a:bodyPr>
          <a:lstStyle/>
          <a:p>
            <a:pPr algn="r"/>
            <a:r>
              <a:rPr lang="en-CA" dirty="0" smtClean="0">
                <a:solidFill>
                  <a:schemeClr val="bg1"/>
                </a:solidFill>
              </a:rPr>
              <a:t>Theories of Design</a:t>
            </a:r>
            <a:endParaRPr lang="en-CA" dirty="0">
              <a:solidFill>
                <a:schemeClr val="bg1"/>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7584" y="2852936"/>
            <a:ext cx="4296240" cy="343699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ECTIONID" val="xCMhX2KZnORaZj9Zn0dNSm"/>
</p:tagLst>
</file>

<file path=ppt/tags/tag2.xml><?xml version="1.0" encoding="utf-8"?>
<p:tagLst xmlns:a="http://schemas.openxmlformats.org/drawingml/2006/main" xmlns:r="http://schemas.openxmlformats.org/officeDocument/2006/relationships" xmlns:p="http://schemas.openxmlformats.org/presentationml/2006/main">
  <p:tag name="DVSHAPEID" val="2KrtG02HW1h7FIlk4dxhy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3629</TotalTime>
  <Words>1898</Words>
  <Application>Microsoft Office PowerPoint</Application>
  <PresentationFormat>On-screen Show (4:3)</PresentationFormat>
  <Paragraphs>218</Paragraphs>
  <Slides>22</Slides>
  <Notes>13</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Prof. Victoria McArthur ICCIT @ UTM</vt:lpstr>
      <vt:lpstr>What did we do???</vt:lpstr>
      <vt:lpstr>Procedural rhetoric</vt:lpstr>
      <vt:lpstr>The rhetoric of failure</vt:lpstr>
      <vt:lpstr>Newsgames</vt:lpstr>
      <vt:lpstr>Issues with procedural rhetoric</vt:lpstr>
      <vt:lpstr>Edutainment</vt:lpstr>
      <vt:lpstr>Edutainment</vt:lpstr>
      <vt:lpstr>Theories of Design</vt:lpstr>
      <vt:lpstr>Theories of Design</vt:lpstr>
      <vt:lpstr>Theories of Design</vt:lpstr>
      <vt:lpstr>Game Design</vt:lpstr>
      <vt:lpstr>Accessibility Issues</vt:lpstr>
      <vt:lpstr>Accessibility Issues (Cont.)</vt:lpstr>
      <vt:lpstr>Slide 15</vt:lpstr>
      <vt:lpstr>Group Presentations</vt:lpstr>
      <vt:lpstr>Rubric Overview</vt:lpstr>
      <vt:lpstr>Rubric Overview</vt:lpstr>
      <vt:lpstr>Rubric Overview</vt:lpstr>
      <vt:lpstr>Rubric Overview</vt:lpstr>
      <vt:lpstr>Rubric Overview</vt:lpstr>
      <vt:lpstr>Presentation Suggestions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Victoria McArthur York University</dc:title>
  <dc:creator>tvashtri</dc:creator>
  <cp:lastModifiedBy>Vicky McArthur</cp:lastModifiedBy>
  <cp:revision>215</cp:revision>
  <dcterms:created xsi:type="dcterms:W3CDTF">2014-02-25T12:45:08Z</dcterms:created>
  <dcterms:modified xsi:type="dcterms:W3CDTF">2016-11-24T13:26:35Z</dcterms:modified>
</cp:coreProperties>
</file>