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Lst>
  <p:notesMasterIdLst>
    <p:notesMasterId r:id="rId19"/>
  </p:notesMasterIdLst>
  <p:handoutMasterIdLst>
    <p:handoutMasterId r:id="rId20"/>
  </p:handoutMasterIdLst>
  <p:sldIdLst>
    <p:sldId id="256" r:id="rId2"/>
    <p:sldId id="317" r:id="rId3"/>
    <p:sldId id="349" r:id="rId4"/>
    <p:sldId id="356" r:id="rId5"/>
    <p:sldId id="357" r:id="rId6"/>
    <p:sldId id="358" r:id="rId7"/>
    <p:sldId id="359" r:id="rId8"/>
    <p:sldId id="360" r:id="rId9"/>
    <p:sldId id="350" r:id="rId10"/>
    <p:sldId id="351" r:id="rId11"/>
    <p:sldId id="361" r:id="rId12"/>
    <p:sldId id="354" r:id="rId13"/>
    <p:sldId id="353" r:id="rId14"/>
    <p:sldId id="362" r:id="rId15"/>
    <p:sldId id="363" r:id="rId16"/>
    <p:sldId id="364" r:id="rId17"/>
    <p:sldId id="348"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7" autoAdjust="0"/>
    <p:restoredTop sz="84192" autoAdjust="0"/>
  </p:normalViewPr>
  <p:slideViewPr>
    <p:cSldViewPr>
      <p:cViewPr>
        <p:scale>
          <a:sx n="60" d="100"/>
          <a:sy n="60" d="100"/>
        </p:scale>
        <p:origin x="-166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448AA6-E28B-4F9A-8BD9-EB3B4387018A}" type="datetimeFigureOut">
              <a:rPr lang="es-CO" smtClean="0"/>
              <a:pPr/>
              <a:t>10/08/2012</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48466C-0CB1-4849-86D8-A13AE6E8C641}" type="slidenum">
              <a:rPr lang="es-CO" smtClean="0"/>
              <a:pPr/>
              <a:t>‹Nº›</a:t>
            </a:fld>
            <a:endParaRPr lang="es-CO"/>
          </a:p>
        </p:txBody>
      </p:sp>
    </p:spTree>
    <p:extLst>
      <p:ext uri="{BB962C8B-B14F-4D97-AF65-F5344CB8AC3E}">
        <p14:creationId xmlns:p14="http://schemas.microsoft.com/office/powerpoint/2010/main" val="278513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04026C-DDE9-47CE-AA2F-193AFA8E9ECA}" type="slidenum">
              <a:rPr lang="es-ES"/>
              <a:pPr>
                <a:defRPr/>
              </a:pPr>
              <a:t>‹Nº›</a:t>
            </a:fld>
            <a:endParaRPr lang="es-ES"/>
          </a:p>
        </p:txBody>
      </p:sp>
    </p:spTree>
    <p:extLst>
      <p:ext uri="{BB962C8B-B14F-4D97-AF65-F5344CB8AC3E}">
        <p14:creationId xmlns:p14="http://schemas.microsoft.com/office/powerpoint/2010/main" val="25244157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La arquitectura debe reflejar los conceptos que maneja cada uno de los involucrados. </a:t>
            </a:r>
          </a:p>
          <a:p>
            <a:endParaRPr lang="es-MX" dirty="0" smtClean="0"/>
          </a:p>
          <a:p>
            <a:r>
              <a:rPr lang="es-MX" dirty="0" smtClean="0"/>
              <a:t>Cómo sería</a:t>
            </a:r>
            <a:r>
              <a:rPr lang="es-MX" baseline="0" dirty="0" smtClean="0"/>
              <a:t> el flujo de “Reservar Vuelo”?</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2</a:t>
            </a:fld>
            <a:endParaRPr lang="es-ES"/>
          </a:p>
        </p:txBody>
      </p:sp>
    </p:spTree>
    <p:extLst>
      <p:ext uri="{BB962C8B-B14F-4D97-AF65-F5344CB8AC3E}">
        <p14:creationId xmlns:p14="http://schemas.microsoft.com/office/powerpoint/2010/main" val="2947854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Es poco factible,</a:t>
            </a:r>
            <a:r>
              <a:rPr lang="es-MX" baseline="0" dirty="0" smtClean="0"/>
              <a:t> dado que hay múltiples </a:t>
            </a:r>
            <a:r>
              <a:rPr lang="es-MX" baseline="0" dirty="0" err="1" smtClean="0"/>
              <a:t>involcrados</a:t>
            </a:r>
            <a:r>
              <a:rPr lang="es-MX" baseline="0" dirty="0" smtClean="0"/>
              <a:t>.</a:t>
            </a:r>
          </a:p>
          <a:p>
            <a:endParaRPr lang="es-MX" baseline="0" dirty="0" smtClean="0"/>
          </a:p>
          <a:p>
            <a:r>
              <a:rPr lang="es-MX" baseline="0" dirty="0" smtClean="0"/>
              <a:t>+ Atomicidad. </a:t>
            </a:r>
          </a:p>
          <a:p>
            <a:endParaRPr lang="es-MX" baseline="0" dirty="0" smtClean="0"/>
          </a:p>
          <a:p>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11</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12</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Ventajas/Desventajas:</a:t>
            </a:r>
          </a:p>
          <a:p>
            <a:pPr marL="171450" indent="-171450">
              <a:buFontTx/>
              <a:buChar char="-"/>
            </a:pPr>
            <a:r>
              <a:rPr lang="es-MX" baseline="0" dirty="0" smtClean="0"/>
              <a:t>No necesariamente garantiza atomicidad.</a:t>
            </a:r>
          </a:p>
          <a:p>
            <a:pPr marL="171450" indent="-171450">
              <a:buFontTx/>
              <a:buChar char="-"/>
            </a:pPr>
            <a:r>
              <a:rPr lang="es-MX" baseline="0" dirty="0" smtClean="0"/>
              <a:t>Garantiza aislamiento (el cupo se mantiene mientras no se indique lo contrario) </a:t>
            </a:r>
            <a:r>
              <a:rPr lang="es-MX" baseline="0" dirty="0" smtClean="0">
                <a:sym typeface="Wingdings" pitchFamily="2" charset="2"/>
              </a:rPr>
              <a:t> también puede ser desventaja para TA.</a:t>
            </a:r>
          </a:p>
          <a:p>
            <a:pPr marL="171450" indent="-171450">
              <a:buFontTx/>
              <a:buChar char="-"/>
            </a:pPr>
            <a:endParaRPr lang="es-MX" baseline="0" dirty="0" smtClean="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13</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MX" dirty="0" smtClean="0"/>
              <a:t>Ventajas/Desventajas:</a:t>
            </a:r>
          </a:p>
          <a:p>
            <a:pPr marL="171450" indent="-171450">
              <a:buFontTx/>
              <a:buChar char="-"/>
            </a:pPr>
            <a:r>
              <a:rPr lang="es-MX" dirty="0" smtClean="0"/>
              <a:t>Cuál es el “tan pronto</a:t>
            </a:r>
            <a:r>
              <a:rPr lang="es-MX" baseline="0" dirty="0" smtClean="0"/>
              <a:t> pueda”? </a:t>
            </a:r>
            <a:r>
              <a:rPr lang="es-MX" baseline="0" dirty="0" smtClean="0">
                <a:sym typeface="Wingdings" pitchFamily="2" charset="2"/>
              </a:rPr>
              <a:t> Puede ser difícil de definir</a:t>
            </a:r>
            <a:endParaRPr lang="es-MX" baseline="0" dirty="0" smtClean="0"/>
          </a:p>
          <a:p>
            <a:pPr marL="171450" indent="-171450">
              <a:buFontTx/>
              <a:buChar char="-"/>
            </a:pPr>
            <a:r>
              <a:rPr lang="es-MX" dirty="0" smtClean="0"/>
              <a:t>Mientras tanto, se bloquea?</a:t>
            </a:r>
          </a:p>
          <a:p>
            <a:pPr marL="171450" indent="-171450">
              <a:buFontTx/>
              <a:buChar char="-"/>
            </a:pPr>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14</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Ventajas/Desventajas</a:t>
            </a:r>
          </a:p>
          <a:p>
            <a:pPr marL="171450" indent="-171450">
              <a:buFontTx/>
              <a:buChar char="-"/>
            </a:pPr>
            <a:r>
              <a:rPr lang="es-MX" baseline="0" dirty="0" smtClean="0"/>
              <a:t>Un sitio que ya cumplió su tarea se puede quedar esperando</a:t>
            </a:r>
          </a:p>
          <a:p>
            <a:pPr marL="171450" indent="-171450">
              <a:buFontTx/>
              <a:buChar char="-"/>
            </a:pPr>
            <a:r>
              <a:rPr lang="es-MX" baseline="0" dirty="0" smtClean="0"/>
              <a:t>Favorece atomicidad: todo o nada</a:t>
            </a:r>
          </a:p>
          <a:p>
            <a:pPr marL="171450" indent="-171450">
              <a:buFontTx/>
              <a:buChar char="-"/>
            </a:pPr>
            <a:r>
              <a:rPr lang="es-MX" baseline="0" dirty="0" smtClean="0"/>
              <a:t>Aislamiento no se favorece</a:t>
            </a:r>
          </a:p>
          <a:p>
            <a:pPr marL="171450" indent="-171450">
              <a:buFontTx/>
              <a:buChar char="-"/>
            </a:pPr>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15</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Ventajas/Desventajas</a:t>
            </a:r>
          </a:p>
          <a:p>
            <a:pPr marL="171450" indent="-171450">
              <a:buFontTx/>
              <a:buChar char="-"/>
            </a:pPr>
            <a:r>
              <a:rPr lang="es-MX" baseline="0" dirty="0" smtClean="0"/>
              <a:t>Un sitio que ya cumplió su tarea se puede quedar esperando</a:t>
            </a:r>
          </a:p>
          <a:p>
            <a:pPr marL="171450" indent="-171450">
              <a:buFontTx/>
              <a:buChar char="-"/>
            </a:pPr>
            <a:r>
              <a:rPr lang="es-MX" baseline="0" dirty="0" smtClean="0"/>
              <a:t>Favorece atomicidad: todo o nada</a:t>
            </a:r>
          </a:p>
          <a:p>
            <a:pPr marL="171450" indent="-171450">
              <a:buFontTx/>
              <a:buChar char="-"/>
            </a:pPr>
            <a:r>
              <a:rPr lang="es-MX" baseline="0" dirty="0" smtClean="0"/>
              <a:t>Aislamiento no se favorece</a:t>
            </a:r>
          </a:p>
          <a:p>
            <a:pPr marL="171450" indent="-171450">
              <a:buFontTx/>
              <a:buChar char="-"/>
            </a:pPr>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16</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RNF de distribución y persistencia. </a:t>
            </a:r>
          </a:p>
          <a:p>
            <a:endParaRPr lang="es-MX" dirty="0" smtClean="0"/>
          </a:p>
          <a:p>
            <a:r>
              <a:rPr lang="es-MX" dirty="0" smtClean="0"/>
              <a:t>Después del</a:t>
            </a:r>
            <a:r>
              <a:rPr lang="es-MX" baseline="0" dirty="0" smtClean="0"/>
              <a:t> modelo conceptual, cómo se implementa? Arquitectura </a:t>
            </a:r>
            <a:r>
              <a:rPr lang="es-MX" baseline="0" dirty="0" smtClean="0">
                <a:sym typeface="Wingdings" pitchFamily="2" charset="2"/>
              </a:rPr>
              <a:t> obedece a RNF.</a:t>
            </a:r>
          </a:p>
          <a:p>
            <a:endParaRPr lang="es-MX" baseline="0" dirty="0" smtClean="0">
              <a:sym typeface="Wingdings" pitchFamily="2" charset="2"/>
            </a:endParaRPr>
          </a:p>
          <a:p>
            <a:r>
              <a:rPr lang="es-MX" baseline="0" dirty="0" smtClean="0">
                <a:sym typeface="Wingdings" pitchFamily="2" charset="2"/>
              </a:rPr>
              <a:t>En el caso, cuáles son los elementos de la arquitectura? Las zonas? </a:t>
            </a:r>
          </a:p>
          <a:p>
            <a:endParaRPr lang="es-MX" baseline="0" dirty="0" smtClean="0">
              <a:sym typeface="Wingdings" pitchFamily="2" charset="2"/>
            </a:endParaRPr>
          </a:p>
          <a:p>
            <a:r>
              <a:rPr lang="es-MX" baseline="0" dirty="0" smtClean="0">
                <a:sym typeface="Wingdings" pitchFamily="2" charset="2"/>
              </a:rPr>
              <a:t>Cuáles elementos tienen persistencia?  Turismo de los Alpes es cliente, lo demás servidor. </a:t>
            </a:r>
          </a:p>
          <a:p>
            <a:endParaRPr lang="es-MX" baseline="0" dirty="0" smtClean="0">
              <a:sym typeface="Wingdings" pitchFamily="2" charset="2"/>
            </a:endParaRPr>
          </a:p>
          <a:p>
            <a:r>
              <a:rPr lang="es-MX" baseline="0" dirty="0" smtClean="0">
                <a:sym typeface="Wingdings" pitchFamily="2" charset="2"/>
              </a:rPr>
              <a:t>Turismo de los Alpes es el monitor de transacciones</a:t>
            </a:r>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3</a:t>
            </a:fld>
            <a:endParaRPr lang="es-MX"/>
          </a:p>
        </p:txBody>
      </p:sp>
    </p:spTree>
    <p:extLst>
      <p:ext uri="{BB962C8B-B14F-4D97-AF65-F5344CB8AC3E}">
        <p14:creationId xmlns:p14="http://schemas.microsoft.com/office/powerpoint/2010/main" val="201135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Cuando existen múltiples sitios, un servidor de aplicaciones puede acceder a múltiples servidores de transacciones, y/o múltiples SMBD. </a:t>
            </a:r>
          </a:p>
          <a:p>
            <a:endParaRPr lang="es-MX" dirty="0" smtClean="0"/>
          </a:p>
          <a:p>
            <a:r>
              <a:rPr lang="es-MX" dirty="0" smtClean="0"/>
              <a:t>Por ejemplo, turismo de los Alpes puede</a:t>
            </a:r>
            <a:r>
              <a:rPr lang="es-MX" baseline="0" dirty="0" smtClean="0"/>
              <a:t> tener su propia arquitectura tres niveles, que utiliza servicios de la arquitectura tres niveles de sus proveedores. </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4</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Las transacciones en el lado Turismo</a:t>
            </a:r>
            <a:r>
              <a:rPr lang="es-MX" baseline="0" dirty="0" smtClean="0"/>
              <a:t> de los Alpes están relacionadas con la información propia que mantiene Turismo de los Alpes. </a:t>
            </a:r>
          </a:p>
          <a:p>
            <a:endParaRPr lang="es-MX" baseline="0" dirty="0" smtClean="0"/>
          </a:p>
          <a:p>
            <a:r>
              <a:rPr lang="es-MX" baseline="0" dirty="0" smtClean="0"/>
              <a:t>Servidor de base de datos de TA, posiblemente un modelo relacional</a:t>
            </a:r>
          </a:p>
          <a:p>
            <a:endParaRPr lang="es-MX" baseline="0" dirty="0" smtClean="0"/>
          </a:p>
          <a:p>
            <a:r>
              <a:rPr lang="es-MX" baseline="0" dirty="0" smtClean="0"/>
              <a:t>Los servicios de </a:t>
            </a:r>
            <a:r>
              <a:rPr lang="es-MX" baseline="0" dirty="0" err="1" smtClean="0"/>
              <a:t>app</a:t>
            </a:r>
            <a:r>
              <a:rPr lang="es-MX" baseline="0" dirty="0" smtClean="0"/>
              <a:t> posiblemente los provee un servidor de transacciones de algún proveedor. </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5</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Compra</a:t>
            </a:r>
            <a:r>
              <a:rPr lang="es-MX" baseline="0" dirty="0" smtClean="0"/>
              <a:t> y pago de vuelos puede apoyarse en otro servidor de transacciones, </a:t>
            </a:r>
          </a:p>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6</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7</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8</a:t>
            </a:fld>
            <a:endParaRPr lang="es-ES"/>
          </a:p>
        </p:txBody>
      </p:sp>
    </p:spTree>
    <p:extLst>
      <p:ext uri="{BB962C8B-B14F-4D97-AF65-F5344CB8AC3E}">
        <p14:creationId xmlns:p14="http://schemas.microsoft.com/office/powerpoint/2010/main" val="392577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Diagrama de Secuencias: El flujo de mensajes sobre un sistema. </a:t>
            </a:r>
          </a:p>
          <a:p>
            <a:endParaRPr lang="es-MX" dirty="0" smtClean="0"/>
          </a:p>
          <a:p>
            <a:r>
              <a:rPr lang="es-CO" dirty="0" smtClean="0"/>
              <a:t>Si secuencial: ¿Cuál es la transacción? ¿Qué pasa si se</a:t>
            </a:r>
            <a:r>
              <a:rPr lang="es-CO" baseline="0" dirty="0" smtClean="0"/>
              <a:t> arrepiente y alguien más vio los datos intermedios? ¿ Cuales son los contratos de Consultar y reservar? Qué relación hay entre ellos? Se garantiza disponibilidad? Qué pasa si se garantiza disponibilidad y hay un gran número de usuarios concurrentes?</a:t>
            </a:r>
          </a:p>
          <a:p>
            <a:endParaRPr lang="es-CO" baseline="0" dirty="0" smtClean="0"/>
          </a:p>
          <a:p>
            <a:r>
              <a:rPr lang="es-MX" dirty="0" smtClean="0"/>
              <a:t>ACID: </a:t>
            </a:r>
          </a:p>
          <a:p>
            <a:pPr marL="171450" indent="-171450">
              <a:buFontTx/>
              <a:buChar char="-"/>
            </a:pPr>
            <a:r>
              <a:rPr lang="es-MX" dirty="0" smtClean="0"/>
              <a:t>Consistencia:</a:t>
            </a:r>
            <a:r>
              <a:rPr lang="es-MX" baseline="0" dirty="0" smtClean="0"/>
              <a:t> cuáles reglas se deben conservar? </a:t>
            </a:r>
            <a:r>
              <a:rPr lang="es-MX" baseline="0" dirty="0" smtClean="0">
                <a:sym typeface="Wingdings" pitchFamily="2" charset="2"/>
              </a:rPr>
              <a:t> Que un vuelo no tenga más de los cupos disponibles, que a la tarjeta no se le cargue más del cupo que tiene el usuario. La consistencia se refiere a que el estado al que pasa la BD representa el mundo real (ej. el número de cupos disponibles es efectivamente el número de cupos disponibles). </a:t>
            </a:r>
          </a:p>
          <a:p>
            <a:pPr marL="171450" indent="-171450">
              <a:buFontTx/>
              <a:buChar char="-"/>
            </a:pPr>
            <a:endParaRPr lang="es-MX" baseline="0" dirty="0" smtClean="0">
              <a:sym typeface="Wingdings" pitchFamily="2" charset="2"/>
            </a:endParaRPr>
          </a:p>
          <a:p>
            <a:pPr marL="171450" indent="-171450">
              <a:buFontTx/>
              <a:buChar char="-"/>
            </a:pPr>
            <a:r>
              <a:rPr lang="es-MX" baseline="0" dirty="0" smtClean="0">
                <a:sym typeface="Wingdings" pitchFamily="2" charset="2"/>
              </a:rPr>
              <a:t>Durabilidad: Garantizar que el sistema recuerda los vuelos que se han reservado y pagado. Incluso si el sistema falla, si la comunicación con el operador se rompe. </a:t>
            </a:r>
          </a:p>
          <a:p>
            <a:pPr marL="171450" indent="-171450">
              <a:buFontTx/>
              <a:buChar char="-"/>
            </a:pPr>
            <a:endParaRPr lang="es-MX" baseline="0" dirty="0" smtClean="0">
              <a:sym typeface="Wingdings" pitchFamily="2" charset="2"/>
            </a:endParaRPr>
          </a:p>
          <a:p>
            <a:pPr marL="171450" indent="-171450">
              <a:buFontTx/>
              <a:buChar char="-"/>
            </a:pPr>
            <a:r>
              <a:rPr lang="es-MX" baseline="0" dirty="0" smtClean="0">
                <a:sym typeface="Wingdings" pitchFamily="2" charset="2"/>
              </a:rPr>
              <a:t>Atomicidad: Atomicidad para Turismo de los Alpes y sus participantes… </a:t>
            </a:r>
            <a:r>
              <a:rPr lang="es-MX" baseline="0" dirty="0" err="1" smtClean="0">
                <a:sym typeface="Wingdings" pitchFamily="2" charset="2"/>
              </a:rPr>
              <a:t>Ej</a:t>
            </a:r>
            <a:r>
              <a:rPr lang="es-MX" baseline="0" dirty="0" smtClean="0">
                <a:sym typeface="Wingdings" pitchFamily="2" charset="2"/>
              </a:rPr>
              <a:t>, si no hay cupo no se carga a la cuenta; si el pago no se pudo realizar, entonces tampoco se mantiene la reserva… Qué hacer? Hacer </a:t>
            </a:r>
            <a:r>
              <a:rPr lang="es-MX" baseline="0" dirty="0" err="1" smtClean="0">
                <a:sym typeface="Wingdings" pitchFamily="2" charset="2"/>
              </a:rPr>
              <a:t>rollback</a:t>
            </a:r>
            <a:r>
              <a:rPr lang="es-MX" baseline="0" dirty="0" smtClean="0">
                <a:sym typeface="Wingdings" pitchFamily="2" charset="2"/>
              </a:rPr>
              <a:t> de las transacciones o aplicar la transacción inversa para garantizarlo? Hay servicios obligatorios</a:t>
            </a:r>
          </a:p>
          <a:p>
            <a:pPr marL="171450" indent="-171450">
              <a:buFontTx/>
              <a:buChar char="-"/>
            </a:pPr>
            <a:endParaRPr lang="es-MX" baseline="0" dirty="0" smtClean="0">
              <a:sym typeface="Wingdings" pitchFamily="2" charset="2"/>
            </a:endParaRPr>
          </a:p>
          <a:p>
            <a:pPr marL="171450" indent="-171450">
              <a:buFontTx/>
              <a:buChar char="-"/>
            </a:pPr>
            <a:r>
              <a:rPr lang="es-MX" baseline="0" dirty="0" smtClean="0">
                <a:sym typeface="Wingdings" pitchFamily="2" charset="2"/>
              </a:rPr>
              <a:t>Aislamiento: Hay bloqueos, para garantizar que se mantiene el cupo que se le mostró al usuario? Si hay bloqueos, cómo se afecta el servicio al cliente? La ejecución es de alto grado de concurrencia, porque hay múltiples usuarios. El aislamiento se refiere a que el estado final de la BD debe ser el mismo para transacciones que se ejecutan concurrentemente que si se ejecutaran </a:t>
            </a:r>
            <a:r>
              <a:rPr lang="es-MX" baseline="0" dirty="0" err="1" smtClean="0">
                <a:sym typeface="Wingdings" pitchFamily="2" charset="2"/>
              </a:rPr>
              <a:t>serialmente</a:t>
            </a:r>
            <a:r>
              <a:rPr lang="es-MX" baseline="0" dirty="0" smtClean="0">
                <a:sym typeface="Wingdings" pitchFamily="2" charset="2"/>
              </a:rPr>
              <a:t>. </a:t>
            </a:r>
          </a:p>
          <a:p>
            <a:pPr marL="171450" indent="-171450">
              <a:buFontTx/>
              <a:buChar char="-"/>
            </a:pPr>
            <a:endParaRPr lang="es-MX" dirty="0" smtClean="0"/>
          </a:p>
          <a:p>
            <a:endParaRPr lang="es-MX" dirty="0"/>
          </a:p>
        </p:txBody>
      </p:sp>
      <p:sp>
        <p:nvSpPr>
          <p:cNvPr id="4" name="3 Marcador de número de diapositiva"/>
          <p:cNvSpPr>
            <a:spLocks noGrp="1"/>
          </p:cNvSpPr>
          <p:nvPr>
            <p:ph type="sldNum" sz="quarter" idx="10"/>
          </p:nvPr>
        </p:nvSpPr>
        <p:spPr/>
        <p:txBody>
          <a:bodyPr/>
          <a:lstStyle/>
          <a:p>
            <a:fld id="{4336D28D-65A4-4398-99DD-EF4DDF9AED84}" type="slidenum">
              <a:rPr lang="es-MX" smtClean="0"/>
              <a:t>9</a:t>
            </a:fld>
            <a:endParaRPr lang="es-MX"/>
          </a:p>
        </p:txBody>
      </p:sp>
    </p:spTree>
    <p:extLst>
      <p:ext uri="{BB962C8B-B14F-4D97-AF65-F5344CB8AC3E}">
        <p14:creationId xmlns:p14="http://schemas.microsoft.com/office/powerpoint/2010/main" val="305758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Cuando existen múltiples sitios, un servidor de aplicaciones puede acceder a múltiples servidores de transacciones, y/o múltiples SMBD. </a:t>
            </a:r>
          </a:p>
          <a:p>
            <a:endParaRPr lang="es-MX" dirty="0" smtClean="0"/>
          </a:p>
          <a:p>
            <a:r>
              <a:rPr lang="es-MX" dirty="0" smtClean="0"/>
              <a:t>Por ejemplo, turismo de los Alpes puede</a:t>
            </a:r>
            <a:r>
              <a:rPr lang="es-MX" baseline="0" dirty="0" smtClean="0"/>
              <a:t> tener su propia arquitectura tres niveles, que utiliza servicios de la arquitectura tres niveles de sus proveedores. </a:t>
            </a:r>
            <a:endParaRPr lang="es-MX" dirty="0"/>
          </a:p>
        </p:txBody>
      </p:sp>
      <p:sp>
        <p:nvSpPr>
          <p:cNvPr id="4" name="3 Marcador de número de diapositiva"/>
          <p:cNvSpPr>
            <a:spLocks noGrp="1"/>
          </p:cNvSpPr>
          <p:nvPr>
            <p:ph type="sldNum" sz="quarter" idx="10"/>
          </p:nvPr>
        </p:nvSpPr>
        <p:spPr/>
        <p:txBody>
          <a:bodyPr/>
          <a:lstStyle/>
          <a:p>
            <a:pPr>
              <a:defRPr/>
            </a:pPr>
            <a:fld id="{5C04026C-DDE9-47CE-AA2F-193AFA8E9ECA}" type="slidenum">
              <a:rPr lang="es-ES" smtClean="0"/>
              <a:pPr>
                <a:defRPr/>
              </a:pPr>
              <a:t>10</a:t>
            </a:fld>
            <a:endParaRPr lang="es-ES"/>
          </a:p>
        </p:txBody>
      </p:sp>
    </p:spTree>
    <p:extLst>
      <p:ext uri="{BB962C8B-B14F-4D97-AF65-F5344CB8AC3E}">
        <p14:creationId xmlns:p14="http://schemas.microsoft.com/office/powerpoint/2010/main" val="392577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smtClean="0"/>
              <a:t>MPVG -- ST</a:t>
            </a:r>
            <a:endParaRPr lang="es-ES" dirty="0"/>
          </a:p>
        </p:txBody>
      </p:sp>
      <p:sp>
        <p:nvSpPr>
          <p:cNvPr id="6" name="Slide Number Placeholder 5"/>
          <p:cNvSpPr>
            <a:spLocks noGrp="1"/>
          </p:cNvSpPr>
          <p:nvPr>
            <p:ph type="sldNum" sz="quarter" idx="12"/>
          </p:nvPr>
        </p:nvSpPr>
        <p:spPr/>
        <p:txBody>
          <a:bodyPr/>
          <a:lstStyle/>
          <a:p>
            <a:pPr>
              <a:defRPr/>
            </a:pPr>
            <a:fld id="{320CAEE5-1882-4B0B-8481-516D62117978}" type="slidenum">
              <a:rPr lang="es-ES" smtClean="0"/>
              <a:pPr>
                <a:defRPr/>
              </a:pPr>
              <a:t>‹Nº›</a:t>
            </a:fld>
            <a:endParaRPr lang="es-E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smtClean="0"/>
              <a:t>MPVG -- ST</a:t>
            </a:r>
            <a:endParaRPr lang="es-ES" dirty="0"/>
          </a:p>
        </p:txBody>
      </p:sp>
      <p:sp>
        <p:nvSpPr>
          <p:cNvPr id="6" name="Slide Number Placeholder 5"/>
          <p:cNvSpPr>
            <a:spLocks noGrp="1"/>
          </p:cNvSpPr>
          <p:nvPr>
            <p:ph type="sldNum" sz="quarter" idx="12"/>
          </p:nvPr>
        </p:nvSpPr>
        <p:spPr/>
        <p:txBody>
          <a:bodyPr/>
          <a:lstStyle/>
          <a:p>
            <a:pPr>
              <a:defRPr/>
            </a:pPr>
            <a:fld id="{8B4E4BAF-AC0E-4C00-8439-F0A1FE6BE2D6}"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smtClean="0"/>
              <a:t>MPVG -- ST</a:t>
            </a:r>
            <a:endParaRPr lang="es-ES" dirty="0"/>
          </a:p>
        </p:txBody>
      </p:sp>
      <p:sp>
        <p:nvSpPr>
          <p:cNvPr id="6" name="Slide Number Placeholder 5"/>
          <p:cNvSpPr>
            <a:spLocks noGrp="1"/>
          </p:cNvSpPr>
          <p:nvPr>
            <p:ph type="sldNum" sz="quarter" idx="12"/>
          </p:nvPr>
        </p:nvSpPr>
        <p:spPr/>
        <p:txBody>
          <a:bodyPr/>
          <a:lstStyle/>
          <a:p>
            <a:pPr>
              <a:defRPr/>
            </a:pPr>
            <a:fld id="{24E4D354-63B4-48CD-8F67-FF3160AFE300}"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smtClean="0"/>
              <a:t>MPVG -- ST</a:t>
            </a:r>
            <a:endParaRPr lang="es-ES" dirty="0"/>
          </a:p>
        </p:txBody>
      </p:sp>
      <p:sp>
        <p:nvSpPr>
          <p:cNvPr id="6" name="Slide Number Placeholder 5"/>
          <p:cNvSpPr>
            <a:spLocks noGrp="1"/>
          </p:cNvSpPr>
          <p:nvPr>
            <p:ph type="sldNum" sz="quarter" idx="12"/>
          </p:nvPr>
        </p:nvSpPr>
        <p:spPr/>
        <p:txBody>
          <a:bodyPr/>
          <a:lstStyle/>
          <a:p>
            <a:pPr>
              <a:defRPr/>
            </a:pPr>
            <a:fld id="{2625E86C-4B89-4D15-8695-D2C43AFCDD07}"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r>
              <a:rPr lang="es-ES" smtClean="0"/>
              <a:t>MPVG -- ST</a:t>
            </a:r>
            <a:endParaRPr lang="es-ES" dirty="0"/>
          </a:p>
        </p:txBody>
      </p:sp>
      <p:sp>
        <p:nvSpPr>
          <p:cNvPr id="6" name="Slide Number Placeholder 5"/>
          <p:cNvSpPr>
            <a:spLocks noGrp="1"/>
          </p:cNvSpPr>
          <p:nvPr>
            <p:ph type="sldNum" sz="quarter" idx="12"/>
          </p:nvPr>
        </p:nvSpPr>
        <p:spPr/>
        <p:txBody>
          <a:bodyPr/>
          <a:lstStyle/>
          <a:p>
            <a:pPr>
              <a:defRPr/>
            </a:pPr>
            <a:fld id="{DD7E4B41-44EA-42D8-95CC-623D39F8F6A0}" type="slidenum">
              <a:rPr lang="es-ES" smtClean="0"/>
              <a:pPr>
                <a:defRPr/>
              </a:pPr>
              <a:t>‹Nº›</a:t>
            </a:fld>
            <a:endParaRPr lang="es-E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smtClean="0"/>
              <a:t>MPVG -- ST</a:t>
            </a:r>
            <a:endParaRPr lang="es-ES" dirty="0"/>
          </a:p>
        </p:txBody>
      </p:sp>
      <p:sp>
        <p:nvSpPr>
          <p:cNvPr id="7" name="Slide Number Placeholder 6"/>
          <p:cNvSpPr>
            <a:spLocks noGrp="1"/>
          </p:cNvSpPr>
          <p:nvPr>
            <p:ph type="sldNum" sz="quarter" idx="12"/>
          </p:nvPr>
        </p:nvSpPr>
        <p:spPr/>
        <p:txBody>
          <a:bodyPr/>
          <a:lstStyle/>
          <a:p>
            <a:pPr>
              <a:defRPr/>
            </a:pPr>
            <a:fld id="{7626EED7-FEED-4204-98AD-CE5CFE67455C}"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r>
              <a:rPr lang="es-ES" smtClean="0"/>
              <a:t>MPVG -- ST</a:t>
            </a:r>
            <a:endParaRPr lang="es-ES" dirty="0"/>
          </a:p>
        </p:txBody>
      </p:sp>
      <p:sp>
        <p:nvSpPr>
          <p:cNvPr id="9" name="Slide Number Placeholder 8"/>
          <p:cNvSpPr>
            <a:spLocks noGrp="1"/>
          </p:cNvSpPr>
          <p:nvPr>
            <p:ph type="sldNum" sz="quarter" idx="12"/>
          </p:nvPr>
        </p:nvSpPr>
        <p:spPr/>
        <p:txBody>
          <a:bodyPr/>
          <a:lstStyle/>
          <a:p>
            <a:pPr>
              <a:defRPr/>
            </a:pPr>
            <a:fld id="{806233DE-55BF-459B-987D-2A6586B95515}" type="slidenum">
              <a:rPr lang="es-ES" smtClean="0"/>
              <a:pPr>
                <a:defRPr/>
              </a:pPr>
              <a:t>‹Nº›</a:t>
            </a:fld>
            <a:endParaRPr lang="es-E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r>
              <a:rPr lang="es-ES" smtClean="0"/>
              <a:t>MPVG -- ST</a:t>
            </a:r>
            <a:endParaRPr lang="es-ES" dirty="0"/>
          </a:p>
        </p:txBody>
      </p:sp>
      <p:sp>
        <p:nvSpPr>
          <p:cNvPr id="5" name="Slide Number Placeholder 4"/>
          <p:cNvSpPr>
            <a:spLocks noGrp="1"/>
          </p:cNvSpPr>
          <p:nvPr>
            <p:ph type="sldNum" sz="quarter" idx="12"/>
          </p:nvPr>
        </p:nvSpPr>
        <p:spPr/>
        <p:txBody>
          <a:bodyPr/>
          <a:lstStyle/>
          <a:p>
            <a:pPr>
              <a:defRPr/>
            </a:pPr>
            <a:fld id="{616FF9FB-53BA-44D9-B881-78DFA4F1D56E}"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r>
              <a:rPr lang="es-ES" smtClean="0"/>
              <a:t>MPVG -- ST</a:t>
            </a:r>
            <a:endParaRPr lang="es-ES" dirty="0"/>
          </a:p>
        </p:txBody>
      </p:sp>
      <p:sp>
        <p:nvSpPr>
          <p:cNvPr id="4" name="Slide Number Placeholder 3"/>
          <p:cNvSpPr>
            <a:spLocks noGrp="1"/>
          </p:cNvSpPr>
          <p:nvPr>
            <p:ph type="sldNum" sz="quarter" idx="12"/>
          </p:nvPr>
        </p:nvSpPr>
        <p:spPr/>
        <p:txBody>
          <a:bodyPr/>
          <a:lstStyle/>
          <a:p>
            <a:pPr>
              <a:defRPr/>
            </a:pPr>
            <a:fld id="{C8EAF7E7-97E2-4004-ABA9-877B0C99D539}"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smtClean="0"/>
              <a:t>MPVG -- ST</a:t>
            </a:r>
            <a:endParaRPr lang="es-ES" dirty="0"/>
          </a:p>
        </p:txBody>
      </p:sp>
      <p:sp>
        <p:nvSpPr>
          <p:cNvPr id="7" name="Slide Number Placeholder 6"/>
          <p:cNvSpPr>
            <a:spLocks noGrp="1"/>
          </p:cNvSpPr>
          <p:nvPr>
            <p:ph type="sldNum" sz="quarter" idx="12"/>
          </p:nvPr>
        </p:nvSpPr>
        <p:spPr/>
        <p:txBody>
          <a:bodyPr/>
          <a:lstStyle/>
          <a:p>
            <a:pPr>
              <a:defRPr/>
            </a:pPr>
            <a:fld id="{349AB352-711B-40E0-A4F3-7FFD29712FF0}" type="slidenum">
              <a:rPr lang="es-ES" smtClean="0"/>
              <a:pPr>
                <a:defRPr/>
              </a:pPr>
              <a:t>‹Nº›</a:t>
            </a:fld>
            <a:endParaRPr lang="es-E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r>
              <a:rPr lang="es-ES" smtClean="0"/>
              <a:t>MPVG -- ST</a:t>
            </a:r>
            <a:endParaRPr lang="es-ES" dirty="0"/>
          </a:p>
        </p:txBody>
      </p:sp>
      <p:sp>
        <p:nvSpPr>
          <p:cNvPr id="7" name="Slide Number Placeholder 6"/>
          <p:cNvSpPr>
            <a:spLocks noGrp="1"/>
          </p:cNvSpPr>
          <p:nvPr>
            <p:ph type="sldNum" sz="quarter" idx="12"/>
          </p:nvPr>
        </p:nvSpPr>
        <p:spPr/>
        <p:txBody>
          <a:bodyPr/>
          <a:lstStyle/>
          <a:p>
            <a:pPr>
              <a:defRPr/>
            </a:pPr>
            <a:fld id="{C15CE889-4B24-470E-B5D5-5811F7078976}"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s-E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s-ES" smtClean="0"/>
              <a:t>MPVG -- ST</a:t>
            </a:r>
            <a:endParaRPr lang="es-E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066B0093-5238-4F87-83A3-C96DA78AD447}"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CO" sz="4000" dirty="0" smtClean="0"/>
              <a:t>ST: Funciones y arquitectura (CASO)</a:t>
            </a:r>
            <a:endParaRPr lang="es-ES" sz="4000" dirty="0" smtClean="0"/>
          </a:p>
        </p:txBody>
      </p:sp>
      <p:sp>
        <p:nvSpPr>
          <p:cNvPr id="3075" name="Rectangle 3"/>
          <p:cNvSpPr>
            <a:spLocks noGrp="1" noChangeArrowheads="1"/>
          </p:cNvSpPr>
          <p:nvPr>
            <p:ph type="subTitle" idx="1"/>
          </p:nvPr>
        </p:nvSpPr>
        <p:spPr/>
        <p:txBody>
          <a:bodyPr/>
          <a:lstStyle/>
          <a:p>
            <a:pPr eaLnBrk="1" hangingPunct="1"/>
            <a:r>
              <a:rPr lang="es-CO" dirty="0" smtClean="0"/>
              <a:t>José </a:t>
            </a:r>
            <a:r>
              <a:rPr lang="es-CO" dirty="0" err="1" smtClean="0"/>
              <a:t>Abásolo</a:t>
            </a:r>
            <a:endParaRPr lang="es-CO" dirty="0" smtClean="0"/>
          </a:p>
          <a:p>
            <a:pPr eaLnBrk="1" hangingPunct="1"/>
            <a:r>
              <a:rPr lang="es-CO" dirty="0" smtClean="0"/>
              <a:t>Diana Benavides</a:t>
            </a:r>
            <a:endParaRPr lang="es-E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191816"/>
          </a:xfrm>
        </p:spPr>
        <p:txBody>
          <a:bodyPr>
            <a:normAutofit fontScale="90000"/>
          </a:bodyPr>
          <a:lstStyle/>
          <a:p>
            <a:r>
              <a:rPr lang="es-CO" dirty="0"/>
              <a:t>RF: Reservar </a:t>
            </a:r>
            <a:r>
              <a:rPr lang="es-CO" dirty="0" smtClean="0"/>
              <a:t>Vuelo – Escenarios de manejo de transacciones</a:t>
            </a:r>
            <a:endParaRPr lang="es-CO" dirty="0"/>
          </a:p>
        </p:txBody>
      </p:sp>
      <p:sp>
        <p:nvSpPr>
          <p:cNvPr id="2" name="1 CuadroTexto"/>
          <p:cNvSpPr txBox="1"/>
          <p:nvPr/>
        </p:nvSpPr>
        <p:spPr>
          <a:xfrm>
            <a:off x="541784" y="1725216"/>
            <a:ext cx="5542384" cy="1200329"/>
          </a:xfrm>
          <a:prstGeom prst="rect">
            <a:avLst/>
          </a:prstGeom>
          <a:noFill/>
        </p:spPr>
        <p:txBody>
          <a:bodyPr wrap="square" rtlCol="0">
            <a:spAutoFit/>
          </a:bodyPr>
          <a:lstStyle/>
          <a:p>
            <a:pPr algn="just"/>
            <a:r>
              <a:rPr lang="es-MX" sz="2400" b="1" dirty="0" smtClean="0"/>
              <a:t>Escenario A: </a:t>
            </a:r>
            <a:r>
              <a:rPr lang="es-MX" sz="2400" dirty="0" smtClean="0"/>
              <a:t>Una sola transacción</a:t>
            </a:r>
          </a:p>
          <a:p>
            <a:pPr algn="just"/>
            <a:endParaRPr lang="es-MX" sz="2400" b="1" dirty="0"/>
          </a:p>
          <a:p>
            <a:pPr algn="just"/>
            <a:r>
              <a:rPr lang="es-MX" sz="2400" b="1" dirty="0" smtClean="0"/>
              <a:t>Escenario B: </a:t>
            </a:r>
            <a:r>
              <a:rPr lang="es-MX" sz="2400" dirty="0" smtClean="0"/>
              <a:t>Múltiples transacciones</a:t>
            </a:r>
            <a:endParaRPr lang="es-MX" sz="2400" b="1" dirty="0"/>
          </a:p>
        </p:txBody>
      </p:sp>
    </p:spTree>
    <p:extLst>
      <p:ext uri="{BB962C8B-B14F-4D97-AF65-F5344CB8AC3E}">
        <p14:creationId xmlns:p14="http://schemas.microsoft.com/office/powerpoint/2010/main" val="2428369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87" y="1233666"/>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sp>
        <p:nvSpPr>
          <p:cNvPr id="8" name="7 Rectángulo redondeado"/>
          <p:cNvSpPr/>
          <p:nvPr/>
        </p:nvSpPr>
        <p:spPr>
          <a:xfrm>
            <a:off x="5220072" y="4221088"/>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Bloqueo?</a:t>
            </a:r>
            <a:endParaRPr lang="es-MX" sz="1400" dirty="0"/>
          </a:p>
        </p:txBody>
      </p:sp>
      <p:sp>
        <p:nvSpPr>
          <p:cNvPr id="11" name="10 CuadroTexto"/>
          <p:cNvSpPr txBox="1"/>
          <p:nvPr/>
        </p:nvSpPr>
        <p:spPr>
          <a:xfrm>
            <a:off x="6300192" y="706631"/>
            <a:ext cx="2794954" cy="646331"/>
          </a:xfrm>
          <a:prstGeom prst="rect">
            <a:avLst/>
          </a:prstGeom>
          <a:noFill/>
        </p:spPr>
        <p:txBody>
          <a:bodyPr wrap="square" rtlCol="0">
            <a:spAutoFit/>
          </a:bodyPr>
          <a:lstStyle/>
          <a:p>
            <a:pPr algn="just"/>
            <a:r>
              <a:rPr lang="es-MX" b="1" u="sng" dirty="0" smtClean="0"/>
              <a:t>Escenario A: </a:t>
            </a:r>
            <a:r>
              <a:rPr lang="es-MX" u="sng" dirty="0" smtClean="0"/>
              <a:t>Una sola transacción</a:t>
            </a:r>
          </a:p>
        </p:txBody>
      </p:sp>
      <p:sp>
        <p:nvSpPr>
          <p:cNvPr id="12" name="11 Rectángulo redondeado"/>
          <p:cNvSpPr/>
          <p:nvPr/>
        </p:nvSpPr>
        <p:spPr>
          <a:xfrm>
            <a:off x="3356297" y="6149746"/>
            <a:ext cx="9361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endParaRPr lang="es-MX" sz="1400" dirty="0"/>
          </a:p>
        </p:txBody>
      </p:sp>
    </p:spTree>
    <p:extLst>
      <p:ext uri="{BB962C8B-B14F-4D97-AF65-F5344CB8AC3E}">
        <p14:creationId xmlns:p14="http://schemas.microsoft.com/office/powerpoint/2010/main" val="36555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807368"/>
          </a:xfrm>
        </p:spPr>
        <p:txBody>
          <a:bodyPr>
            <a:normAutofit fontScale="90000"/>
          </a:bodyPr>
          <a:lstStyle/>
          <a:p>
            <a:r>
              <a:rPr lang="es-CO" dirty="0"/>
              <a:t>RF: Reservar Vuelo – Escenarios de manejo de transacciones</a:t>
            </a:r>
          </a:p>
        </p:txBody>
      </p:sp>
      <p:sp>
        <p:nvSpPr>
          <p:cNvPr id="2" name="1 CuadroTexto"/>
          <p:cNvSpPr txBox="1"/>
          <p:nvPr/>
        </p:nvSpPr>
        <p:spPr>
          <a:xfrm>
            <a:off x="541784" y="2163628"/>
            <a:ext cx="8206680" cy="4524315"/>
          </a:xfrm>
          <a:prstGeom prst="rect">
            <a:avLst/>
          </a:prstGeom>
          <a:noFill/>
        </p:spPr>
        <p:txBody>
          <a:bodyPr wrap="square" rtlCol="0">
            <a:spAutoFit/>
          </a:bodyPr>
          <a:lstStyle/>
          <a:p>
            <a:pPr marL="342900" indent="-342900" algn="just">
              <a:buFont typeface="Arial" pitchFamily="34" charset="0"/>
              <a:buChar char="•"/>
            </a:pPr>
            <a:r>
              <a:rPr lang="es-MX" sz="2400" b="1" dirty="0" smtClean="0"/>
              <a:t>Escenario B1: </a:t>
            </a:r>
            <a:r>
              <a:rPr lang="es-MX" sz="2400" dirty="0" smtClean="0"/>
              <a:t>Un </a:t>
            </a:r>
            <a:r>
              <a:rPr lang="es-MX" sz="2400" dirty="0" err="1" smtClean="0"/>
              <a:t>commit</a:t>
            </a:r>
            <a:r>
              <a:rPr lang="es-MX" sz="2400" dirty="0" smtClean="0"/>
              <a:t> se realiza automáticamente después de una sentencia SQL. </a:t>
            </a:r>
          </a:p>
          <a:p>
            <a:pPr marL="342900" indent="-342900" algn="just">
              <a:buFont typeface="Arial" pitchFamily="34" charset="0"/>
              <a:buChar char="•"/>
            </a:pPr>
            <a:endParaRPr lang="es-MX" sz="2400" dirty="0" smtClean="0"/>
          </a:p>
          <a:p>
            <a:pPr marL="342900" indent="-342900" algn="just">
              <a:buFont typeface="Arial" pitchFamily="34" charset="0"/>
              <a:buChar char="•"/>
            </a:pPr>
            <a:r>
              <a:rPr lang="es-MX" sz="2400" b="1" dirty="0" smtClean="0"/>
              <a:t>Escenario B2: </a:t>
            </a:r>
            <a:r>
              <a:rPr lang="es-MX" sz="2400" dirty="0" smtClean="0"/>
              <a:t>Cada </a:t>
            </a:r>
            <a:r>
              <a:rPr lang="es-MX" sz="2400" dirty="0" err="1" smtClean="0"/>
              <a:t>subtransacción</a:t>
            </a:r>
            <a:r>
              <a:rPr lang="es-MX" sz="2400" dirty="0" smtClean="0"/>
              <a:t> hace </a:t>
            </a:r>
            <a:r>
              <a:rPr lang="es-MX" sz="2400" dirty="0" err="1" smtClean="0"/>
              <a:t>commit</a:t>
            </a:r>
            <a:r>
              <a:rPr lang="es-MX" sz="2400" dirty="0" smtClean="0"/>
              <a:t> tan pronto pueda. </a:t>
            </a:r>
          </a:p>
          <a:p>
            <a:pPr marL="342900" indent="-342900" algn="just">
              <a:buFont typeface="Arial" pitchFamily="34" charset="0"/>
              <a:buChar char="•"/>
            </a:pPr>
            <a:endParaRPr lang="es-MX" sz="2400" dirty="0" smtClean="0"/>
          </a:p>
          <a:p>
            <a:pPr marL="342900" indent="-342900" algn="just">
              <a:buFont typeface="Arial" pitchFamily="34" charset="0"/>
              <a:buChar char="•"/>
            </a:pPr>
            <a:r>
              <a:rPr lang="es-MX" sz="2400" b="1" dirty="0" smtClean="0"/>
              <a:t>Escenario B3: </a:t>
            </a:r>
            <a:r>
              <a:rPr lang="es-MX" sz="2400" dirty="0" smtClean="0"/>
              <a:t>La aplicación envía un </a:t>
            </a:r>
            <a:r>
              <a:rPr lang="es-MX" sz="2400" dirty="0" err="1" smtClean="0"/>
              <a:t>commit</a:t>
            </a:r>
            <a:r>
              <a:rPr lang="es-MX" sz="2400" dirty="0" smtClean="0"/>
              <a:t> a todos los sitios cuando todas las </a:t>
            </a:r>
            <a:r>
              <a:rPr lang="es-MX" sz="2400" dirty="0" err="1" smtClean="0"/>
              <a:t>subtransacciones</a:t>
            </a:r>
            <a:r>
              <a:rPr lang="es-MX" sz="2400" dirty="0" smtClean="0"/>
              <a:t> terminaron. </a:t>
            </a:r>
          </a:p>
          <a:p>
            <a:pPr marL="342900" indent="-342900" algn="just">
              <a:buFont typeface="Arial" pitchFamily="34" charset="0"/>
              <a:buChar char="•"/>
            </a:pPr>
            <a:endParaRPr lang="es-MX" sz="2400" dirty="0" smtClean="0"/>
          </a:p>
          <a:p>
            <a:pPr marL="342900" indent="-342900" algn="just">
              <a:buFont typeface="Arial" pitchFamily="34" charset="0"/>
              <a:buChar char="•"/>
            </a:pPr>
            <a:r>
              <a:rPr lang="es-MX" sz="2400" b="1" dirty="0" smtClean="0"/>
              <a:t>Escenario B4: </a:t>
            </a:r>
            <a:r>
              <a:rPr lang="es-MX" sz="2400" dirty="0" smtClean="0"/>
              <a:t>La aplicación envía comandos de preparación y luego </a:t>
            </a:r>
            <a:r>
              <a:rPr lang="es-MX" sz="2400" dirty="0" err="1" smtClean="0"/>
              <a:t>commit</a:t>
            </a:r>
            <a:r>
              <a:rPr lang="es-MX" sz="2400" dirty="0" smtClean="0"/>
              <a:t> a todos los participantes, cuando todos ellos están preparados para hacerlo.</a:t>
            </a:r>
            <a:endParaRPr lang="es-MX" sz="2400" b="1" dirty="0"/>
          </a:p>
        </p:txBody>
      </p:sp>
      <p:sp>
        <p:nvSpPr>
          <p:cNvPr id="5" name="4 CuadroTexto"/>
          <p:cNvSpPr txBox="1"/>
          <p:nvPr/>
        </p:nvSpPr>
        <p:spPr>
          <a:xfrm>
            <a:off x="541784" y="1625971"/>
            <a:ext cx="8062664" cy="461665"/>
          </a:xfrm>
          <a:prstGeom prst="rect">
            <a:avLst/>
          </a:prstGeom>
          <a:noFill/>
        </p:spPr>
        <p:txBody>
          <a:bodyPr wrap="square" rtlCol="0">
            <a:spAutoFit/>
          </a:bodyPr>
          <a:lstStyle/>
          <a:p>
            <a:pPr algn="just"/>
            <a:r>
              <a:rPr lang="es-MX" sz="2400" b="1" dirty="0" smtClean="0"/>
              <a:t>Escenario B</a:t>
            </a:r>
            <a:endParaRPr lang="es-MX" sz="2400" b="1" dirty="0"/>
          </a:p>
        </p:txBody>
      </p:sp>
    </p:spTree>
    <p:extLst>
      <p:ext uri="{BB962C8B-B14F-4D97-AF65-F5344CB8AC3E}">
        <p14:creationId xmlns:p14="http://schemas.microsoft.com/office/powerpoint/2010/main" val="3323824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87" y="1233666"/>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sp>
        <p:nvSpPr>
          <p:cNvPr id="4" name="3 Rectángulo redondeado"/>
          <p:cNvSpPr/>
          <p:nvPr/>
        </p:nvSpPr>
        <p:spPr>
          <a:xfrm>
            <a:off x="4211960" y="4581128"/>
            <a:ext cx="9361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r>
              <a:rPr lang="es-MX" sz="1400" dirty="0" smtClean="0"/>
              <a:t> </a:t>
            </a:r>
            <a:endParaRPr lang="es-MX" sz="1400" dirty="0"/>
          </a:p>
        </p:txBody>
      </p:sp>
      <p:sp>
        <p:nvSpPr>
          <p:cNvPr id="8" name="7 Rectángulo redondeado"/>
          <p:cNvSpPr/>
          <p:nvPr/>
        </p:nvSpPr>
        <p:spPr>
          <a:xfrm>
            <a:off x="7020272" y="5279789"/>
            <a:ext cx="9361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r>
              <a:rPr lang="es-MX" sz="1400" dirty="0" smtClean="0"/>
              <a:t> </a:t>
            </a:r>
            <a:endParaRPr lang="es-MX" sz="1400" dirty="0"/>
          </a:p>
        </p:txBody>
      </p:sp>
      <p:sp>
        <p:nvSpPr>
          <p:cNvPr id="10" name="9 Rectángulo redondeado"/>
          <p:cNvSpPr/>
          <p:nvPr/>
        </p:nvSpPr>
        <p:spPr>
          <a:xfrm>
            <a:off x="4355976" y="6021288"/>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Rollback</a:t>
            </a:r>
            <a:r>
              <a:rPr lang="es-MX" sz="1400" dirty="0" smtClean="0"/>
              <a:t>?</a:t>
            </a:r>
            <a:endParaRPr lang="es-MX" sz="1400" dirty="0"/>
          </a:p>
        </p:txBody>
      </p:sp>
      <p:sp>
        <p:nvSpPr>
          <p:cNvPr id="11" name="10 CuadroTexto"/>
          <p:cNvSpPr txBox="1"/>
          <p:nvPr/>
        </p:nvSpPr>
        <p:spPr>
          <a:xfrm>
            <a:off x="5429746" y="614298"/>
            <a:ext cx="3689548" cy="923330"/>
          </a:xfrm>
          <a:prstGeom prst="rect">
            <a:avLst/>
          </a:prstGeom>
          <a:noFill/>
        </p:spPr>
        <p:txBody>
          <a:bodyPr wrap="square" rtlCol="0">
            <a:spAutoFit/>
          </a:bodyPr>
          <a:lstStyle/>
          <a:p>
            <a:pPr algn="just"/>
            <a:r>
              <a:rPr lang="es-MX" b="1" u="sng" dirty="0" smtClean="0"/>
              <a:t>Escenario B1: </a:t>
            </a:r>
            <a:r>
              <a:rPr lang="es-MX" u="sng" dirty="0" smtClean="0"/>
              <a:t>Un </a:t>
            </a:r>
            <a:r>
              <a:rPr lang="es-MX" u="sng" dirty="0" err="1" smtClean="0"/>
              <a:t>commit</a:t>
            </a:r>
            <a:r>
              <a:rPr lang="es-MX" u="sng" dirty="0" smtClean="0"/>
              <a:t> se realiza automáticamente después de una sentencia SQL. </a:t>
            </a:r>
          </a:p>
        </p:txBody>
      </p:sp>
    </p:spTree>
    <p:extLst>
      <p:ext uri="{BB962C8B-B14F-4D97-AF65-F5344CB8AC3E}">
        <p14:creationId xmlns:p14="http://schemas.microsoft.com/office/powerpoint/2010/main" val="379677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411" y="1373069"/>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sp>
        <p:nvSpPr>
          <p:cNvPr id="8" name="7 Rectángulo redondeado"/>
          <p:cNvSpPr/>
          <p:nvPr/>
        </p:nvSpPr>
        <p:spPr>
          <a:xfrm>
            <a:off x="7020272" y="5279789"/>
            <a:ext cx="9361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r>
              <a:rPr lang="es-MX" sz="1400" dirty="0" smtClean="0"/>
              <a:t> </a:t>
            </a:r>
            <a:endParaRPr lang="es-MX" sz="1400" dirty="0"/>
          </a:p>
        </p:txBody>
      </p:sp>
      <p:sp>
        <p:nvSpPr>
          <p:cNvPr id="10" name="9 Rectángulo redondeado"/>
          <p:cNvSpPr/>
          <p:nvPr/>
        </p:nvSpPr>
        <p:spPr>
          <a:xfrm>
            <a:off x="4382373" y="5877272"/>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endParaRPr lang="es-MX" sz="1400" dirty="0"/>
          </a:p>
        </p:txBody>
      </p:sp>
      <p:sp>
        <p:nvSpPr>
          <p:cNvPr id="11" name="10 CuadroTexto"/>
          <p:cNvSpPr txBox="1"/>
          <p:nvPr/>
        </p:nvSpPr>
        <p:spPr>
          <a:xfrm>
            <a:off x="6156176" y="614298"/>
            <a:ext cx="2963118" cy="923330"/>
          </a:xfrm>
          <a:prstGeom prst="rect">
            <a:avLst/>
          </a:prstGeom>
          <a:noFill/>
        </p:spPr>
        <p:txBody>
          <a:bodyPr wrap="square" rtlCol="0">
            <a:spAutoFit/>
          </a:bodyPr>
          <a:lstStyle/>
          <a:p>
            <a:pPr algn="just"/>
            <a:r>
              <a:rPr lang="es-MX" b="1" u="sng" dirty="0" smtClean="0"/>
              <a:t>Escenario B2: </a:t>
            </a:r>
            <a:r>
              <a:rPr lang="es-MX" u="sng" dirty="0"/>
              <a:t>Cada </a:t>
            </a:r>
            <a:r>
              <a:rPr lang="es-MX" u="sng" dirty="0" err="1"/>
              <a:t>subtransacción</a:t>
            </a:r>
            <a:r>
              <a:rPr lang="es-MX" u="sng" dirty="0"/>
              <a:t> hace </a:t>
            </a:r>
            <a:r>
              <a:rPr lang="es-MX" u="sng" dirty="0" err="1"/>
              <a:t>commit</a:t>
            </a:r>
            <a:r>
              <a:rPr lang="es-MX" u="sng" dirty="0"/>
              <a:t> tan pronto pueda.</a:t>
            </a:r>
            <a:endParaRPr lang="es-MX" u="sng" dirty="0" smtClean="0"/>
          </a:p>
        </p:txBody>
      </p:sp>
      <p:sp>
        <p:nvSpPr>
          <p:cNvPr id="12" name="11 Rectángulo redondeado"/>
          <p:cNvSpPr/>
          <p:nvPr/>
        </p:nvSpPr>
        <p:spPr>
          <a:xfrm>
            <a:off x="4355976" y="4653136"/>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Bloqueo?</a:t>
            </a:r>
            <a:endParaRPr lang="es-MX" sz="1400" dirty="0"/>
          </a:p>
        </p:txBody>
      </p:sp>
    </p:spTree>
    <p:extLst>
      <p:ext uri="{BB962C8B-B14F-4D97-AF65-F5344CB8AC3E}">
        <p14:creationId xmlns:p14="http://schemas.microsoft.com/office/powerpoint/2010/main" val="31581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403" y="1268760"/>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sp>
        <p:nvSpPr>
          <p:cNvPr id="8" name="7 Rectángulo redondeado"/>
          <p:cNvSpPr/>
          <p:nvPr/>
        </p:nvSpPr>
        <p:spPr>
          <a:xfrm>
            <a:off x="6596653" y="5949280"/>
            <a:ext cx="93610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r>
              <a:rPr lang="es-MX" sz="1400" dirty="0" smtClean="0"/>
              <a:t> </a:t>
            </a:r>
            <a:endParaRPr lang="es-MX" sz="1400" dirty="0"/>
          </a:p>
        </p:txBody>
      </p:sp>
      <p:sp>
        <p:nvSpPr>
          <p:cNvPr id="10" name="9 Rectángulo redondeado"/>
          <p:cNvSpPr/>
          <p:nvPr/>
        </p:nvSpPr>
        <p:spPr>
          <a:xfrm>
            <a:off x="4355976" y="5949280"/>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smtClean="0"/>
              <a:t>Commit</a:t>
            </a:r>
            <a:endParaRPr lang="es-MX" sz="1400" dirty="0"/>
          </a:p>
        </p:txBody>
      </p:sp>
      <p:sp>
        <p:nvSpPr>
          <p:cNvPr id="11" name="10 CuadroTexto"/>
          <p:cNvSpPr txBox="1"/>
          <p:nvPr/>
        </p:nvSpPr>
        <p:spPr>
          <a:xfrm>
            <a:off x="5796136" y="476672"/>
            <a:ext cx="3323158" cy="1200329"/>
          </a:xfrm>
          <a:prstGeom prst="rect">
            <a:avLst/>
          </a:prstGeom>
          <a:noFill/>
        </p:spPr>
        <p:txBody>
          <a:bodyPr wrap="square" rtlCol="0">
            <a:spAutoFit/>
          </a:bodyPr>
          <a:lstStyle/>
          <a:p>
            <a:pPr algn="just"/>
            <a:r>
              <a:rPr lang="es-MX" b="1" u="sng" dirty="0" smtClean="0"/>
              <a:t>Escenario B3: </a:t>
            </a:r>
            <a:r>
              <a:rPr lang="es-MX" u="sng" dirty="0"/>
              <a:t>La aplicación envía un </a:t>
            </a:r>
            <a:r>
              <a:rPr lang="es-MX" u="sng" dirty="0" err="1"/>
              <a:t>commit</a:t>
            </a:r>
            <a:r>
              <a:rPr lang="es-MX" u="sng" dirty="0"/>
              <a:t> a todos los sitios cuando todas las </a:t>
            </a:r>
            <a:r>
              <a:rPr lang="es-MX" u="sng" dirty="0" err="1"/>
              <a:t>subtransacciones</a:t>
            </a:r>
            <a:r>
              <a:rPr lang="es-MX" u="sng" dirty="0"/>
              <a:t> terminaron</a:t>
            </a:r>
            <a:endParaRPr lang="es-MX" u="sng" dirty="0" smtClean="0"/>
          </a:p>
        </p:txBody>
      </p:sp>
      <p:sp>
        <p:nvSpPr>
          <p:cNvPr id="12" name="11 Rectángulo redondeado"/>
          <p:cNvSpPr/>
          <p:nvPr/>
        </p:nvSpPr>
        <p:spPr>
          <a:xfrm>
            <a:off x="4355976" y="4653136"/>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Bloqueo?</a:t>
            </a:r>
            <a:endParaRPr lang="es-MX" sz="1400" dirty="0"/>
          </a:p>
        </p:txBody>
      </p:sp>
    </p:spTree>
    <p:extLst>
      <p:ext uri="{BB962C8B-B14F-4D97-AF65-F5344CB8AC3E}">
        <p14:creationId xmlns:p14="http://schemas.microsoft.com/office/powerpoint/2010/main" val="357387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268760"/>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sp>
        <p:nvSpPr>
          <p:cNvPr id="8" name="7 Rectángulo redondeado"/>
          <p:cNvSpPr/>
          <p:nvPr/>
        </p:nvSpPr>
        <p:spPr>
          <a:xfrm>
            <a:off x="6501840" y="5956316"/>
            <a:ext cx="122413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t>Preparado</a:t>
            </a:r>
            <a:r>
              <a:rPr lang="es-MX" sz="1400" dirty="0" smtClean="0"/>
              <a:t>?</a:t>
            </a:r>
          </a:p>
          <a:p>
            <a:pPr algn="ctr"/>
            <a:r>
              <a:rPr lang="es-MX" sz="1400" dirty="0" err="1" smtClean="0"/>
              <a:t>Commit</a:t>
            </a:r>
            <a:endParaRPr lang="es-MX" sz="1400" dirty="0"/>
          </a:p>
        </p:txBody>
      </p:sp>
      <p:sp>
        <p:nvSpPr>
          <p:cNvPr id="10" name="9 Rectángulo redondeado"/>
          <p:cNvSpPr/>
          <p:nvPr/>
        </p:nvSpPr>
        <p:spPr>
          <a:xfrm>
            <a:off x="4211960" y="5949280"/>
            <a:ext cx="122413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Preparado?</a:t>
            </a:r>
          </a:p>
          <a:p>
            <a:pPr algn="ctr"/>
            <a:r>
              <a:rPr lang="es-MX" sz="1400" dirty="0" err="1" smtClean="0"/>
              <a:t>Commit</a:t>
            </a:r>
            <a:endParaRPr lang="es-MX" sz="1400" dirty="0"/>
          </a:p>
        </p:txBody>
      </p:sp>
      <p:sp>
        <p:nvSpPr>
          <p:cNvPr id="11" name="10 CuadroTexto"/>
          <p:cNvSpPr txBox="1"/>
          <p:nvPr/>
        </p:nvSpPr>
        <p:spPr>
          <a:xfrm>
            <a:off x="5076056" y="476672"/>
            <a:ext cx="4043238" cy="1077218"/>
          </a:xfrm>
          <a:prstGeom prst="rect">
            <a:avLst/>
          </a:prstGeom>
          <a:noFill/>
        </p:spPr>
        <p:txBody>
          <a:bodyPr wrap="square" rtlCol="0">
            <a:spAutoFit/>
          </a:bodyPr>
          <a:lstStyle/>
          <a:p>
            <a:pPr algn="just"/>
            <a:r>
              <a:rPr lang="es-MX" sz="1600" b="1" u="sng" dirty="0" smtClean="0"/>
              <a:t>Escenario B4: </a:t>
            </a:r>
            <a:r>
              <a:rPr lang="es-MX" sz="1600" u="sng" dirty="0"/>
              <a:t>La aplicación envía comandos de preparación y luego </a:t>
            </a:r>
            <a:r>
              <a:rPr lang="es-MX" sz="1600" u="sng" dirty="0" err="1"/>
              <a:t>commit</a:t>
            </a:r>
            <a:r>
              <a:rPr lang="es-MX" sz="1600" u="sng" dirty="0"/>
              <a:t> a todos los participantes, cuando todos ellos están preparados para hacerlo.</a:t>
            </a:r>
            <a:endParaRPr lang="es-MX" sz="1600" u="sng" dirty="0" smtClean="0"/>
          </a:p>
        </p:txBody>
      </p:sp>
      <p:sp>
        <p:nvSpPr>
          <p:cNvPr id="12" name="11 Rectángulo redondeado"/>
          <p:cNvSpPr/>
          <p:nvPr/>
        </p:nvSpPr>
        <p:spPr>
          <a:xfrm>
            <a:off x="4355976" y="4653136"/>
            <a:ext cx="108012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smtClean="0"/>
              <a:t>Bloqueo?</a:t>
            </a:r>
            <a:endParaRPr lang="es-MX" sz="1400" dirty="0"/>
          </a:p>
        </p:txBody>
      </p:sp>
    </p:spTree>
    <p:extLst>
      <p:ext uri="{BB962C8B-B14F-4D97-AF65-F5344CB8AC3E}">
        <p14:creationId xmlns:p14="http://schemas.microsoft.com/office/powerpoint/2010/main" val="14534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05064"/>
            <a:ext cx="8229600" cy="990600"/>
          </a:xfrm>
        </p:spPr>
        <p:txBody>
          <a:bodyPr/>
          <a:lstStyle/>
          <a:p>
            <a:pPr algn="ctr"/>
            <a:r>
              <a:rPr lang="es-CO" dirty="0" smtClean="0"/>
              <a:t>FIN DE LA PRESENTACIÓN</a:t>
            </a:r>
            <a:endParaRPr lang="es-CO" dirty="0"/>
          </a:p>
        </p:txBody>
      </p:sp>
    </p:spTree>
    <p:extLst>
      <p:ext uri="{BB962C8B-B14F-4D97-AF65-F5344CB8AC3E}">
        <p14:creationId xmlns:p14="http://schemas.microsoft.com/office/powerpoint/2010/main" val="42350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Trabajo en grupo</a:t>
            </a:r>
            <a:endParaRPr lang="es-CO" dirty="0"/>
          </a:p>
        </p:txBody>
      </p:sp>
      <p:sp>
        <p:nvSpPr>
          <p:cNvPr id="4" name="3 Marcador de contenido"/>
          <p:cNvSpPr>
            <a:spLocks noGrp="1"/>
          </p:cNvSpPr>
          <p:nvPr>
            <p:ph idx="1"/>
          </p:nvPr>
        </p:nvSpPr>
        <p:spPr/>
        <p:txBody>
          <a:bodyPr/>
          <a:lstStyle/>
          <a:p>
            <a:r>
              <a:rPr lang="es-CO" sz="2800" dirty="0" smtClean="0"/>
              <a:t>Plantear arquitectura de Turismo de los Alpes, encuadrándola en alguno de los “sabores” de arquitectura vistos</a:t>
            </a:r>
          </a:p>
          <a:p>
            <a:endParaRPr lang="es-CO" sz="2800" dirty="0" smtClean="0"/>
          </a:p>
          <a:p>
            <a:r>
              <a:rPr lang="es-CO" sz="2800" dirty="0" smtClean="0"/>
              <a:t>Resolver las siguientes preguntas</a:t>
            </a:r>
          </a:p>
          <a:p>
            <a:pPr marL="914400" lvl="1" indent="-514350">
              <a:buFont typeface="+mj-lt"/>
              <a:buAutoNum type="arabicPeriod"/>
            </a:pPr>
            <a:r>
              <a:rPr lang="es-CO" sz="2400" dirty="0" smtClean="0"/>
              <a:t>¿Cuáles son los componentes de esta arquitectura y por qué?</a:t>
            </a:r>
          </a:p>
          <a:p>
            <a:pPr marL="914400" lvl="1" indent="-514350">
              <a:buFont typeface="+mj-lt"/>
              <a:buAutoNum type="arabicPeriod"/>
            </a:pPr>
            <a:endParaRPr lang="es-CO" sz="2400" dirty="0" smtClean="0"/>
          </a:p>
          <a:p>
            <a:pPr marL="914400" lvl="1" indent="-514350">
              <a:buFont typeface="+mj-lt"/>
              <a:buAutoNum type="arabicPeriod"/>
            </a:pPr>
            <a:r>
              <a:rPr lang="es-CO" sz="2400" dirty="0" smtClean="0"/>
              <a:t>En esta arquitectura, ¿cómo se trataría el ejemplo del caso de uso “Reservar Vuelo”?</a:t>
            </a:r>
            <a:endParaRPr lang="es-CO"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Diagrama Turismo Andes v1.png"/>
          <p:cNvPicPr>
            <a:picLocks noChangeAspect="1"/>
          </p:cNvPicPr>
          <p:nvPr/>
        </p:nvPicPr>
        <p:blipFill>
          <a:blip r:embed="rId3" cstate="print"/>
          <a:stretch>
            <a:fillRect/>
          </a:stretch>
        </p:blipFill>
        <p:spPr>
          <a:xfrm>
            <a:off x="0" y="1147003"/>
            <a:ext cx="9144000" cy="4563993"/>
          </a:xfrm>
          <a:prstGeom prst="rect">
            <a:avLst/>
          </a:prstGeom>
        </p:spPr>
      </p:pic>
      <p:sp>
        <p:nvSpPr>
          <p:cNvPr id="4" name="3 Disco magnético"/>
          <p:cNvSpPr/>
          <p:nvPr/>
        </p:nvSpPr>
        <p:spPr>
          <a:xfrm>
            <a:off x="5508104" y="2996952"/>
            <a:ext cx="3635896" cy="2520280"/>
          </a:xfrm>
          <a:prstGeom prst="flowChartMagneticDisk">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Disco magnético"/>
          <p:cNvSpPr/>
          <p:nvPr/>
        </p:nvSpPr>
        <p:spPr>
          <a:xfrm>
            <a:off x="0" y="3140968"/>
            <a:ext cx="3131840" cy="2304256"/>
          </a:xfrm>
          <a:prstGeom prst="flowChartMagneticDisk">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ectángulo"/>
          <p:cNvSpPr/>
          <p:nvPr/>
        </p:nvSpPr>
        <p:spPr>
          <a:xfrm>
            <a:off x="0" y="1556792"/>
            <a:ext cx="3491880" cy="410445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3851920" y="2204864"/>
            <a:ext cx="4608512" cy="86409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4004320" y="1421160"/>
            <a:ext cx="4608512" cy="86409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a:off x="3851920" y="3140968"/>
            <a:ext cx="5292080" cy="244827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3 Título"/>
          <p:cNvSpPr txBox="1">
            <a:spLocks/>
          </p:cNvSpPr>
          <p:nvPr/>
        </p:nvSpPr>
        <p:spPr>
          <a:xfrm>
            <a:off x="457200" y="489284"/>
            <a:ext cx="8229600" cy="990600"/>
          </a:xfrm>
          <a:prstGeom prst="rect">
            <a:avLst/>
          </a:prstGeom>
        </p:spPr>
        <p:txBody>
          <a:bodyPr>
            <a:normAutofit fontScale="9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s-CO" dirty="0" smtClean="0"/>
              <a:t>Diseño Turismo de los Alpes: Arquitectura</a:t>
            </a:r>
            <a:endParaRPr lang="es-CO" sz="4400" dirty="0"/>
          </a:p>
        </p:txBody>
      </p:sp>
      <p:sp>
        <p:nvSpPr>
          <p:cNvPr id="12" name="11 CuadroTexto"/>
          <p:cNvSpPr txBox="1"/>
          <p:nvPr/>
        </p:nvSpPr>
        <p:spPr>
          <a:xfrm>
            <a:off x="5508104" y="6462245"/>
            <a:ext cx="3384376" cy="307777"/>
          </a:xfrm>
          <a:prstGeom prst="rect">
            <a:avLst/>
          </a:prstGeom>
          <a:noFill/>
        </p:spPr>
        <p:txBody>
          <a:bodyPr wrap="square" rtlCol="0">
            <a:spAutoFit/>
          </a:bodyPr>
          <a:lstStyle/>
          <a:p>
            <a:pPr algn="r"/>
            <a:r>
              <a:rPr lang="es-MX" sz="1400" dirty="0" smtClean="0"/>
              <a:t>Tomado de: María del Pilar Villamil</a:t>
            </a:r>
            <a:endParaRPr lang="es-MX" sz="1400" dirty="0"/>
          </a:p>
        </p:txBody>
      </p:sp>
    </p:spTree>
    <p:extLst>
      <p:ext uri="{BB962C8B-B14F-4D97-AF65-F5344CB8AC3E}">
        <p14:creationId xmlns:p14="http://schemas.microsoft.com/office/powerpoint/2010/main" val="1994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669622"/>
          </a:xfrm>
        </p:spPr>
        <p:txBody>
          <a:bodyPr>
            <a:noAutofit/>
          </a:bodyPr>
          <a:lstStyle/>
          <a:p>
            <a:r>
              <a:rPr lang="es-CO" sz="3200" dirty="0"/>
              <a:t>Arquitectura de un </a:t>
            </a:r>
            <a:r>
              <a:rPr lang="es-CO" sz="3200" dirty="0" smtClean="0"/>
              <a:t>Turismo de los Alpes  (TA) multiusuario </a:t>
            </a:r>
            <a:r>
              <a:rPr lang="es-CO" sz="3200" b="1" dirty="0"/>
              <a:t>distribuido</a:t>
            </a:r>
            <a:r>
              <a:rPr lang="es-CO" sz="3200" dirty="0"/>
              <a:t> en </a:t>
            </a:r>
            <a:r>
              <a:rPr lang="es-CO" sz="3200" dirty="0" smtClean="0"/>
              <a:t>tres niveles</a:t>
            </a:r>
            <a:endParaRPr lang="es-CO" sz="3200" dirty="0"/>
          </a:p>
        </p:txBody>
      </p:sp>
      <p:sp>
        <p:nvSpPr>
          <p:cNvPr id="3" name="2 Rectángulo"/>
          <p:cNvSpPr/>
          <p:nvPr/>
        </p:nvSpPr>
        <p:spPr>
          <a:xfrm>
            <a:off x="683566" y="2415462"/>
            <a:ext cx="126409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TA</a:t>
            </a:r>
            <a:endParaRPr lang="es-MX" sz="1200" dirty="0"/>
          </a:p>
        </p:txBody>
      </p:sp>
      <p:sp>
        <p:nvSpPr>
          <p:cNvPr id="7" name="6 Rectángulo"/>
          <p:cNvSpPr/>
          <p:nvPr/>
        </p:nvSpPr>
        <p:spPr>
          <a:xfrm>
            <a:off x="698818" y="3436702"/>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TA</a:t>
            </a:r>
            <a:endParaRPr lang="es-MX" sz="1200" dirty="0"/>
          </a:p>
        </p:txBody>
      </p:sp>
      <p:sp>
        <p:nvSpPr>
          <p:cNvPr id="8" name="7 Rectángulo"/>
          <p:cNvSpPr/>
          <p:nvPr/>
        </p:nvSpPr>
        <p:spPr>
          <a:xfrm>
            <a:off x="710836" y="4833655"/>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TA</a:t>
            </a:r>
            <a:endParaRPr lang="es-MX" sz="1200" dirty="0"/>
          </a:p>
        </p:txBody>
      </p:sp>
      <p:sp>
        <p:nvSpPr>
          <p:cNvPr id="9" name="8 Rectángulo"/>
          <p:cNvSpPr/>
          <p:nvPr/>
        </p:nvSpPr>
        <p:spPr>
          <a:xfrm>
            <a:off x="723528" y="5949280"/>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TA</a:t>
            </a:r>
            <a:endParaRPr lang="es-MX" sz="1200" dirty="0"/>
          </a:p>
        </p:txBody>
      </p:sp>
      <p:cxnSp>
        <p:nvCxnSpPr>
          <p:cNvPr id="10" name="9 Conector recto de flecha"/>
          <p:cNvCxnSpPr>
            <a:stCxn id="3" idx="2"/>
            <a:endCxn id="7" idx="0"/>
          </p:cNvCxnSpPr>
          <p:nvPr/>
        </p:nvCxnSpPr>
        <p:spPr>
          <a:xfrm flipH="1">
            <a:off x="1310886" y="3063534"/>
            <a:ext cx="4729" cy="373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a:endCxn id="8" idx="0"/>
          </p:cNvCxnSpPr>
          <p:nvPr/>
        </p:nvCxnSpPr>
        <p:spPr>
          <a:xfrm>
            <a:off x="1310886" y="4084774"/>
            <a:ext cx="12018"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8" idx="2"/>
            <a:endCxn id="9" idx="0"/>
          </p:cNvCxnSpPr>
          <p:nvPr/>
        </p:nvCxnSpPr>
        <p:spPr>
          <a:xfrm>
            <a:off x="1322904" y="5481727"/>
            <a:ext cx="12692"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2747453" y="2547440"/>
            <a:ext cx="1356495"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Operador Vuelos</a:t>
            </a:r>
          </a:p>
        </p:txBody>
      </p:sp>
      <p:sp>
        <p:nvSpPr>
          <p:cNvPr id="29" name="28 Rectángulo"/>
          <p:cNvSpPr/>
          <p:nvPr/>
        </p:nvSpPr>
        <p:spPr>
          <a:xfrm>
            <a:off x="3143495" y="3388491"/>
            <a:ext cx="142850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Operador Vuelos</a:t>
            </a:r>
          </a:p>
        </p:txBody>
      </p:sp>
      <p:sp>
        <p:nvSpPr>
          <p:cNvPr id="30" name="29 Rectángulo"/>
          <p:cNvSpPr/>
          <p:nvPr/>
        </p:nvSpPr>
        <p:spPr>
          <a:xfrm>
            <a:off x="3155514" y="4785444"/>
            <a:ext cx="14164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Operador Vuelos</a:t>
            </a:r>
          </a:p>
        </p:txBody>
      </p:sp>
      <p:sp>
        <p:nvSpPr>
          <p:cNvPr id="31" name="30 Rectángulo"/>
          <p:cNvSpPr/>
          <p:nvPr/>
        </p:nvSpPr>
        <p:spPr>
          <a:xfrm>
            <a:off x="3168206" y="5901069"/>
            <a:ext cx="14037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Operador Vuelos</a:t>
            </a:r>
          </a:p>
        </p:txBody>
      </p:sp>
      <p:cxnSp>
        <p:nvCxnSpPr>
          <p:cNvPr id="33" name="32 Conector recto de flecha"/>
          <p:cNvCxnSpPr>
            <a:stCxn id="28" idx="2"/>
            <a:endCxn id="29" idx="0"/>
          </p:cNvCxnSpPr>
          <p:nvPr/>
        </p:nvCxnSpPr>
        <p:spPr>
          <a:xfrm>
            <a:off x="3425701" y="3195512"/>
            <a:ext cx="432046" cy="1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29" idx="2"/>
            <a:endCxn id="30" idx="0"/>
          </p:cNvCxnSpPr>
          <p:nvPr/>
        </p:nvCxnSpPr>
        <p:spPr>
          <a:xfrm>
            <a:off x="3857747" y="4036563"/>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30" idx="2"/>
            <a:endCxn id="31" idx="0"/>
          </p:cNvCxnSpPr>
          <p:nvPr/>
        </p:nvCxnSpPr>
        <p:spPr>
          <a:xfrm>
            <a:off x="3863756" y="5433516"/>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Rectángulo"/>
          <p:cNvSpPr/>
          <p:nvPr/>
        </p:nvSpPr>
        <p:spPr>
          <a:xfrm>
            <a:off x="6357033" y="2532276"/>
            <a:ext cx="116729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Franquicia TC</a:t>
            </a:r>
          </a:p>
        </p:txBody>
      </p:sp>
      <p:sp>
        <p:nvSpPr>
          <p:cNvPr id="48" name="47 Rectángulo"/>
          <p:cNvSpPr/>
          <p:nvPr/>
        </p:nvSpPr>
        <p:spPr>
          <a:xfrm>
            <a:off x="6959920" y="3382321"/>
            <a:ext cx="142850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Franquicia TC</a:t>
            </a:r>
          </a:p>
        </p:txBody>
      </p:sp>
      <p:sp>
        <p:nvSpPr>
          <p:cNvPr id="49" name="48 Rectángulo"/>
          <p:cNvSpPr/>
          <p:nvPr/>
        </p:nvSpPr>
        <p:spPr>
          <a:xfrm>
            <a:off x="6971939" y="4779274"/>
            <a:ext cx="14164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Franquicia TC</a:t>
            </a:r>
          </a:p>
        </p:txBody>
      </p:sp>
      <p:sp>
        <p:nvSpPr>
          <p:cNvPr id="50" name="49 Rectángulo"/>
          <p:cNvSpPr/>
          <p:nvPr/>
        </p:nvSpPr>
        <p:spPr>
          <a:xfrm>
            <a:off x="6984631" y="5894899"/>
            <a:ext cx="14037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Franquicia TC</a:t>
            </a:r>
          </a:p>
        </p:txBody>
      </p:sp>
      <p:cxnSp>
        <p:nvCxnSpPr>
          <p:cNvPr id="52" name="51 Conector recto de flecha"/>
          <p:cNvCxnSpPr>
            <a:stCxn id="47" idx="2"/>
            <a:endCxn id="48" idx="0"/>
          </p:cNvCxnSpPr>
          <p:nvPr/>
        </p:nvCxnSpPr>
        <p:spPr>
          <a:xfrm>
            <a:off x="6940680" y="3180348"/>
            <a:ext cx="733492" cy="20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48" idx="2"/>
            <a:endCxn id="49" idx="0"/>
          </p:cNvCxnSpPr>
          <p:nvPr/>
        </p:nvCxnSpPr>
        <p:spPr>
          <a:xfrm>
            <a:off x="7674172" y="4030393"/>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49" idx="2"/>
            <a:endCxn id="50" idx="0"/>
          </p:cNvCxnSpPr>
          <p:nvPr/>
        </p:nvCxnSpPr>
        <p:spPr>
          <a:xfrm>
            <a:off x="7680181" y="5427346"/>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de flecha"/>
          <p:cNvCxnSpPr>
            <a:stCxn id="7" idx="2"/>
            <a:endCxn id="30" idx="0"/>
          </p:cNvCxnSpPr>
          <p:nvPr/>
        </p:nvCxnSpPr>
        <p:spPr>
          <a:xfrm>
            <a:off x="1310886" y="4084774"/>
            <a:ext cx="2552870" cy="7006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a:stCxn id="7" idx="2"/>
            <a:endCxn id="49" idx="0"/>
          </p:cNvCxnSpPr>
          <p:nvPr/>
        </p:nvCxnSpPr>
        <p:spPr>
          <a:xfrm>
            <a:off x="1310886" y="4084774"/>
            <a:ext cx="6369295" cy="69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29" idx="2"/>
            <a:endCxn id="49" idx="0"/>
          </p:cNvCxnSpPr>
          <p:nvPr/>
        </p:nvCxnSpPr>
        <p:spPr>
          <a:xfrm>
            <a:off x="3857747" y="4036563"/>
            <a:ext cx="3822434" cy="74271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 name="1 Rectángulo redondeado"/>
          <p:cNvSpPr/>
          <p:nvPr/>
        </p:nvSpPr>
        <p:spPr>
          <a:xfrm>
            <a:off x="395536" y="2409292"/>
            <a:ext cx="1800200"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36" name="35 Rectángulo redondeado"/>
          <p:cNvSpPr/>
          <p:nvPr/>
        </p:nvSpPr>
        <p:spPr>
          <a:xfrm>
            <a:off x="2627784" y="2409292"/>
            <a:ext cx="3240360"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37" name="36 Rectángulo redondeado"/>
          <p:cNvSpPr/>
          <p:nvPr/>
        </p:nvSpPr>
        <p:spPr>
          <a:xfrm>
            <a:off x="6228184" y="2409292"/>
            <a:ext cx="2712818"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pic>
        <p:nvPicPr>
          <p:cNvPr id="1026" name="Picture 2" descr="https://encrypted-tbn2.google.com/images?q=tbn:ANd9GcRRLA7GAJ8M2eRfGUSdfcZxUbuhEVFnOKl82O_LROjOhkf0Su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6895" y="1778816"/>
            <a:ext cx="583696" cy="58369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https://encrypted-tbn2.google.com/images?q=tbn:ANd9GcRRLA7GAJ8M2eRfGUSdfcZxUbuhEVFnOKl82O_LROjOhkf0Su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2" y="1781905"/>
            <a:ext cx="583696" cy="58369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https://encrypted-tbn2.google.com/images?q=tbn:ANd9GcRRLA7GAJ8M2eRfGUSdfcZxUbuhEVFnOKl82O_LROjOhkf0Su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0231" y="1781905"/>
            <a:ext cx="583696" cy="58369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encrypted-tbn2.google.com/images?q=tbn:ANd9GcRRLA7GAJ8M2eRfGUSdfcZxUbuhEVFnOKl82O_LROjOhkf0Su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4861" y="1765749"/>
            <a:ext cx="583696" cy="583696"/>
          </a:xfrm>
          <a:prstGeom prst="rect">
            <a:avLst/>
          </a:prstGeom>
          <a:noFill/>
          <a:extLst>
            <a:ext uri="{909E8E84-426E-40DD-AFC4-6F175D3DCCD1}">
              <a14:hiddenFill xmlns:a14="http://schemas.microsoft.com/office/drawing/2010/main">
                <a:solidFill>
                  <a:srgbClr val="FFFFFF"/>
                </a:solidFill>
              </a14:hiddenFill>
            </a:ext>
          </a:extLst>
        </p:spPr>
      </p:pic>
      <p:sp>
        <p:nvSpPr>
          <p:cNvPr id="43" name="42 Rectángulo"/>
          <p:cNvSpPr/>
          <p:nvPr/>
        </p:nvSpPr>
        <p:spPr>
          <a:xfrm>
            <a:off x="7653178" y="2532276"/>
            <a:ext cx="116729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Franquicia TC</a:t>
            </a:r>
          </a:p>
        </p:txBody>
      </p:sp>
      <p:sp>
        <p:nvSpPr>
          <p:cNvPr id="56" name="55 Rectángulo"/>
          <p:cNvSpPr/>
          <p:nvPr/>
        </p:nvSpPr>
        <p:spPr>
          <a:xfrm>
            <a:off x="4223617" y="2547440"/>
            <a:ext cx="1356495"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Operador Vuelos</a:t>
            </a:r>
          </a:p>
        </p:txBody>
      </p:sp>
      <p:cxnSp>
        <p:nvCxnSpPr>
          <p:cNvPr id="57" name="56 Conector recto de flecha"/>
          <p:cNvCxnSpPr>
            <a:stCxn id="56" idx="2"/>
            <a:endCxn id="29" idx="0"/>
          </p:cNvCxnSpPr>
          <p:nvPr/>
        </p:nvCxnSpPr>
        <p:spPr>
          <a:xfrm flipH="1">
            <a:off x="3857747" y="3195512"/>
            <a:ext cx="1044118" cy="1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43" idx="2"/>
            <a:endCxn id="48" idx="0"/>
          </p:cNvCxnSpPr>
          <p:nvPr/>
        </p:nvCxnSpPr>
        <p:spPr>
          <a:xfrm flipH="1">
            <a:off x="7674172" y="3180348"/>
            <a:ext cx="562653" cy="20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10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669622"/>
          </a:xfrm>
        </p:spPr>
        <p:txBody>
          <a:bodyPr>
            <a:noAutofit/>
          </a:bodyPr>
          <a:lstStyle/>
          <a:p>
            <a:r>
              <a:rPr lang="es-CO" sz="3200" dirty="0"/>
              <a:t>Arquitectura de un </a:t>
            </a:r>
            <a:r>
              <a:rPr lang="es-CO" sz="3200" dirty="0" smtClean="0"/>
              <a:t>Turismo de los Alpes  (TA) multiusuario </a:t>
            </a:r>
            <a:r>
              <a:rPr lang="es-CO" sz="3200" b="1" dirty="0"/>
              <a:t>distribuido</a:t>
            </a:r>
            <a:r>
              <a:rPr lang="es-CO" sz="3200" dirty="0"/>
              <a:t> en </a:t>
            </a:r>
            <a:r>
              <a:rPr lang="es-CO" sz="3200" dirty="0" smtClean="0"/>
              <a:t>tres niveles</a:t>
            </a:r>
            <a:endParaRPr lang="es-CO" sz="3200" dirty="0"/>
          </a:p>
        </p:txBody>
      </p:sp>
      <p:sp>
        <p:nvSpPr>
          <p:cNvPr id="3" name="2 Rectángulo"/>
          <p:cNvSpPr/>
          <p:nvPr/>
        </p:nvSpPr>
        <p:spPr>
          <a:xfrm>
            <a:off x="467543" y="2127430"/>
            <a:ext cx="126409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TA</a:t>
            </a:r>
            <a:endParaRPr lang="es-MX" sz="1200" dirty="0"/>
          </a:p>
        </p:txBody>
      </p:sp>
      <p:sp>
        <p:nvSpPr>
          <p:cNvPr id="7" name="6 Rectángulo"/>
          <p:cNvSpPr/>
          <p:nvPr/>
        </p:nvSpPr>
        <p:spPr>
          <a:xfrm>
            <a:off x="482795" y="3148670"/>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TA</a:t>
            </a:r>
            <a:endParaRPr lang="es-MX" sz="1200" dirty="0"/>
          </a:p>
        </p:txBody>
      </p:sp>
      <p:sp>
        <p:nvSpPr>
          <p:cNvPr id="8" name="7 Rectángulo"/>
          <p:cNvSpPr/>
          <p:nvPr/>
        </p:nvSpPr>
        <p:spPr>
          <a:xfrm>
            <a:off x="494813" y="4545623"/>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TA</a:t>
            </a:r>
            <a:endParaRPr lang="es-MX" sz="1200" dirty="0"/>
          </a:p>
        </p:txBody>
      </p:sp>
      <p:sp>
        <p:nvSpPr>
          <p:cNvPr id="9" name="8 Rectángulo"/>
          <p:cNvSpPr/>
          <p:nvPr/>
        </p:nvSpPr>
        <p:spPr>
          <a:xfrm>
            <a:off x="507505" y="5661248"/>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TA</a:t>
            </a:r>
            <a:endParaRPr lang="es-MX" sz="1200" dirty="0"/>
          </a:p>
        </p:txBody>
      </p:sp>
      <p:cxnSp>
        <p:nvCxnSpPr>
          <p:cNvPr id="10" name="9 Conector recto de flecha"/>
          <p:cNvCxnSpPr>
            <a:stCxn id="3" idx="2"/>
            <a:endCxn id="7" idx="0"/>
          </p:cNvCxnSpPr>
          <p:nvPr/>
        </p:nvCxnSpPr>
        <p:spPr>
          <a:xfrm flipH="1">
            <a:off x="1094863" y="2775502"/>
            <a:ext cx="4729" cy="373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a:endCxn id="8" idx="0"/>
          </p:cNvCxnSpPr>
          <p:nvPr/>
        </p:nvCxnSpPr>
        <p:spPr>
          <a:xfrm>
            <a:off x="1094863" y="3796742"/>
            <a:ext cx="12018"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8" idx="2"/>
            <a:endCxn id="9" idx="0"/>
          </p:cNvCxnSpPr>
          <p:nvPr/>
        </p:nvCxnSpPr>
        <p:spPr>
          <a:xfrm>
            <a:off x="1106881" y="5193695"/>
            <a:ext cx="12692"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1 Llamada rectangular redondeada"/>
          <p:cNvSpPr/>
          <p:nvPr/>
        </p:nvSpPr>
        <p:spPr>
          <a:xfrm>
            <a:off x="2483768" y="1940846"/>
            <a:ext cx="4896544" cy="624058"/>
          </a:xfrm>
          <a:prstGeom prst="wedgeRoundRectCallout">
            <a:avLst>
              <a:gd name="adj1" fmla="val -69499"/>
              <a:gd name="adj2" fmla="val 149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Interfaz gráfica de Turismo de los Alpes (Web)</a:t>
            </a:r>
            <a:endParaRPr lang="es-MX" sz="1600" dirty="0"/>
          </a:p>
        </p:txBody>
      </p:sp>
      <p:sp>
        <p:nvSpPr>
          <p:cNvPr id="37" name="36 Llamada rectangular redondeada"/>
          <p:cNvSpPr/>
          <p:nvPr/>
        </p:nvSpPr>
        <p:spPr>
          <a:xfrm>
            <a:off x="2627784" y="2775502"/>
            <a:ext cx="5760640" cy="1301752"/>
          </a:xfrm>
          <a:prstGeom prst="wedgeRoundRectCallout">
            <a:avLst>
              <a:gd name="adj1" fmla="val -72960"/>
              <a:gd name="adj2" fmla="val 772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Servicios de aplicación: </a:t>
            </a:r>
          </a:p>
          <a:p>
            <a:pPr marL="285750" indent="-285750" algn="ctr">
              <a:buFont typeface="Arial" pitchFamily="34" charset="0"/>
              <a:buChar char="•"/>
            </a:pPr>
            <a:r>
              <a:rPr lang="es-MX" sz="1600" dirty="0" smtClean="0"/>
              <a:t>Consulta de servicios como: tiquetes, hoteles, entretenimiento, etc.</a:t>
            </a:r>
          </a:p>
          <a:p>
            <a:pPr marL="285750" indent="-285750" algn="ctr">
              <a:buFont typeface="Arial" pitchFamily="34" charset="0"/>
              <a:buChar char="•"/>
            </a:pPr>
            <a:r>
              <a:rPr lang="es-MX" sz="1600" dirty="0" smtClean="0"/>
              <a:t>Reserva de cupos de servicios</a:t>
            </a:r>
          </a:p>
          <a:p>
            <a:pPr marL="285750" indent="-285750" algn="ctr">
              <a:buFont typeface="Arial" pitchFamily="34" charset="0"/>
              <a:buChar char="•"/>
            </a:pPr>
            <a:r>
              <a:rPr lang="es-MX" sz="1600" dirty="0" smtClean="0"/>
              <a:t>Compra y pago de servicios ofrecidos</a:t>
            </a:r>
            <a:endParaRPr lang="es-MX" sz="1600" dirty="0"/>
          </a:p>
        </p:txBody>
      </p:sp>
      <p:sp>
        <p:nvSpPr>
          <p:cNvPr id="38" name="37 Llamada rectangular redondeada"/>
          <p:cNvSpPr/>
          <p:nvPr/>
        </p:nvSpPr>
        <p:spPr>
          <a:xfrm>
            <a:off x="2780184" y="4265111"/>
            <a:ext cx="5824264" cy="1209096"/>
          </a:xfrm>
          <a:prstGeom prst="wedgeRoundRectCallout">
            <a:avLst>
              <a:gd name="adj1" fmla="val -71967"/>
              <a:gd name="adj2" fmla="val -1834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a:t>Servicios para acceder a </a:t>
            </a:r>
            <a:r>
              <a:rPr lang="es-MX" sz="1600" dirty="0" smtClean="0"/>
              <a:t>procedimientos </a:t>
            </a:r>
            <a:r>
              <a:rPr lang="es-MX" sz="1600" dirty="0" smtClean="0"/>
              <a:t>almacenados/funciones, relacionadas con:</a:t>
            </a:r>
          </a:p>
          <a:p>
            <a:pPr marL="285750" indent="-285750" algn="ctr">
              <a:buFont typeface="Arial" pitchFamily="34" charset="0"/>
              <a:buChar char="•"/>
            </a:pPr>
            <a:r>
              <a:rPr lang="es-MX" sz="1600" dirty="0" smtClean="0"/>
              <a:t>Clientes</a:t>
            </a:r>
          </a:p>
          <a:p>
            <a:pPr marL="285750" indent="-285750" algn="ctr">
              <a:buFont typeface="Arial" pitchFamily="34" charset="0"/>
              <a:buChar char="•"/>
            </a:pPr>
            <a:r>
              <a:rPr lang="es-MX" sz="1600" dirty="0" smtClean="0"/>
              <a:t>Reservas</a:t>
            </a:r>
          </a:p>
          <a:p>
            <a:pPr marL="285750" indent="-285750" algn="ctr">
              <a:buFont typeface="Arial" pitchFamily="34" charset="0"/>
              <a:buChar char="•"/>
            </a:pPr>
            <a:r>
              <a:rPr lang="es-MX" sz="1600" dirty="0" smtClean="0"/>
              <a:t>Componentes de reservas</a:t>
            </a:r>
          </a:p>
        </p:txBody>
      </p:sp>
      <p:sp>
        <p:nvSpPr>
          <p:cNvPr id="39" name="38 Llamada rectangular redondeada"/>
          <p:cNvSpPr/>
          <p:nvPr/>
        </p:nvSpPr>
        <p:spPr>
          <a:xfrm>
            <a:off x="2780184" y="5622527"/>
            <a:ext cx="5176192" cy="1209096"/>
          </a:xfrm>
          <a:prstGeom prst="wedgeRoundRectCallout">
            <a:avLst>
              <a:gd name="adj1" fmla="val -71967"/>
              <a:gd name="adj2" fmla="val -1834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Almacena y administra datos de: </a:t>
            </a:r>
          </a:p>
          <a:p>
            <a:pPr marL="285750" indent="-285750" algn="ctr">
              <a:buFont typeface="Arial" pitchFamily="34" charset="0"/>
              <a:buChar char="•"/>
            </a:pPr>
            <a:r>
              <a:rPr lang="es-MX" sz="1600" dirty="0" smtClean="0"/>
              <a:t>Clientes</a:t>
            </a:r>
          </a:p>
          <a:p>
            <a:pPr marL="285750" indent="-285750" algn="ctr">
              <a:buFont typeface="Arial" pitchFamily="34" charset="0"/>
              <a:buChar char="•"/>
            </a:pPr>
            <a:r>
              <a:rPr lang="es-MX" sz="1600" dirty="0" smtClean="0"/>
              <a:t>Reservas</a:t>
            </a:r>
          </a:p>
          <a:p>
            <a:pPr marL="285750" indent="-285750" algn="ctr">
              <a:buFont typeface="Arial" pitchFamily="34" charset="0"/>
              <a:buChar char="•"/>
            </a:pPr>
            <a:r>
              <a:rPr lang="es-MX" sz="1600" dirty="0" smtClean="0"/>
              <a:t>Componentes de reservas</a:t>
            </a:r>
          </a:p>
        </p:txBody>
      </p:sp>
    </p:spTree>
    <p:extLst>
      <p:ext uri="{BB962C8B-B14F-4D97-AF65-F5344CB8AC3E}">
        <p14:creationId xmlns:p14="http://schemas.microsoft.com/office/powerpoint/2010/main" val="106781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669622"/>
          </a:xfrm>
        </p:spPr>
        <p:txBody>
          <a:bodyPr>
            <a:noAutofit/>
          </a:bodyPr>
          <a:lstStyle/>
          <a:p>
            <a:r>
              <a:rPr lang="es-CO" sz="3200" dirty="0"/>
              <a:t>Arquitectura de un </a:t>
            </a:r>
            <a:r>
              <a:rPr lang="es-CO" sz="3200" dirty="0" smtClean="0"/>
              <a:t>Turismo de los Alpes  (TA) multiusuario </a:t>
            </a:r>
            <a:r>
              <a:rPr lang="es-CO" sz="3200" b="1" dirty="0"/>
              <a:t>distribuido</a:t>
            </a:r>
            <a:r>
              <a:rPr lang="es-CO" sz="3200" dirty="0"/>
              <a:t> en </a:t>
            </a:r>
            <a:r>
              <a:rPr lang="es-CO" sz="3200" dirty="0" smtClean="0"/>
              <a:t>tres niveles</a:t>
            </a:r>
            <a:endParaRPr lang="es-CO" sz="3200" dirty="0"/>
          </a:p>
        </p:txBody>
      </p:sp>
      <p:sp>
        <p:nvSpPr>
          <p:cNvPr id="3" name="2 Rectángulo"/>
          <p:cNvSpPr/>
          <p:nvPr/>
        </p:nvSpPr>
        <p:spPr>
          <a:xfrm>
            <a:off x="323529" y="2127430"/>
            <a:ext cx="14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Operador Vuelos</a:t>
            </a:r>
            <a:endParaRPr lang="es-MX" sz="1200" dirty="0"/>
          </a:p>
        </p:txBody>
      </p:sp>
      <p:sp>
        <p:nvSpPr>
          <p:cNvPr id="7" name="6 Rectángulo"/>
          <p:cNvSpPr/>
          <p:nvPr/>
        </p:nvSpPr>
        <p:spPr>
          <a:xfrm>
            <a:off x="323529" y="3148670"/>
            <a:ext cx="138340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Operador Vuelos</a:t>
            </a:r>
          </a:p>
        </p:txBody>
      </p:sp>
      <p:sp>
        <p:nvSpPr>
          <p:cNvPr id="8" name="7 Rectángulo"/>
          <p:cNvSpPr/>
          <p:nvPr/>
        </p:nvSpPr>
        <p:spPr>
          <a:xfrm>
            <a:off x="323529" y="4545623"/>
            <a:ext cx="13954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Operador Vuelos</a:t>
            </a:r>
          </a:p>
        </p:txBody>
      </p:sp>
      <p:sp>
        <p:nvSpPr>
          <p:cNvPr id="9" name="8 Rectángulo"/>
          <p:cNvSpPr/>
          <p:nvPr/>
        </p:nvSpPr>
        <p:spPr>
          <a:xfrm>
            <a:off x="323529" y="5661248"/>
            <a:ext cx="14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Operador Vuelos</a:t>
            </a:r>
          </a:p>
        </p:txBody>
      </p:sp>
      <p:cxnSp>
        <p:nvCxnSpPr>
          <p:cNvPr id="10" name="9 Conector recto de flecha"/>
          <p:cNvCxnSpPr>
            <a:stCxn id="3" idx="2"/>
            <a:endCxn id="7" idx="0"/>
          </p:cNvCxnSpPr>
          <p:nvPr/>
        </p:nvCxnSpPr>
        <p:spPr>
          <a:xfrm flipH="1">
            <a:off x="1015230" y="2775502"/>
            <a:ext cx="12355" cy="373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a:endCxn id="8" idx="0"/>
          </p:cNvCxnSpPr>
          <p:nvPr/>
        </p:nvCxnSpPr>
        <p:spPr>
          <a:xfrm>
            <a:off x="1015230" y="3796742"/>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8" idx="2"/>
            <a:endCxn id="9" idx="0"/>
          </p:cNvCxnSpPr>
          <p:nvPr/>
        </p:nvCxnSpPr>
        <p:spPr>
          <a:xfrm>
            <a:off x="1021239" y="5193695"/>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1 Llamada rectangular redondeada"/>
          <p:cNvSpPr/>
          <p:nvPr/>
        </p:nvSpPr>
        <p:spPr>
          <a:xfrm>
            <a:off x="2483768" y="1940846"/>
            <a:ext cx="4896544" cy="624058"/>
          </a:xfrm>
          <a:prstGeom prst="wedgeRoundRectCallout">
            <a:avLst>
              <a:gd name="adj1" fmla="val -69499"/>
              <a:gd name="adj2" fmla="val 149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Interfaz gráfica de Operador Vuelos (Web, móvil, etc.)</a:t>
            </a:r>
            <a:endParaRPr lang="es-MX" sz="1600" dirty="0"/>
          </a:p>
        </p:txBody>
      </p:sp>
      <p:sp>
        <p:nvSpPr>
          <p:cNvPr id="37" name="36 Llamada rectangular redondeada"/>
          <p:cNvSpPr/>
          <p:nvPr/>
        </p:nvSpPr>
        <p:spPr>
          <a:xfrm>
            <a:off x="2627784" y="2775502"/>
            <a:ext cx="5760640" cy="1301752"/>
          </a:xfrm>
          <a:prstGeom prst="wedgeRoundRectCallout">
            <a:avLst>
              <a:gd name="adj1" fmla="val -67486"/>
              <a:gd name="adj2" fmla="val -43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Servicios de aplicación: </a:t>
            </a:r>
          </a:p>
          <a:p>
            <a:pPr marL="285750" indent="-285750" algn="ctr">
              <a:buFont typeface="Arial" pitchFamily="34" charset="0"/>
              <a:buChar char="•"/>
            </a:pPr>
            <a:r>
              <a:rPr lang="es-MX" sz="1600" dirty="0" smtClean="0"/>
              <a:t>Consulta de vuelos</a:t>
            </a:r>
          </a:p>
          <a:p>
            <a:pPr marL="285750" indent="-285750" algn="ctr">
              <a:buFont typeface="Arial" pitchFamily="34" charset="0"/>
              <a:buChar char="•"/>
            </a:pPr>
            <a:r>
              <a:rPr lang="es-MX" sz="1600" dirty="0" smtClean="0"/>
              <a:t>Reserva de cupos de vuelos</a:t>
            </a:r>
          </a:p>
          <a:p>
            <a:pPr marL="285750" indent="-285750" algn="ctr">
              <a:buFont typeface="Arial" pitchFamily="34" charset="0"/>
              <a:buChar char="•"/>
            </a:pPr>
            <a:r>
              <a:rPr lang="es-MX" sz="1600" dirty="0" smtClean="0"/>
              <a:t>Compra y pago de vuelos</a:t>
            </a:r>
            <a:endParaRPr lang="es-MX" sz="1600" dirty="0"/>
          </a:p>
        </p:txBody>
      </p:sp>
      <p:sp>
        <p:nvSpPr>
          <p:cNvPr id="38" name="37 Llamada rectangular redondeada"/>
          <p:cNvSpPr/>
          <p:nvPr/>
        </p:nvSpPr>
        <p:spPr>
          <a:xfrm>
            <a:off x="2339752" y="4077254"/>
            <a:ext cx="6552728" cy="1396953"/>
          </a:xfrm>
          <a:prstGeom prst="wedgeRoundRectCallout">
            <a:avLst>
              <a:gd name="adj1" fmla="val -62103"/>
              <a:gd name="adj2" fmla="val -157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a:t>Servicios para acceder a </a:t>
            </a:r>
            <a:r>
              <a:rPr lang="es-MX" sz="1600" dirty="0" smtClean="0"/>
              <a:t>procedimientos </a:t>
            </a:r>
            <a:r>
              <a:rPr lang="es-MX" sz="1600" dirty="0" smtClean="0"/>
              <a:t>almacenados/funciones, </a:t>
            </a:r>
            <a:r>
              <a:rPr lang="es-MX" sz="1600" dirty="0" smtClean="0"/>
              <a:t>relacionadas con:</a:t>
            </a:r>
          </a:p>
          <a:p>
            <a:pPr marL="285750" indent="-285750" algn="ctr">
              <a:buFont typeface="Arial" pitchFamily="34" charset="0"/>
              <a:buChar char="•"/>
            </a:pPr>
            <a:r>
              <a:rPr lang="es-MX" sz="1600" dirty="0" smtClean="0"/>
              <a:t>Vuelos</a:t>
            </a:r>
          </a:p>
          <a:p>
            <a:pPr marL="285750" indent="-285750" algn="ctr">
              <a:buFont typeface="Arial" pitchFamily="34" charset="0"/>
              <a:buChar char="•"/>
            </a:pPr>
            <a:r>
              <a:rPr lang="es-MX" sz="1600" dirty="0" smtClean="0"/>
              <a:t>Reservas</a:t>
            </a:r>
          </a:p>
          <a:p>
            <a:pPr marL="285750" indent="-285750" algn="ctr">
              <a:buFont typeface="Arial" pitchFamily="34" charset="0"/>
              <a:buChar char="•"/>
            </a:pPr>
            <a:r>
              <a:rPr lang="es-MX" sz="1600" dirty="0" smtClean="0"/>
              <a:t>Clientes</a:t>
            </a:r>
          </a:p>
          <a:p>
            <a:pPr marL="285750" indent="-285750" algn="ctr">
              <a:buFont typeface="Arial" pitchFamily="34" charset="0"/>
              <a:buChar char="•"/>
            </a:pPr>
            <a:r>
              <a:rPr lang="es-MX" sz="1600" dirty="0" smtClean="0"/>
              <a:t>Ciudades</a:t>
            </a:r>
          </a:p>
        </p:txBody>
      </p:sp>
      <p:sp>
        <p:nvSpPr>
          <p:cNvPr id="39" name="38 Llamada rectangular redondeada"/>
          <p:cNvSpPr/>
          <p:nvPr/>
        </p:nvSpPr>
        <p:spPr>
          <a:xfrm>
            <a:off x="2780184" y="5622527"/>
            <a:ext cx="5176192" cy="1209096"/>
          </a:xfrm>
          <a:prstGeom prst="wedgeRoundRectCallout">
            <a:avLst>
              <a:gd name="adj1" fmla="val -71967"/>
              <a:gd name="adj2" fmla="val -1834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Almacena y administra datos de: </a:t>
            </a:r>
          </a:p>
          <a:p>
            <a:pPr marL="285750" indent="-285750" algn="ctr">
              <a:buFont typeface="Arial" pitchFamily="34" charset="0"/>
              <a:buChar char="•"/>
            </a:pPr>
            <a:r>
              <a:rPr lang="es-MX" sz="1600" dirty="0"/>
              <a:t>Vuelos</a:t>
            </a:r>
          </a:p>
          <a:p>
            <a:pPr marL="285750" indent="-285750" algn="ctr">
              <a:buFont typeface="Arial" pitchFamily="34" charset="0"/>
              <a:buChar char="•"/>
            </a:pPr>
            <a:r>
              <a:rPr lang="es-MX" sz="1600" dirty="0"/>
              <a:t>Reservas</a:t>
            </a:r>
          </a:p>
          <a:p>
            <a:pPr marL="285750" indent="-285750" algn="ctr">
              <a:buFont typeface="Arial" pitchFamily="34" charset="0"/>
              <a:buChar char="•"/>
            </a:pPr>
            <a:r>
              <a:rPr lang="es-MX" sz="1600" dirty="0"/>
              <a:t>Clientes</a:t>
            </a:r>
          </a:p>
          <a:p>
            <a:pPr marL="285750" indent="-285750" algn="ctr">
              <a:buFont typeface="Arial" pitchFamily="34" charset="0"/>
              <a:buChar char="•"/>
            </a:pPr>
            <a:r>
              <a:rPr lang="es-MX" sz="1600" dirty="0"/>
              <a:t>Ciudades</a:t>
            </a:r>
          </a:p>
        </p:txBody>
      </p:sp>
    </p:spTree>
    <p:extLst>
      <p:ext uri="{BB962C8B-B14F-4D97-AF65-F5344CB8AC3E}">
        <p14:creationId xmlns:p14="http://schemas.microsoft.com/office/powerpoint/2010/main" val="3272813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669622"/>
          </a:xfrm>
        </p:spPr>
        <p:txBody>
          <a:bodyPr>
            <a:noAutofit/>
          </a:bodyPr>
          <a:lstStyle/>
          <a:p>
            <a:r>
              <a:rPr lang="es-CO" sz="3200" dirty="0"/>
              <a:t>Arquitectura de un </a:t>
            </a:r>
            <a:r>
              <a:rPr lang="es-CO" sz="3200" dirty="0" smtClean="0"/>
              <a:t>Turismo de los Alpes  (TA) multiusuario </a:t>
            </a:r>
            <a:r>
              <a:rPr lang="es-CO" sz="3200" b="1" dirty="0"/>
              <a:t>distribuido</a:t>
            </a:r>
            <a:r>
              <a:rPr lang="es-CO" sz="3200" dirty="0"/>
              <a:t> en </a:t>
            </a:r>
            <a:r>
              <a:rPr lang="es-CO" sz="3200" dirty="0" smtClean="0"/>
              <a:t>tres niveles</a:t>
            </a:r>
            <a:endParaRPr lang="es-CO" sz="3200" dirty="0"/>
          </a:p>
        </p:txBody>
      </p:sp>
      <p:sp>
        <p:nvSpPr>
          <p:cNvPr id="3" name="2 Rectángulo"/>
          <p:cNvSpPr/>
          <p:nvPr/>
        </p:nvSpPr>
        <p:spPr>
          <a:xfrm>
            <a:off x="323529" y="2127430"/>
            <a:ext cx="14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Franquicia TC</a:t>
            </a:r>
            <a:endParaRPr lang="es-MX" sz="1200" dirty="0"/>
          </a:p>
        </p:txBody>
      </p:sp>
      <p:sp>
        <p:nvSpPr>
          <p:cNvPr id="7" name="6 Rectángulo"/>
          <p:cNvSpPr/>
          <p:nvPr/>
        </p:nvSpPr>
        <p:spPr>
          <a:xfrm>
            <a:off x="323529" y="3148670"/>
            <a:ext cx="138340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Franquicia TC</a:t>
            </a:r>
          </a:p>
        </p:txBody>
      </p:sp>
      <p:sp>
        <p:nvSpPr>
          <p:cNvPr id="8" name="7 Rectángulo"/>
          <p:cNvSpPr/>
          <p:nvPr/>
        </p:nvSpPr>
        <p:spPr>
          <a:xfrm>
            <a:off x="323529" y="4545623"/>
            <a:ext cx="13954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Franquicia TC</a:t>
            </a:r>
          </a:p>
        </p:txBody>
      </p:sp>
      <p:sp>
        <p:nvSpPr>
          <p:cNvPr id="9" name="8 Rectángulo"/>
          <p:cNvSpPr/>
          <p:nvPr/>
        </p:nvSpPr>
        <p:spPr>
          <a:xfrm>
            <a:off x="323529" y="5661248"/>
            <a:ext cx="140811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Franquicia TC</a:t>
            </a:r>
          </a:p>
        </p:txBody>
      </p:sp>
      <p:cxnSp>
        <p:nvCxnSpPr>
          <p:cNvPr id="10" name="9 Conector recto de flecha"/>
          <p:cNvCxnSpPr>
            <a:stCxn id="3" idx="2"/>
            <a:endCxn id="7" idx="0"/>
          </p:cNvCxnSpPr>
          <p:nvPr/>
        </p:nvCxnSpPr>
        <p:spPr>
          <a:xfrm flipH="1">
            <a:off x="1015230" y="2775502"/>
            <a:ext cx="12355" cy="373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a:endCxn id="8" idx="0"/>
          </p:cNvCxnSpPr>
          <p:nvPr/>
        </p:nvCxnSpPr>
        <p:spPr>
          <a:xfrm>
            <a:off x="1015230" y="3796742"/>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8" idx="2"/>
            <a:endCxn id="9" idx="0"/>
          </p:cNvCxnSpPr>
          <p:nvPr/>
        </p:nvCxnSpPr>
        <p:spPr>
          <a:xfrm>
            <a:off x="1021239" y="5193695"/>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1 Llamada rectangular redondeada"/>
          <p:cNvSpPr/>
          <p:nvPr/>
        </p:nvSpPr>
        <p:spPr>
          <a:xfrm>
            <a:off x="2483768" y="1940846"/>
            <a:ext cx="4896544" cy="624058"/>
          </a:xfrm>
          <a:prstGeom prst="wedgeRoundRectCallout">
            <a:avLst>
              <a:gd name="adj1" fmla="val -69499"/>
              <a:gd name="adj2" fmla="val 149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Interfaz gráfica de Franquicia TC (Web, móvil, cajero, etc.)</a:t>
            </a:r>
            <a:endParaRPr lang="es-MX" sz="1600" dirty="0"/>
          </a:p>
        </p:txBody>
      </p:sp>
      <p:sp>
        <p:nvSpPr>
          <p:cNvPr id="37" name="36 Llamada rectangular redondeada"/>
          <p:cNvSpPr/>
          <p:nvPr/>
        </p:nvSpPr>
        <p:spPr>
          <a:xfrm>
            <a:off x="2627784" y="2775502"/>
            <a:ext cx="5760640" cy="869522"/>
          </a:xfrm>
          <a:prstGeom prst="wedgeRoundRectCallout">
            <a:avLst>
              <a:gd name="adj1" fmla="val -67486"/>
              <a:gd name="adj2" fmla="val -43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Servicios de aplicación: </a:t>
            </a:r>
          </a:p>
          <a:p>
            <a:pPr marL="285750" indent="-285750" algn="ctr">
              <a:buFont typeface="Arial" pitchFamily="34" charset="0"/>
              <a:buChar char="•"/>
            </a:pPr>
            <a:r>
              <a:rPr lang="es-MX" sz="1600" dirty="0" smtClean="0"/>
              <a:t>Consulta de cupo cuenta</a:t>
            </a:r>
          </a:p>
          <a:p>
            <a:pPr marL="285750" indent="-285750" algn="ctr">
              <a:buFont typeface="Arial" pitchFamily="34" charset="0"/>
              <a:buChar char="•"/>
            </a:pPr>
            <a:r>
              <a:rPr lang="es-MX" sz="1600" dirty="0" smtClean="0"/>
              <a:t>Pago</a:t>
            </a:r>
          </a:p>
        </p:txBody>
      </p:sp>
      <p:sp>
        <p:nvSpPr>
          <p:cNvPr id="38" name="37 Llamada rectangular redondeada"/>
          <p:cNvSpPr/>
          <p:nvPr/>
        </p:nvSpPr>
        <p:spPr>
          <a:xfrm>
            <a:off x="2780184" y="3941075"/>
            <a:ext cx="5824264" cy="1209096"/>
          </a:xfrm>
          <a:prstGeom prst="wedgeRoundRectCallout">
            <a:avLst>
              <a:gd name="adj1" fmla="val -72238"/>
              <a:gd name="adj2" fmla="val 1424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Servicios para acceder a procedimientos </a:t>
            </a:r>
            <a:r>
              <a:rPr lang="es-MX" sz="1600" dirty="0" smtClean="0"/>
              <a:t>almacenados/funciones, relacionadas con:</a:t>
            </a:r>
          </a:p>
          <a:p>
            <a:pPr marL="285750" indent="-285750" algn="ctr">
              <a:buFont typeface="Arial" pitchFamily="34" charset="0"/>
              <a:buChar char="•"/>
            </a:pPr>
            <a:r>
              <a:rPr lang="es-MX" sz="1600" dirty="0" smtClean="0"/>
              <a:t>Clientes</a:t>
            </a:r>
          </a:p>
          <a:p>
            <a:pPr marL="285750" indent="-285750" algn="ctr">
              <a:buFont typeface="Arial" pitchFamily="34" charset="0"/>
              <a:buChar char="•"/>
            </a:pPr>
            <a:r>
              <a:rPr lang="es-MX" sz="1600" dirty="0" smtClean="0"/>
              <a:t>Pagos</a:t>
            </a:r>
          </a:p>
          <a:p>
            <a:pPr marL="285750" indent="-285750" algn="ctr">
              <a:buFont typeface="Arial" pitchFamily="34" charset="0"/>
              <a:buChar char="•"/>
            </a:pPr>
            <a:r>
              <a:rPr lang="es-MX" sz="1600" dirty="0" smtClean="0"/>
              <a:t>Cuentas</a:t>
            </a:r>
          </a:p>
        </p:txBody>
      </p:sp>
      <p:sp>
        <p:nvSpPr>
          <p:cNvPr id="39" name="38 Llamada rectangular redondeada"/>
          <p:cNvSpPr/>
          <p:nvPr/>
        </p:nvSpPr>
        <p:spPr>
          <a:xfrm>
            <a:off x="2780184" y="5380736"/>
            <a:ext cx="5176192" cy="1209096"/>
          </a:xfrm>
          <a:prstGeom prst="wedgeRoundRectCallout">
            <a:avLst>
              <a:gd name="adj1" fmla="val -71967"/>
              <a:gd name="adj2" fmla="val -1834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MX" sz="1600" dirty="0" smtClean="0"/>
              <a:t>Almacena y administra datos de: </a:t>
            </a:r>
          </a:p>
          <a:p>
            <a:pPr marL="285750" indent="-285750" algn="ctr">
              <a:buFont typeface="Arial" pitchFamily="34" charset="0"/>
              <a:buChar char="•"/>
            </a:pPr>
            <a:r>
              <a:rPr lang="es-MX" sz="1600" dirty="0" smtClean="0"/>
              <a:t>Clientes</a:t>
            </a:r>
          </a:p>
          <a:p>
            <a:pPr marL="285750" indent="-285750" algn="ctr">
              <a:buFont typeface="Arial" pitchFamily="34" charset="0"/>
              <a:buChar char="•"/>
            </a:pPr>
            <a:r>
              <a:rPr lang="es-MX" sz="1600" dirty="0" smtClean="0"/>
              <a:t>Pagos</a:t>
            </a:r>
          </a:p>
          <a:p>
            <a:pPr marL="285750" indent="-285750" algn="ctr">
              <a:buFont typeface="Arial" pitchFamily="34" charset="0"/>
              <a:buChar char="•"/>
            </a:pPr>
            <a:r>
              <a:rPr lang="es-MX" sz="1600" dirty="0" smtClean="0"/>
              <a:t>Cuentas</a:t>
            </a:r>
            <a:endParaRPr lang="es-MX" sz="1600" dirty="0"/>
          </a:p>
        </p:txBody>
      </p:sp>
    </p:spTree>
    <p:extLst>
      <p:ext uri="{BB962C8B-B14F-4D97-AF65-F5344CB8AC3E}">
        <p14:creationId xmlns:p14="http://schemas.microsoft.com/office/powerpoint/2010/main" val="1913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79512" y="533400"/>
            <a:ext cx="8964488" cy="1669622"/>
          </a:xfrm>
        </p:spPr>
        <p:txBody>
          <a:bodyPr>
            <a:noAutofit/>
          </a:bodyPr>
          <a:lstStyle/>
          <a:p>
            <a:r>
              <a:rPr lang="es-CO" sz="3200" dirty="0"/>
              <a:t>Arquitectura de un </a:t>
            </a:r>
            <a:r>
              <a:rPr lang="es-CO" sz="3200" dirty="0" smtClean="0"/>
              <a:t>Turismo de los Alpes  (TA) multiusuario </a:t>
            </a:r>
            <a:r>
              <a:rPr lang="es-CO" sz="3200" b="1" dirty="0"/>
              <a:t>distribuido</a:t>
            </a:r>
            <a:r>
              <a:rPr lang="es-CO" sz="3200" dirty="0"/>
              <a:t> en </a:t>
            </a:r>
            <a:r>
              <a:rPr lang="es-CO" sz="3200" dirty="0" smtClean="0"/>
              <a:t>tres niveles</a:t>
            </a:r>
            <a:endParaRPr lang="es-CO" sz="3200" dirty="0"/>
          </a:p>
        </p:txBody>
      </p:sp>
      <p:sp>
        <p:nvSpPr>
          <p:cNvPr id="3" name="2 Rectángulo"/>
          <p:cNvSpPr/>
          <p:nvPr/>
        </p:nvSpPr>
        <p:spPr>
          <a:xfrm>
            <a:off x="683566" y="2415462"/>
            <a:ext cx="1264097"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TA</a:t>
            </a:r>
            <a:endParaRPr lang="es-MX" sz="1200" dirty="0"/>
          </a:p>
        </p:txBody>
      </p:sp>
      <p:sp>
        <p:nvSpPr>
          <p:cNvPr id="7" name="6 Rectángulo"/>
          <p:cNvSpPr/>
          <p:nvPr/>
        </p:nvSpPr>
        <p:spPr>
          <a:xfrm>
            <a:off x="698818" y="3436702"/>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TA</a:t>
            </a:r>
            <a:endParaRPr lang="es-MX" sz="1200" dirty="0"/>
          </a:p>
        </p:txBody>
      </p:sp>
      <p:sp>
        <p:nvSpPr>
          <p:cNvPr id="8" name="7 Rectángulo"/>
          <p:cNvSpPr/>
          <p:nvPr/>
        </p:nvSpPr>
        <p:spPr>
          <a:xfrm>
            <a:off x="710836" y="4833655"/>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TA</a:t>
            </a:r>
            <a:endParaRPr lang="es-MX" sz="1200" dirty="0"/>
          </a:p>
        </p:txBody>
      </p:sp>
      <p:sp>
        <p:nvSpPr>
          <p:cNvPr id="9" name="8 Rectángulo"/>
          <p:cNvSpPr/>
          <p:nvPr/>
        </p:nvSpPr>
        <p:spPr>
          <a:xfrm>
            <a:off x="723528" y="5949280"/>
            <a:ext cx="122413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TA</a:t>
            </a:r>
            <a:endParaRPr lang="es-MX" sz="1200" dirty="0"/>
          </a:p>
        </p:txBody>
      </p:sp>
      <p:cxnSp>
        <p:nvCxnSpPr>
          <p:cNvPr id="10" name="9 Conector recto de flecha"/>
          <p:cNvCxnSpPr>
            <a:stCxn id="3" idx="2"/>
            <a:endCxn id="7" idx="0"/>
          </p:cNvCxnSpPr>
          <p:nvPr/>
        </p:nvCxnSpPr>
        <p:spPr>
          <a:xfrm flipH="1">
            <a:off x="1310886" y="3063534"/>
            <a:ext cx="4729" cy="373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2"/>
            <a:endCxn id="8" idx="0"/>
          </p:cNvCxnSpPr>
          <p:nvPr/>
        </p:nvCxnSpPr>
        <p:spPr>
          <a:xfrm>
            <a:off x="1310886" y="4084774"/>
            <a:ext cx="12018"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8" idx="2"/>
            <a:endCxn id="9" idx="0"/>
          </p:cNvCxnSpPr>
          <p:nvPr/>
        </p:nvCxnSpPr>
        <p:spPr>
          <a:xfrm>
            <a:off x="1322904" y="5481727"/>
            <a:ext cx="12692"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2747453" y="2547440"/>
            <a:ext cx="1356495"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Operador Vuelos</a:t>
            </a:r>
          </a:p>
        </p:txBody>
      </p:sp>
      <p:sp>
        <p:nvSpPr>
          <p:cNvPr id="29" name="28 Rectángulo"/>
          <p:cNvSpPr/>
          <p:nvPr/>
        </p:nvSpPr>
        <p:spPr>
          <a:xfrm>
            <a:off x="3143495" y="3388491"/>
            <a:ext cx="142850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Operador Vuelos</a:t>
            </a:r>
          </a:p>
        </p:txBody>
      </p:sp>
      <p:sp>
        <p:nvSpPr>
          <p:cNvPr id="30" name="29 Rectángulo"/>
          <p:cNvSpPr/>
          <p:nvPr/>
        </p:nvSpPr>
        <p:spPr>
          <a:xfrm>
            <a:off x="3155514" y="4785444"/>
            <a:ext cx="14164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Operador Vuelos</a:t>
            </a:r>
          </a:p>
        </p:txBody>
      </p:sp>
      <p:sp>
        <p:nvSpPr>
          <p:cNvPr id="31" name="30 Rectángulo"/>
          <p:cNvSpPr/>
          <p:nvPr/>
        </p:nvSpPr>
        <p:spPr>
          <a:xfrm>
            <a:off x="3168206" y="5901069"/>
            <a:ext cx="14037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Operador Vuelos</a:t>
            </a:r>
          </a:p>
        </p:txBody>
      </p:sp>
      <p:cxnSp>
        <p:nvCxnSpPr>
          <p:cNvPr id="33" name="32 Conector recto de flecha"/>
          <p:cNvCxnSpPr>
            <a:stCxn id="28" idx="2"/>
            <a:endCxn id="29" idx="0"/>
          </p:cNvCxnSpPr>
          <p:nvPr/>
        </p:nvCxnSpPr>
        <p:spPr>
          <a:xfrm>
            <a:off x="3425701" y="3195512"/>
            <a:ext cx="432046" cy="1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29" idx="2"/>
            <a:endCxn id="30" idx="0"/>
          </p:cNvCxnSpPr>
          <p:nvPr/>
        </p:nvCxnSpPr>
        <p:spPr>
          <a:xfrm>
            <a:off x="3857747" y="4036563"/>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30" idx="2"/>
            <a:endCxn id="31" idx="0"/>
          </p:cNvCxnSpPr>
          <p:nvPr/>
        </p:nvCxnSpPr>
        <p:spPr>
          <a:xfrm>
            <a:off x="3863756" y="5433516"/>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Rectángulo"/>
          <p:cNvSpPr/>
          <p:nvPr/>
        </p:nvSpPr>
        <p:spPr>
          <a:xfrm>
            <a:off x="6357033" y="2532276"/>
            <a:ext cx="116729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Franquicia TC</a:t>
            </a:r>
          </a:p>
        </p:txBody>
      </p:sp>
      <p:sp>
        <p:nvSpPr>
          <p:cNvPr id="48" name="47 Rectángulo"/>
          <p:cNvSpPr/>
          <p:nvPr/>
        </p:nvSpPr>
        <p:spPr>
          <a:xfrm>
            <a:off x="6959920" y="3382321"/>
            <a:ext cx="1428503"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aplicaciones </a:t>
            </a:r>
            <a:r>
              <a:rPr lang="es-MX" sz="1200" dirty="0"/>
              <a:t>Franquicia TC</a:t>
            </a:r>
          </a:p>
        </p:txBody>
      </p:sp>
      <p:sp>
        <p:nvSpPr>
          <p:cNvPr id="49" name="48 Rectángulo"/>
          <p:cNvSpPr/>
          <p:nvPr/>
        </p:nvSpPr>
        <p:spPr>
          <a:xfrm>
            <a:off x="6971939" y="4779274"/>
            <a:ext cx="141648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transacciones </a:t>
            </a:r>
            <a:r>
              <a:rPr lang="es-MX" sz="1200" dirty="0"/>
              <a:t>Franquicia TC</a:t>
            </a:r>
          </a:p>
        </p:txBody>
      </p:sp>
      <p:sp>
        <p:nvSpPr>
          <p:cNvPr id="50" name="49 Rectángulo"/>
          <p:cNvSpPr/>
          <p:nvPr/>
        </p:nvSpPr>
        <p:spPr>
          <a:xfrm>
            <a:off x="6984631" y="5894899"/>
            <a:ext cx="14037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base de datos </a:t>
            </a:r>
            <a:r>
              <a:rPr lang="es-MX" sz="1200" dirty="0"/>
              <a:t>Franquicia TC</a:t>
            </a:r>
          </a:p>
        </p:txBody>
      </p:sp>
      <p:cxnSp>
        <p:nvCxnSpPr>
          <p:cNvPr id="52" name="51 Conector recto de flecha"/>
          <p:cNvCxnSpPr>
            <a:stCxn id="47" idx="2"/>
            <a:endCxn id="48" idx="0"/>
          </p:cNvCxnSpPr>
          <p:nvPr/>
        </p:nvCxnSpPr>
        <p:spPr>
          <a:xfrm>
            <a:off x="6940680" y="3180348"/>
            <a:ext cx="733492" cy="20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48" idx="2"/>
            <a:endCxn id="49" idx="0"/>
          </p:cNvCxnSpPr>
          <p:nvPr/>
        </p:nvCxnSpPr>
        <p:spPr>
          <a:xfrm>
            <a:off x="7674172" y="4030393"/>
            <a:ext cx="6009" cy="74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49" idx="2"/>
            <a:endCxn id="50" idx="0"/>
          </p:cNvCxnSpPr>
          <p:nvPr/>
        </p:nvCxnSpPr>
        <p:spPr>
          <a:xfrm>
            <a:off x="7680181" y="5427346"/>
            <a:ext cx="6346" cy="467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de flecha"/>
          <p:cNvCxnSpPr>
            <a:stCxn id="7" idx="2"/>
            <a:endCxn id="30" idx="0"/>
          </p:cNvCxnSpPr>
          <p:nvPr/>
        </p:nvCxnSpPr>
        <p:spPr>
          <a:xfrm>
            <a:off x="1310886" y="4084774"/>
            <a:ext cx="2552870" cy="7006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a:stCxn id="7" idx="2"/>
            <a:endCxn id="49" idx="0"/>
          </p:cNvCxnSpPr>
          <p:nvPr/>
        </p:nvCxnSpPr>
        <p:spPr>
          <a:xfrm>
            <a:off x="1310886" y="4084774"/>
            <a:ext cx="6369295" cy="694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29" idx="2"/>
            <a:endCxn id="49" idx="0"/>
          </p:cNvCxnSpPr>
          <p:nvPr/>
        </p:nvCxnSpPr>
        <p:spPr>
          <a:xfrm>
            <a:off x="3857747" y="4036563"/>
            <a:ext cx="3822434" cy="74271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 name="1 Rectángulo redondeado"/>
          <p:cNvSpPr/>
          <p:nvPr/>
        </p:nvSpPr>
        <p:spPr>
          <a:xfrm>
            <a:off x="395536" y="2409292"/>
            <a:ext cx="1800200"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36" name="35 Rectángulo redondeado"/>
          <p:cNvSpPr/>
          <p:nvPr/>
        </p:nvSpPr>
        <p:spPr>
          <a:xfrm>
            <a:off x="2627784" y="2409292"/>
            <a:ext cx="3240360"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37" name="36 Rectángulo redondeado"/>
          <p:cNvSpPr/>
          <p:nvPr/>
        </p:nvSpPr>
        <p:spPr>
          <a:xfrm>
            <a:off x="6228184" y="2409292"/>
            <a:ext cx="2712818" cy="433207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pic>
        <p:nvPicPr>
          <p:cNvPr id="1026" name="Picture 2" descr="https://encrypted-tbn2.google.com/images?q=tbn:ANd9GcRRLA7GAJ8M2eRfGUSdfcZxUbuhEVFnOKl82O_LROjOhkf0Su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788" y="1778816"/>
            <a:ext cx="583696" cy="583696"/>
          </a:xfrm>
          <a:prstGeom prst="rect">
            <a:avLst/>
          </a:prstGeom>
          <a:noFill/>
          <a:extLst>
            <a:ext uri="{909E8E84-426E-40DD-AFC4-6F175D3DCCD1}">
              <a14:hiddenFill xmlns:a14="http://schemas.microsoft.com/office/drawing/2010/main">
                <a:solidFill>
                  <a:srgbClr val="FFFFFF"/>
                </a:solidFill>
              </a14:hiddenFill>
            </a:ext>
          </a:extLst>
        </p:spPr>
      </p:pic>
      <p:sp>
        <p:nvSpPr>
          <p:cNvPr id="43" name="42 Rectángulo"/>
          <p:cNvSpPr/>
          <p:nvPr/>
        </p:nvSpPr>
        <p:spPr>
          <a:xfrm>
            <a:off x="7653178" y="2532276"/>
            <a:ext cx="116729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Franquicia TC</a:t>
            </a:r>
          </a:p>
        </p:txBody>
      </p:sp>
      <p:sp>
        <p:nvSpPr>
          <p:cNvPr id="56" name="55 Rectángulo"/>
          <p:cNvSpPr/>
          <p:nvPr/>
        </p:nvSpPr>
        <p:spPr>
          <a:xfrm>
            <a:off x="4223617" y="2547440"/>
            <a:ext cx="1356495"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Servidor de presentación </a:t>
            </a:r>
            <a:r>
              <a:rPr lang="es-MX" sz="1200" dirty="0"/>
              <a:t>Operador Vuelos</a:t>
            </a:r>
          </a:p>
        </p:txBody>
      </p:sp>
      <p:cxnSp>
        <p:nvCxnSpPr>
          <p:cNvPr id="57" name="56 Conector recto de flecha"/>
          <p:cNvCxnSpPr>
            <a:stCxn id="56" idx="2"/>
            <a:endCxn id="29" idx="0"/>
          </p:cNvCxnSpPr>
          <p:nvPr/>
        </p:nvCxnSpPr>
        <p:spPr>
          <a:xfrm flipH="1">
            <a:off x="3857747" y="3195512"/>
            <a:ext cx="1044118" cy="1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43" idx="2"/>
            <a:endCxn id="48" idx="0"/>
          </p:cNvCxnSpPr>
          <p:nvPr/>
        </p:nvCxnSpPr>
        <p:spPr>
          <a:xfrm flipH="1">
            <a:off x="7674172" y="3180348"/>
            <a:ext cx="562653" cy="20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4 Rectángulo redondeado"/>
          <p:cNvSpPr/>
          <p:nvPr/>
        </p:nvSpPr>
        <p:spPr>
          <a:xfrm>
            <a:off x="1531570" y="2280123"/>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Consultar vuelos</a:t>
            </a:r>
            <a:endParaRPr lang="es-MX" sz="1400" dirty="0"/>
          </a:p>
        </p:txBody>
      </p:sp>
      <p:sp>
        <p:nvSpPr>
          <p:cNvPr id="41" name="40 Rectángulo redondeado"/>
          <p:cNvSpPr/>
          <p:nvPr/>
        </p:nvSpPr>
        <p:spPr>
          <a:xfrm>
            <a:off x="1580407" y="3185179"/>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Consultar vuelos</a:t>
            </a:r>
            <a:endParaRPr lang="es-MX" sz="1400" dirty="0"/>
          </a:p>
        </p:txBody>
      </p:sp>
      <p:sp>
        <p:nvSpPr>
          <p:cNvPr id="42" name="41 Rectángulo redondeado"/>
          <p:cNvSpPr/>
          <p:nvPr/>
        </p:nvSpPr>
        <p:spPr>
          <a:xfrm>
            <a:off x="2248826" y="4459214"/>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Consultar vuelos</a:t>
            </a:r>
            <a:endParaRPr lang="es-MX" sz="1400" dirty="0"/>
          </a:p>
        </p:txBody>
      </p:sp>
      <p:sp>
        <p:nvSpPr>
          <p:cNvPr id="45" name="44 Rectángulo redondeado"/>
          <p:cNvSpPr/>
          <p:nvPr/>
        </p:nvSpPr>
        <p:spPr>
          <a:xfrm>
            <a:off x="1531570" y="2276872"/>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Reservar vuelo</a:t>
            </a:r>
            <a:endParaRPr lang="es-MX" sz="1400" dirty="0"/>
          </a:p>
        </p:txBody>
      </p:sp>
      <p:sp>
        <p:nvSpPr>
          <p:cNvPr id="46" name="45 Rectángulo redondeado"/>
          <p:cNvSpPr/>
          <p:nvPr/>
        </p:nvSpPr>
        <p:spPr>
          <a:xfrm>
            <a:off x="1580407" y="3182398"/>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Reservar vuelo</a:t>
            </a:r>
            <a:endParaRPr lang="es-MX" sz="1400" dirty="0"/>
          </a:p>
        </p:txBody>
      </p:sp>
      <p:sp>
        <p:nvSpPr>
          <p:cNvPr id="51" name="50 Rectángulo redondeado"/>
          <p:cNvSpPr/>
          <p:nvPr/>
        </p:nvSpPr>
        <p:spPr>
          <a:xfrm>
            <a:off x="2242592" y="4466500"/>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Reservar vuelo</a:t>
            </a:r>
            <a:endParaRPr lang="es-MX" sz="1400" dirty="0"/>
          </a:p>
        </p:txBody>
      </p:sp>
      <p:sp>
        <p:nvSpPr>
          <p:cNvPr id="60" name="59 Rectángulo redondeado"/>
          <p:cNvSpPr/>
          <p:nvPr/>
        </p:nvSpPr>
        <p:spPr>
          <a:xfrm>
            <a:off x="5979094" y="4466500"/>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Pagar</a:t>
            </a:r>
            <a:endParaRPr lang="es-MX" sz="1400" dirty="0"/>
          </a:p>
        </p:txBody>
      </p:sp>
      <p:sp>
        <p:nvSpPr>
          <p:cNvPr id="62" name="61 Rectángulo redondeado"/>
          <p:cNvSpPr/>
          <p:nvPr/>
        </p:nvSpPr>
        <p:spPr>
          <a:xfrm>
            <a:off x="315524" y="4406534"/>
            <a:ext cx="1328332" cy="5346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MX" sz="1400" dirty="0" smtClean="0"/>
              <a:t>Reservar vuelo</a:t>
            </a:r>
            <a:endParaRPr lang="es-MX" sz="1400" dirty="0"/>
          </a:p>
        </p:txBody>
      </p:sp>
    </p:spTree>
    <p:extLst>
      <p:ext uri="{BB962C8B-B14F-4D97-AF65-F5344CB8AC3E}">
        <p14:creationId xmlns:p14="http://schemas.microsoft.com/office/powerpoint/2010/main" val="91367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1" grpId="0" animBg="1"/>
      <p:bldP spid="41" grpId="1" animBg="1"/>
      <p:bldP spid="42" grpId="0" animBg="1"/>
      <p:bldP spid="42" grpId="1" animBg="1"/>
      <p:bldP spid="45" grpId="0" animBg="1"/>
      <p:bldP spid="46" grpId="0" animBg="1"/>
      <p:bldP spid="51" grpId="0" animBg="1"/>
      <p:bldP spid="60"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387" y="1233666"/>
            <a:ext cx="6168925" cy="522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CO" dirty="0" smtClean="0"/>
              <a:t>RF: Reservar Vuelo</a:t>
            </a:r>
            <a:endParaRPr lang="es-CO" dirty="0"/>
          </a:p>
        </p:txBody>
      </p:sp>
      <p:sp>
        <p:nvSpPr>
          <p:cNvPr id="3" name="2 Rectángulo redondeado"/>
          <p:cNvSpPr/>
          <p:nvPr/>
        </p:nvSpPr>
        <p:spPr>
          <a:xfrm>
            <a:off x="3419872" y="4098027"/>
            <a:ext cx="2088232" cy="4345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ysClr val="windowText" lastClr="000000"/>
              </a:solidFill>
            </a:endParaRPr>
          </a:p>
        </p:txBody>
      </p:sp>
      <p:sp>
        <p:nvSpPr>
          <p:cNvPr id="5" name="4 Rectángulo redondeado"/>
          <p:cNvSpPr/>
          <p:nvPr/>
        </p:nvSpPr>
        <p:spPr>
          <a:xfrm>
            <a:off x="3419872" y="4805957"/>
            <a:ext cx="2088232" cy="4345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ysClr val="windowText" lastClr="000000"/>
              </a:solidFill>
            </a:endParaRPr>
          </a:p>
        </p:txBody>
      </p:sp>
      <p:sp>
        <p:nvSpPr>
          <p:cNvPr id="4" name="3 CuadroTexto"/>
          <p:cNvSpPr txBox="1"/>
          <p:nvPr/>
        </p:nvSpPr>
        <p:spPr>
          <a:xfrm>
            <a:off x="7164288" y="2995113"/>
            <a:ext cx="1884526" cy="954107"/>
          </a:xfrm>
          <a:prstGeom prst="rect">
            <a:avLst/>
          </a:prstGeom>
          <a:noFill/>
        </p:spPr>
        <p:txBody>
          <a:bodyPr wrap="square" rtlCol="0">
            <a:spAutoFit/>
          </a:bodyPr>
          <a:lstStyle/>
          <a:p>
            <a:pPr algn="ctr"/>
            <a:r>
              <a:rPr lang="es-MX" sz="1400" b="1" dirty="0" smtClean="0"/>
              <a:t>¿Una sola transacción o múltiples transacciones?</a:t>
            </a:r>
            <a:endParaRPr lang="es-MX" sz="1400" b="1" dirty="0"/>
          </a:p>
        </p:txBody>
      </p:sp>
      <p:sp>
        <p:nvSpPr>
          <p:cNvPr id="7" name="6 CuadroTexto"/>
          <p:cNvSpPr txBox="1"/>
          <p:nvPr/>
        </p:nvSpPr>
        <p:spPr>
          <a:xfrm>
            <a:off x="7380909" y="4653905"/>
            <a:ext cx="1691680" cy="738664"/>
          </a:xfrm>
          <a:prstGeom prst="rect">
            <a:avLst/>
          </a:prstGeom>
          <a:noFill/>
        </p:spPr>
        <p:txBody>
          <a:bodyPr wrap="square" rtlCol="0">
            <a:spAutoFit/>
          </a:bodyPr>
          <a:lstStyle/>
          <a:p>
            <a:pPr algn="ctr"/>
            <a:r>
              <a:rPr lang="es-MX" sz="1400" b="1" dirty="0" smtClean="0"/>
              <a:t>¿Cómo garantizar Atomicidad y Aislamiento?</a:t>
            </a:r>
            <a:endParaRPr lang="es-MX" sz="1400" b="1" dirty="0"/>
          </a:p>
        </p:txBody>
      </p:sp>
      <p:sp>
        <p:nvSpPr>
          <p:cNvPr id="9" name="8 CuadroTexto"/>
          <p:cNvSpPr txBox="1"/>
          <p:nvPr/>
        </p:nvSpPr>
        <p:spPr>
          <a:xfrm>
            <a:off x="0" y="1537628"/>
            <a:ext cx="1547664" cy="523220"/>
          </a:xfrm>
          <a:prstGeom prst="rect">
            <a:avLst/>
          </a:prstGeom>
          <a:noFill/>
        </p:spPr>
        <p:txBody>
          <a:bodyPr wrap="square" rtlCol="0">
            <a:spAutoFit/>
          </a:bodyPr>
          <a:lstStyle/>
          <a:p>
            <a:pPr algn="ctr"/>
            <a:r>
              <a:rPr lang="es-MX" sz="1400" b="1" dirty="0" smtClean="0"/>
              <a:t>Usuarios concurrentes…</a:t>
            </a:r>
            <a:endParaRPr lang="es-MX" sz="1400" b="1" dirty="0"/>
          </a:p>
        </p:txBody>
      </p:sp>
      <p:cxnSp>
        <p:nvCxnSpPr>
          <p:cNvPr id="10" name="9 Conector recto de flecha"/>
          <p:cNvCxnSpPr>
            <a:stCxn id="3" idx="3"/>
          </p:cNvCxnSpPr>
          <p:nvPr/>
        </p:nvCxnSpPr>
        <p:spPr>
          <a:xfrm flipV="1">
            <a:off x="5508104" y="3472166"/>
            <a:ext cx="1656184" cy="84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5" idx="3"/>
            <a:endCxn id="4" idx="1"/>
          </p:cNvCxnSpPr>
          <p:nvPr/>
        </p:nvCxnSpPr>
        <p:spPr>
          <a:xfrm flipV="1">
            <a:off x="5508104" y="3472167"/>
            <a:ext cx="1656184" cy="1551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3" idx="3"/>
            <a:endCxn id="7" idx="1"/>
          </p:cNvCxnSpPr>
          <p:nvPr/>
        </p:nvCxnSpPr>
        <p:spPr>
          <a:xfrm>
            <a:off x="5508104" y="4315307"/>
            <a:ext cx="1872805" cy="707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5" idx="3"/>
          </p:cNvCxnSpPr>
          <p:nvPr/>
        </p:nvCxnSpPr>
        <p:spPr>
          <a:xfrm flipV="1">
            <a:off x="5508104" y="4888026"/>
            <a:ext cx="1738616" cy="135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4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1781</TotalTime>
  <Words>1468</Words>
  <Application>Microsoft Office PowerPoint</Application>
  <PresentationFormat>Presentación en pantalla (4:3)</PresentationFormat>
  <Paragraphs>222</Paragraphs>
  <Slides>17</Slides>
  <Notes>15</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Claridad</vt:lpstr>
      <vt:lpstr>ST: Funciones y arquitectura (CASO)</vt:lpstr>
      <vt:lpstr>Trabajo en grupo</vt:lpstr>
      <vt:lpstr>Presentación de PowerPoint</vt:lpstr>
      <vt:lpstr>Arquitectura de un Turismo de los Alpes  (TA) multiusuario distribuido en tres niveles</vt:lpstr>
      <vt:lpstr>Arquitectura de un Turismo de los Alpes  (TA) multiusuario distribuido en tres niveles</vt:lpstr>
      <vt:lpstr>Arquitectura de un Turismo de los Alpes  (TA) multiusuario distribuido en tres niveles</vt:lpstr>
      <vt:lpstr>Arquitectura de un Turismo de los Alpes  (TA) multiusuario distribuido en tres niveles</vt:lpstr>
      <vt:lpstr>Arquitectura de un Turismo de los Alpes  (TA) multiusuario distribuido en tres niveles</vt:lpstr>
      <vt:lpstr>RF: Reservar Vuelo</vt:lpstr>
      <vt:lpstr>RF: Reservar Vuelo – Escenarios de manejo de transacciones</vt:lpstr>
      <vt:lpstr>RF: Reservar Vuelo</vt:lpstr>
      <vt:lpstr>RF: Reservar Vuelo – Escenarios de manejo de transacciones</vt:lpstr>
      <vt:lpstr>RF: Reservar Vuelo</vt:lpstr>
      <vt:lpstr>RF: Reservar Vuelo</vt:lpstr>
      <vt:lpstr>RF: Reservar Vuelo</vt:lpstr>
      <vt:lpstr>RF: Reservar Vuelo</vt:lpstr>
      <vt:lpstr>FIN DE LA PRESENTACIÓN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Relacional</dc:title>
  <dc:creator>suke</dc:creator>
  <cp:lastModifiedBy>Diana</cp:lastModifiedBy>
  <cp:revision>562</cp:revision>
  <dcterms:created xsi:type="dcterms:W3CDTF">2008-08-19T05:19:43Z</dcterms:created>
  <dcterms:modified xsi:type="dcterms:W3CDTF">2012-08-10T18:52:37Z</dcterms:modified>
</cp:coreProperties>
</file>