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sldIdLst>
    <p:sldId id="256" r:id="rId2"/>
    <p:sldId id="297" r:id="rId3"/>
    <p:sldId id="306" r:id="rId4"/>
    <p:sldId id="313" r:id="rId5"/>
    <p:sldId id="310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7" autoAdjust="0"/>
    <p:restoredTop sz="75090" autoAdjust="0"/>
  </p:normalViewPr>
  <p:slideViewPr>
    <p:cSldViewPr>
      <p:cViewPr>
        <p:scale>
          <a:sx n="59" d="100"/>
          <a:sy n="59" d="100"/>
        </p:scale>
        <p:origin x="-3030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4CAAB3-A858-4123-8C20-ADB64E3B7B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8CE1D-4C37-4878-83C9-1CB82346F1AA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s-CO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66" tIns="0" rIns="19366" bIns="0" anchor="b"/>
          <a:lstStyle/>
          <a:p>
            <a:pPr algn="r" defTabSz="774861" eaLnBrk="0" hangingPunct="0"/>
            <a:r>
              <a:rPr lang="es-ES_tradnl" sz="1000" i="1" dirty="0">
                <a:latin typeface="Times New Roman" pitchFamily="18" charset="0"/>
              </a:rPr>
              <a:t>24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s-CO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s-CO"/>
          </a:p>
        </p:txBody>
      </p:sp>
      <p:sp>
        <p:nvSpPr>
          <p:cNvPr id="143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5140960" cy="3917077"/>
          </a:xfrm>
          <a:noFill/>
          <a:ln/>
        </p:spPr>
        <p:txBody>
          <a:bodyPr lIns="91986" tIns="45187" rIns="91986" bIns="45187"/>
          <a:lstStyle/>
          <a:p>
            <a:pPr eaLnBrk="1" hangingPunct="1"/>
            <a:endParaRPr lang="es-CO" smtClean="0"/>
          </a:p>
        </p:txBody>
      </p:sp>
      <p:sp>
        <p:nvSpPr>
          <p:cNvPr id="14344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s-CO" dirty="0" smtClean="0"/>
              <a:t>Allí aparecen cinco clases o tipos de entidades. </a:t>
            </a:r>
          </a:p>
          <a:p>
            <a:pPr defTabSz="931774">
              <a:defRPr/>
            </a:pPr>
            <a:r>
              <a:rPr lang="es-CO" dirty="0" smtClean="0"/>
              <a:t>La tienda de música que se está modelando puede tener algunas (o ninguna) o todas  esas grabaciones. </a:t>
            </a:r>
          </a:p>
          <a:p>
            <a:pPr defTabSz="931774">
              <a:defRPr/>
            </a:pPr>
            <a:r>
              <a:rPr lang="es-CO" dirty="0" smtClean="0"/>
              <a:t>La asociación ternaria </a:t>
            </a:r>
            <a:r>
              <a:rPr lang="es-CO" i="1" dirty="0" err="1" smtClean="0"/>
              <a:t>participa_como</a:t>
            </a:r>
            <a:r>
              <a:rPr lang="es-CO" dirty="0" smtClean="0"/>
              <a:t>, entre </a:t>
            </a:r>
            <a:r>
              <a:rPr lang="es-CO" i="1" dirty="0" smtClean="0"/>
              <a:t>Participante</a:t>
            </a:r>
            <a:r>
              <a:rPr lang="es-CO" dirty="0" smtClean="0"/>
              <a:t>, </a:t>
            </a:r>
            <a:r>
              <a:rPr lang="es-CO" i="1" dirty="0" err="1" smtClean="0"/>
              <a:t>Interpretacion</a:t>
            </a:r>
            <a:r>
              <a:rPr lang="es-CO" dirty="0" smtClean="0"/>
              <a:t> y </a:t>
            </a:r>
            <a:r>
              <a:rPr lang="es-CO" i="1" dirty="0" smtClean="0"/>
              <a:t>Rol </a:t>
            </a:r>
            <a:r>
              <a:rPr lang="es-CO" dirty="0" smtClean="0"/>
              <a:t>está representada por el rombo. Una interpretación puede aparecer en varias tripletas (por lo menos una), una por participante. En cada tripleta aparece exactamente un participante, una interpretación y un rol. Un rol no es obligatorio que aparezca en alguna tripleta. Tampoco un participante.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CAAB3-A858-4123-8C20-ADB64E3B7B3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O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O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A1BDC-FA77-47CE-B7D5-240EEC1FA5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A78E-D174-41F4-A9E0-2548E45BC8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43637-B3E1-41AD-B2B5-9BBF466EFF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D693-3BB5-4618-8EEA-4B7DA8FB65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6FF08-7A51-4B82-9878-07AC149349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4FD9-28E5-4F7B-8C8E-8CC58B0237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AE256-98CE-4692-B2D0-97CBC9C446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29208"/>
            <a:ext cx="8229600" cy="13716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13BE-3DEB-42A8-8CAD-788805F979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32017-F352-442D-8907-8F9278C108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CE47D-821B-431B-8819-37E1551B07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4D195-BEBA-4AEA-9EED-5B7BDA7863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s-ES" dirty="0"/>
              <a:t>MPVG -- </a:t>
            </a:r>
            <a:r>
              <a:rPr lang="es-ES" dirty="0" smtClean="0"/>
              <a:t>ST</a:t>
            </a:r>
            <a:endParaRPr 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E2F56F9-7405-4E64-B19E-7491F518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O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O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32656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2816"/>
            <a:ext cx="8229600" cy="409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CO" sz="4000" dirty="0" smtClean="0"/>
              <a:t>Metodología Diseño de Base de datos</a:t>
            </a:r>
            <a:endParaRPr lang="es-E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CO" dirty="0" smtClean="0"/>
              <a:t>ST</a:t>
            </a:r>
          </a:p>
          <a:p>
            <a:pPr eaLnBrk="1" hangingPunct="1"/>
            <a:r>
              <a:rPr lang="es-CO" dirty="0" smtClean="0"/>
              <a:t>MPVG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Pasos de la metodología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smtClean="0"/>
              <a:t>Fase de análisis y especificación de requerimientos</a:t>
            </a:r>
          </a:p>
          <a:p>
            <a:pPr lvl="1"/>
            <a:r>
              <a:rPr lang="es-CO" sz="2000" dirty="0" smtClean="0"/>
              <a:t>Identificación de los requerimientos funcionales</a:t>
            </a:r>
          </a:p>
          <a:p>
            <a:pPr lvl="1"/>
            <a:r>
              <a:rPr lang="es-CO" sz="2000" dirty="0" smtClean="0"/>
              <a:t>Identificación de las restricciones o condiciones que se imponen al sistema (requerimientos no funcionales)</a:t>
            </a:r>
          </a:p>
          <a:p>
            <a:pPr lvl="1"/>
            <a:r>
              <a:rPr lang="es-CO" sz="2000" dirty="0" smtClean="0"/>
              <a:t>Modelo del mundo – modelo conceptual</a:t>
            </a:r>
          </a:p>
          <a:p>
            <a:endParaRPr lang="es-CO" sz="2400" dirty="0" smtClean="0"/>
          </a:p>
          <a:p>
            <a:r>
              <a:rPr lang="es-CO" sz="2400" dirty="0" smtClean="0"/>
              <a:t>Fase de diseño</a:t>
            </a:r>
          </a:p>
          <a:p>
            <a:pPr lvl="1"/>
            <a:r>
              <a:rPr lang="es-CO" sz="2000" dirty="0" smtClean="0"/>
              <a:t>Modelo de las clases persistentes</a:t>
            </a:r>
          </a:p>
          <a:p>
            <a:pPr lvl="1"/>
            <a:r>
              <a:rPr lang="es-CO" sz="2000" dirty="0" smtClean="0"/>
              <a:t>Conversión del modelo conceptual al modelo relacional (tablas)</a:t>
            </a:r>
          </a:p>
          <a:p>
            <a:pPr lvl="1"/>
            <a:r>
              <a:rPr lang="es-CO" sz="2000" dirty="0" smtClean="0"/>
              <a:t>Modelo físico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MPVG -- ST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4025"/>
            <a:ext cx="8229600" cy="766763"/>
          </a:xfrm>
          <a:noFill/>
        </p:spPr>
        <p:txBody>
          <a:bodyPr lIns="90488" tIns="44450" rIns="90488" bIns="44450">
            <a:spAutoFit/>
          </a:bodyPr>
          <a:lstStyle/>
          <a:p>
            <a:pPr algn="ctr" eaLnBrk="1" hangingPunct="1"/>
            <a:r>
              <a:rPr lang="es-ES_tradnl" smtClean="0"/>
              <a:t>Modelo Conceptual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858963"/>
            <a:ext cx="7159625" cy="1468437"/>
          </a:xfrm>
          <a:noFill/>
        </p:spPr>
        <p:txBody>
          <a:bodyPr lIns="90488" tIns="44450" rIns="90488" bIns="44450" anchor="ctr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s-ES_tradnl" sz="2800" b="1" i="1" smtClean="0"/>
              <a:t>“Es una representación del mundo del problema.”</a:t>
            </a:r>
          </a:p>
          <a:p>
            <a:pPr eaLnBrk="1" hangingPunct="1">
              <a:buFont typeface="Wingdings" pitchFamily="2" charset="2"/>
              <a:buNone/>
            </a:pPr>
            <a:endParaRPr lang="es-ES_tradnl" sz="2800" smtClean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857250" y="3406650"/>
            <a:ext cx="7772400" cy="28228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95000"/>
            </a:pPr>
            <a:r>
              <a:rPr lang="es-ES_tradnl" sz="2400" b="1" dirty="0" smtClean="0"/>
              <a:t>Utilizarse </a:t>
            </a:r>
            <a:r>
              <a:rPr lang="es-ES_tradnl" sz="2400" b="1" dirty="0"/>
              <a:t>una metodología para su </a:t>
            </a:r>
            <a:r>
              <a:rPr lang="es-ES_tradnl" sz="2400" b="1" dirty="0" smtClean="0"/>
              <a:t>construcción:</a:t>
            </a:r>
            <a:endParaRPr lang="es-ES_tradnl" sz="2400" b="1" dirty="0"/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95000"/>
              <a:buFont typeface="Wingdings" pitchFamily="2" charset="2"/>
              <a:buChar char="§"/>
            </a:pPr>
            <a:r>
              <a:rPr lang="es-ES_tradnl" sz="2400" b="1" i="1" dirty="0"/>
              <a:t>E/R (no es un estándar)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95000"/>
              <a:buFont typeface="Wingdings" pitchFamily="2" charset="2"/>
              <a:buChar char="§"/>
            </a:pPr>
            <a:r>
              <a:rPr lang="es-ES_tradnl" sz="2400" b="1" i="1" dirty="0"/>
              <a:t>UML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95000"/>
              <a:buFont typeface="Wingdings" pitchFamily="2" charset="2"/>
              <a:buChar char="§"/>
            </a:pPr>
            <a:r>
              <a:rPr lang="es-ES_tradnl" sz="2400" b="1" dirty="0"/>
              <a:t>Flexible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95000"/>
            </a:pPr>
            <a:endParaRPr lang="es-ES_tradnl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s-ES_tradnl" sz="3200" dirty="0"/>
          </a:p>
        </p:txBody>
      </p:sp>
      <p:sp>
        <p:nvSpPr>
          <p:cNvPr id="5129" name="8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s-ES" dirty="0" smtClean="0"/>
              <a:t>MPVG -- 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899592" y="1412775"/>
            <a:ext cx="7632848" cy="5521635"/>
            <a:chOff x="2409" y="3901"/>
            <a:chExt cx="8460" cy="6120"/>
          </a:xfrm>
        </p:grpSpPr>
        <p:sp>
          <p:nvSpPr>
            <p:cNvPr id="2084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409" y="3901"/>
              <a:ext cx="8460" cy="61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83" name="AutoShape 35"/>
            <p:cNvSpPr>
              <a:spLocks noChangeArrowheads="1"/>
            </p:cNvSpPr>
            <p:nvPr/>
          </p:nvSpPr>
          <p:spPr bwMode="auto">
            <a:xfrm>
              <a:off x="3309" y="4081"/>
              <a:ext cx="1439" cy="12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3309" y="4441"/>
              <a:ext cx="1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81" name="Text Box 33"/>
            <p:cNvSpPr txBox="1">
              <a:spLocks noChangeArrowheads="1"/>
            </p:cNvSpPr>
            <p:nvPr/>
          </p:nvSpPr>
          <p:spPr bwMode="auto">
            <a:xfrm>
              <a:off x="3489" y="4081"/>
              <a:ext cx="10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Persona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0" name="Text Box 32"/>
            <p:cNvSpPr txBox="1">
              <a:spLocks noChangeArrowheads="1"/>
            </p:cNvSpPr>
            <p:nvPr/>
          </p:nvSpPr>
          <p:spPr bwMode="auto">
            <a:xfrm>
              <a:off x="3489" y="4440"/>
              <a:ext cx="126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sexo</a:t>
              </a:r>
              <a:endParaRPr kumimoji="0" 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nacionalidad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9" name="AutoShape 31"/>
            <p:cNvSpPr>
              <a:spLocks noChangeArrowheads="1"/>
            </p:cNvSpPr>
            <p:nvPr/>
          </p:nvSpPr>
          <p:spPr bwMode="auto">
            <a:xfrm>
              <a:off x="7090" y="4081"/>
              <a:ext cx="1439" cy="12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78" name="Line 30"/>
            <p:cNvSpPr>
              <a:spLocks noChangeShapeType="1"/>
            </p:cNvSpPr>
            <p:nvPr/>
          </p:nvSpPr>
          <p:spPr bwMode="auto">
            <a:xfrm>
              <a:off x="7090" y="4441"/>
              <a:ext cx="1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7088" y="4081"/>
              <a:ext cx="144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ObraMusical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7268" y="4441"/>
              <a:ext cx="1081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nombre</a:t>
              </a:r>
              <a:endParaRPr kumimoji="0" 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genero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>
              <a:off x="3309" y="6421"/>
              <a:ext cx="1439" cy="12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3309" y="6781"/>
              <a:ext cx="1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3489" y="6421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Participante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3489" y="6781"/>
              <a:ext cx="126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nombre</a:t>
              </a:r>
              <a:endParaRPr kumimoji="0" 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tipo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>
              <a:off x="7090" y="6421"/>
              <a:ext cx="1439" cy="12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>
              <a:off x="7090" y="6781"/>
              <a:ext cx="1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7088" y="6421"/>
              <a:ext cx="144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Interpretacion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7089" y="6781"/>
              <a:ext cx="144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año_grabacion</a:t>
              </a:r>
              <a:endParaRPr kumimoji="0" 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observaciones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7" name="AutoShape 19"/>
            <p:cNvSpPr>
              <a:spLocks noChangeArrowheads="1"/>
            </p:cNvSpPr>
            <p:nvPr/>
          </p:nvSpPr>
          <p:spPr bwMode="auto">
            <a:xfrm>
              <a:off x="5289" y="8221"/>
              <a:ext cx="1439" cy="12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5289" y="8581"/>
              <a:ext cx="1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5469" y="8221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Rol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5469" y="8581"/>
              <a:ext cx="1260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nombre</a:t>
              </a:r>
              <a:endParaRPr kumimoji="0" 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desripcion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3872" y="6096"/>
              <a:ext cx="325" cy="325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5469" y="6781"/>
              <a:ext cx="90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4029" y="5341"/>
              <a:ext cx="1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749" y="4801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H="1">
              <a:off x="7809" y="5341"/>
              <a:ext cx="1" cy="10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 flipH="1" flipV="1">
              <a:off x="6369" y="7141"/>
              <a:ext cx="7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 flipV="1">
              <a:off x="4749" y="7141"/>
              <a:ext cx="7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919" y="7501"/>
              <a:ext cx="1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749" y="4441"/>
              <a:ext cx="23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1..*        compuso                          0..*               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7809" y="5341"/>
              <a:ext cx="985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1 .. 1</a:t>
              </a:r>
              <a:endPara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900" dirty="0" smtClean="0"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Tiene</a:t>
              </a:r>
              <a:endPara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0..*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900" dirty="0" smtClean="0"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469" y="6961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participa como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4749" y="6813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         *</a:t>
              </a:r>
              <a:r>
                <a: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6189" y="6781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1..*</a:t>
              </a: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   *   *   </a:t>
              </a:r>
              <a:r>
                <a: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					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5829" y="7501"/>
              <a:ext cx="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*</a:t>
              </a:r>
              <a:endPara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900" dirty="0" smtClean="0"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0" name="1 Marcador de pie de página"/>
          <p:cNvSpPr txBox="1">
            <a:spLocks/>
          </p:cNvSpPr>
          <p:nvPr/>
        </p:nvSpPr>
        <p:spPr bwMode="auto">
          <a:xfrm>
            <a:off x="6644952" y="599613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[Elaborado por José </a:t>
            </a: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Abásolo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]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83568" y="2780928"/>
            <a:ext cx="145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dirty="0" smtClean="0">
                <a:solidFill>
                  <a:srgbClr val="FF0000"/>
                </a:solidFill>
              </a:rPr>
              <a:t>1. Toda Persona es un Participante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51520" y="4933617"/>
            <a:ext cx="304923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2. Participantes también pueden ser</a:t>
            </a:r>
          </a:p>
          <a:p>
            <a:r>
              <a:rPr lang="es-CO" sz="1400" dirty="0" smtClean="0">
                <a:solidFill>
                  <a:srgbClr val="FF0000"/>
                </a:solidFill>
              </a:rPr>
              <a:t>  - Orquestas</a:t>
            </a:r>
          </a:p>
          <a:p>
            <a:r>
              <a:rPr lang="es-CO" sz="1400" dirty="0" smtClean="0">
                <a:solidFill>
                  <a:srgbClr val="FF0000"/>
                </a:solidFill>
              </a:rPr>
              <a:t>  - Estudios de grabación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	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5652120" y="2636912"/>
            <a:ext cx="57606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CuadroTexto"/>
          <p:cNvSpPr txBox="1"/>
          <p:nvPr/>
        </p:nvSpPr>
        <p:spPr>
          <a:xfrm>
            <a:off x="6588225" y="1700808"/>
            <a:ext cx="23762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rgbClr val="FF0000"/>
                </a:solidFill>
              </a:rPr>
              <a:t>3. Un ejemplo de obra musical podría ser El Bolero de </a:t>
            </a:r>
            <a:r>
              <a:rPr lang="es-CO" sz="1400" b="1" dirty="0" smtClean="0">
                <a:solidFill>
                  <a:srgbClr val="FF0000"/>
                </a:solidFill>
              </a:rPr>
              <a:t>Maurice Ravel</a:t>
            </a:r>
            <a:r>
              <a:rPr lang="es-CO" sz="1400" dirty="0" smtClean="0">
                <a:solidFill>
                  <a:srgbClr val="FF0000"/>
                </a:solidFill>
              </a:rPr>
              <a:t>. De esta obra puede haber muchas interpretaciones, hechas y grabadas por diferentes orquestas en diferentes épocas. </a:t>
            </a:r>
            <a:r>
              <a:rPr lang="es-CO" dirty="0" smtClean="0">
                <a:solidFill>
                  <a:srgbClr val="FF0000"/>
                </a:solidFill>
              </a:rPr>
              <a:t>	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355351" y="1249015"/>
            <a:ext cx="5368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4. Maurice Ravel: Persona y Participante (Compositor del Bolero)</a:t>
            </a:r>
          </a:p>
        </p:txBody>
      </p:sp>
      <p:sp>
        <p:nvSpPr>
          <p:cNvPr id="47" name="46 Rectángulo"/>
          <p:cNvSpPr/>
          <p:nvPr/>
        </p:nvSpPr>
        <p:spPr>
          <a:xfrm>
            <a:off x="3019647" y="2420888"/>
            <a:ext cx="2488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5. Una obra puede ser compuesta a varias manos, pero por lo menos tiene un compositor</a:t>
            </a:r>
          </a:p>
        </p:txBody>
      </p:sp>
      <p:sp>
        <p:nvSpPr>
          <p:cNvPr id="48" name="47 Rectángulo redondeado"/>
          <p:cNvSpPr/>
          <p:nvPr/>
        </p:nvSpPr>
        <p:spPr>
          <a:xfrm>
            <a:off x="2915816" y="1700808"/>
            <a:ext cx="230425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48 Rectángulo"/>
          <p:cNvSpPr/>
          <p:nvPr/>
        </p:nvSpPr>
        <p:spPr>
          <a:xfrm>
            <a:off x="4932040" y="5373216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6. Roles pueden ser</a:t>
            </a:r>
          </a:p>
          <a:p>
            <a:pPr>
              <a:buFontTx/>
              <a:buChar char="-"/>
            </a:pPr>
            <a:r>
              <a:rPr lang="es-CO" sz="1400" dirty="0" smtClean="0">
                <a:solidFill>
                  <a:srgbClr val="FF0000"/>
                </a:solidFill>
              </a:rPr>
              <a:t>Director</a:t>
            </a:r>
          </a:p>
          <a:p>
            <a:pPr>
              <a:buFontTx/>
              <a:buChar char="-"/>
            </a:pPr>
            <a:r>
              <a:rPr lang="es-CO" sz="1400" dirty="0" smtClean="0">
                <a:solidFill>
                  <a:srgbClr val="FF0000"/>
                </a:solidFill>
              </a:rPr>
              <a:t> cantante</a:t>
            </a:r>
          </a:p>
          <a:p>
            <a:pPr>
              <a:buFontTx/>
              <a:buChar char="-"/>
            </a:pPr>
            <a:r>
              <a:rPr lang="es-CO" sz="1400" dirty="0" smtClean="0">
                <a:solidFill>
                  <a:srgbClr val="FF0000"/>
                </a:solidFill>
              </a:rPr>
              <a:t>patrocinador, </a:t>
            </a:r>
            <a:r>
              <a:rPr lang="es-CO" sz="1400" dirty="0" err="1" smtClean="0">
                <a:solidFill>
                  <a:srgbClr val="FF0000"/>
                </a:solidFill>
              </a:rPr>
              <a:t>etc</a:t>
            </a:r>
            <a:endParaRPr lang="es-CO" sz="1400" dirty="0" smtClean="0">
              <a:solidFill>
                <a:srgbClr val="FF0000"/>
              </a:solidFill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3059832" y="3933056"/>
            <a:ext cx="1872208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AutoShape 23"/>
          <p:cNvSpPr>
            <a:spLocks noChangeArrowheads="1"/>
          </p:cNvSpPr>
          <p:nvPr/>
        </p:nvSpPr>
        <p:spPr bwMode="auto">
          <a:xfrm>
            <a:off x="5145902" y="144016"/>
            <a:ext cx="1298306" cy="1136807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5144097" y="144016"/>
            <a:ext cx="1300110" cy="32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TiendaMusical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5145000" y="468818"/>
            <a:ext cx="1299208" cy="650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5" name="54 Conector recto de flecha"/>
          <p:cNvCxnSpPr>
            <a:stCxn id="51" idx="2"/>
          </p:cNvCxnSpPr>
          <p:nvPr/>
        </p:nvCxnSpPr>
        <p:spPr>
          <a:xfrm flipH="1">
            <a:off x="5793974" y="1280823"/>
            <a:ext cx="1081" cy="34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allAtOnce"/>
      <p:bldP spid="43" grpId="0" build="allAtOnce" animBg="1"/>
      <p:bldP spid="44" grpId="0" animBg="1"/>
      <p:bldP spid="45" grpId="0"/>
      <p:bldP spid="46" grpId="0" build="allAtOnce"/>
      <p:bldP spid="47" grpId="0"/>
      <p:bldP spid="48" grpId="0" animBg="1"/>
      <p:bldP spid="49" grpId="0" build="allAtOnce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MPVG -- ST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7604" t="12500" r="33854" b="12500"/>
          <a:stretch>
            <a:fillRect/>
          </a:stretch>
        </p:blipFill>
        <p:spPr bwMode="auto">
          <a:xfrm>
            <a:off x="1619672" y="428580"/>
            <a:ext cx="5286412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1085</TotalTime>
  <Words>337</Words>
  <Application>Microsoft Office PowerPoint</Application>
  <PresentationFormat>Presentación en pantalla (4:3)</PresentationFormat>
  <Paragraphs>72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Píxel</vt:lpstr>
      <vt:lpstr>Metodología Diseño de Base de datos</vt:lpstr>
      <vt:lpstr>Pasos de la metodología</vt:lpstr>
      <vt:lpstr>Modelo Conceptual</vt:lpstr>
      <vt:lpstr>Ejercicio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Relacional</dc:title>
  <dc:creator>suke</dc:creator>
  <cp:lastModifiedBy>profsist</cp:lastModifiedBy>
  <cp:revision>255</cp:revision>
  <dcterms:created xsi:type="dcterms:W3CDTF">2008-08-19T05:19:43Z</dcterms:created>
  <dcterms:modified xsi:type="dcterms:W3CDTF">2012-09-07T17:58:21Z</dcterms:modified>
</cp:coreProperties>
</file>