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63" r:id="rId4"/>
    <p:sldId id="279" r:id="rId5"/>
    <p:sldId id="265" r:id="rId6"/>
    <p:sldId id="266" r:id="rId7"/>
    <p:sldId id="267" r:id="rId8"/>
    <p:sldId id="270" r:id="rId9"/>
    <p:sldId id="271" r:id="rId10"/>
    <p:sldId id="272" r:id="rId11"/>
    <p:sldId id="268" r:id="rId12"/>
    <p:sldId id="275" r:id="rId13"/>
    <p:sldId id="276" r:id="rId14"/>
    <p:sldId id="277" r:id="rId15"/>
    <p:sldId id="278" r:id="rId16"/>
    <p:sldId id="260" r:id="rId1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F24"/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04/07/2024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04/07/2024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24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690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62394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409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8510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04676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noProof="0" smtClean="0"/>
              <a:t>11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9011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04/07/2024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04/07/2024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04/07/2024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04/07/2024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04/07/2024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04/07/2024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04/07/2024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04/07/2024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04/07/2024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04/07/2024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04/07/2024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04/07/2024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>
                <a:solidFill>
                  <a:schemeClr val="bg1"/>
                </a:solidFill>
              </a:rPr>
              <a:t>Pong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Aplicación de q-</a:t>
            </a:r>
            <a:r>
              <a:rPr lang="es-ES" dirty="0" err="1">
                <a:solidFill>
                  <a:srgbClr val="7CEBFF"/>
                </a:solidFill>
              </a:rPr>
              <a:t>learning</a:t>
            </a:r>
            <a:r>
              <a:rPr lang="es-ES" dirty="0">
                <a:solidFill>
                  <a:srgbClr val="7CEBFF"/>
                </a:solidFill>
              </a:rPr>
              <a:t> en el juego </a:t>
            </a:r>
            <a:r>
              <a:rPr lang="es-ES" dirty="0" err="1">
                <a:solidFill>
                  <a:srgbClr val="7CEBFF"/>
                </a:solidFill>
              </a:rPr>
              <a:t>pong</a:t>
            </a:r>
            <a:endParaRPr lang="es-ES" dirty="0">
              <a:solidFill>
                <a:srgbClr val="7CEB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20D52-B4A7-BAC7-EECD-C8888968825C}"/>
              </a:ext>
            </a:extLst>
          </p:cNvPr>
          <p:cNvSpPr txBox="1"/>
          <p:nvPr/>
        </p:nvSpPr>
        <p:spPr>
          <a:xfrm>
            <a:off x="8220723" y="5144078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Ribot, santiago</a:t>
            </a:r>
          </a:p>
          <a:p>
            <a:r>
              <a:rPr lang="es-AR" dirty="0">
                <a:solidFill>
                  <a:schemeClr val="bg1"/>
                </a:solidFill>
              </a:rPr>
              <a:t>ribot@frba.utn.edu.ar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64FA-42D7-2061-DEE2-8A84334E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Q-table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798B1A-18F1-1DC1-52CF-35B1F9FA2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11876"/>
              </p:ext>
            </p:extLst>
          </p:nvPr>
        </p:nvGraphicFramePr>
        <p:xfrm>
          <a:off x="581192" y="2172236"/>
          <a:ext cx="1102962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220">
                  <a:extLst>
                    <a:ext uri="{9D8B030D-6E8A-4147-A177-3AD203B41FA5}">
                      <a16:colId xmlns:a16="http://schemas.microsoft.com/office/drawing/2014/main" val="665096516"/>
                    </a:ext>
                  </a:extLst>
                </a:gridCol>
                <a:gridCol w="1059739">
                  <a:extLst>
                    <a:ext uri="{9D8B030D-6E8A-4147-A177-3AD203B41FA5}">
                      <a16:colId xmlns:a16="http://schemas.microsoft.com/office/drawing/2014/main" val="1640118932"/>
                    </a:ext>
                  </a:extLst>
                </a:gridCol>
                <a:gridCol w="1041141">
                  <a:extLst>
                    <a:ext uri="{9D8B030D-6E8A-4147-A177-3AD203B41FA5}">
                      <a16:colId xmlns:a16="http://schemas.microsoft.com/office/drawing/2014/main" val="3052516258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124254938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3475813007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716119723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2536453221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1516043720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1677237072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3353500725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984088664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945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19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694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762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595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8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637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378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30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91828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CF2D924-91A9-B932-8B94-C2D3C1AF4413}"/>
              </a:ext>
            </a:extLst>
          </p:cNvPr>
          <p:cNvSpPr/>
          <p:nvPr/>
        </p:nvSpPr>
        <p:spPr>
          <a:xfrm>
            <a:off x="1109709" y="2866379"/>
            <a:ext cx="346229" cy="826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38FB2A-FBFF-55EF-C33A-45D9B14F45DD}"/>
              </a:ext>
            </a:extLst>
          </p:cNvPr>
          <p:cNvSpPr/>
          <p:nvPr/>
        </p:nvSpPr>
        <p:spPr>
          <a:xfrm>
            <a:off x="1455938" y="2976240"/>
            <a:ext cx="346229" cy="257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2FD4E-3F1C-629C-D9AE-3D9ED63C3B1F}"/>
              </a:ext>
            </a:extLst>
          </p:cNvPr>
          <p:cNvSpPr txBox="1"/>
          <p:nvPr/>
        </p:nvSpPr>
        <p:spPr>
          <a:xfrm>
            <a:off x="1554146" y="2303537"/>
            <a:ext cx="226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 Score 80 – </a:t>
            </a:r>
            <a:r>
              <a:rPr lang="es-AR" dirty="0" err="1"/>
              <a:t>Lives</a:t>
            </a:r>
            <a:r>
              <a:rPr lang="es-AR" dirty="0"/>
              <a:t>: 3 -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40190-0E1D-8C17-7671-C371904275ED}"/>
              </a:ext>
            </a:extLst>
          </p:cNvPr>
          <p:cNvSpPr txBox="1"/>
          <p:nvPr/>
        </p:nvSpPr>
        <p:spPr>
          <a:xfrm>
            <a:off x="7011181" y="2845774"/>
            <a:ext cx="4021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ACCION:</a:t>
            </a:r>
          </a:p>
          <a:p>
            <a:r>
              <a:rPr lang="es-AR" sz="2400" dirty="0"/>
              <a:t>RECOMPENSA:	10</a:t>
            </a:r>
          </a:p>
          <a:p>
            <a:endParaRPr lang="es-AR" sz="2400" dirty="0"/>
          </a:p>
          <a:p>
            <a:r>
              <a:rPr lang="es-AR" sz="2400" dirty="0"/>
              <a:t>ESTADO(x) = ESTADO(x) + 1</a:t>
            </a:r>
          </a:p>
          <a:p>
            <a:r>
              <a:rPr lang="es-AR" sz="2400" dirty="0"/>
              <a:t>ESTADO(y) = ESTADO(y) - 1</a:t>
            </a:r>
          </a:p>
          <a:p>
            <a:r>
              <a:rPr lang="es-AR" sz="2400" dirty="0"/>
              <a:t>ESTADO(p) = ESTADO(p) + 1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F68A79F-E241-205C-3504-593501D2BDA2}"/>
              </a:ext>
            </a:extLst>
          </p:cNvPr>
          <p:cNvSpPr/>
          <p:nvPr/>
        </p:nvSpPr>
        <p:spPr>
          <a:xfrm>
            <a:off x="9274545" y="2958484"/>
            <a:ext cx="355107" cy="2752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013BB7-33BC-745D-1198-E48CD8ED31ED}"/>
              </a:ext>
            </a:extLst>
          </p:cNvPr>
          <p:cNvSpPr txBox="1"/>
          <p:nvPr/>
        </p:nvSpPr>
        <p:spPr>
          <a:xfrm>
            <a:off x="501732" y="4887715"/>
            <a:ext cx="4165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Además, la acción		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Es lo que modifica el estado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Los otros dos estados se modifican con</a:t>
            </a:r>
          </a:p>
          <a:p>
            <a:r>
              <a:rPr lang="es-AR" dirty="0"/>
              <a:t>la actualización de cada </a:t>
            </a:r>
            <a:r>
              <a:rPr lang="es-AR" dirty="0" err="1"/>
              <a:t>frame</a:t>
            </a:r>
            <a:r>
              <a:rPr lang="es-AR" dirty="0"/>
              <a:t> del juego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35C323A-F9B2-43F9-CE88-A9ACAFD2AAFC}"/>
              </a:ext>
            </a:extLst>
          </p:cNvPr>
          <p:cNvSpPr/>
          <p:nvPr/>
        </p:nvSpPr>
        <p:spPr>
          <a:xfrm>
            <a:off x="2331592" y="4887715"/>
            <a:ext cx="355107" cy="2752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837FD90-1F8D-74D6-139F-7FAB756A0FEF}"/>
              </a:ext>
            </a:extLst>
          </p:cNvPr>
          <p:cNvSpPr/>
          <p:nvPr/>
        </p:nvSpPr>
        <p:spPr>
          <a:xfrm>
            <a:off x="3084545" y="4887715"/>
            <a:ext cx="355107" cy="2752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010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64FA-42D7-2061-DEE2-8A84334E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Q-table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798B1A-18F1-1DC1-52CF-35B1F9FA2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864903"/>
              </p:ext>
            </p:extLst>
          </p:nvPr>
        </p:nvGraphicFramePr>
        <p:xfrm>
          <a:off x="581192" y="2172236"/>
          <a:ext cx="11029620" cy="4122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220">
                  <a:extLst>
                    <a:ext uri="{9D8B030D-6E8A-4147-A177-3AD203B41FA5}">
                      <a16:colId xmlns:a16="http://schemas.microsoft.com/office/drawing/2014/main" val="665096516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1640118932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2648211359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3052516258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1199009838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124254938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1417446992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3475813007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2747460433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716119723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4119915761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2536453221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1925550798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1516043720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2934994880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1677237072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1769417738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3353500725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2876230876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984088664"/>
                    </a:ext>
                  </a:extLst>
                </a:gridCol>
                <a:gridCol w="525220">
                  <a:extLst>
                    <a:ext uri="{9D8B030D-6E8A-4147-A177-3AD203B41FA5}">
                      <a16:colId xmlns:a16="http://schemas.microsoft.com/office/drawing/2014/main" val="761260358"/>
                    </a:ext>
                  </a:extLst>
                </a:gridCol>
              </a:tblGrid>
              <a:tr h="412203">
                <a:tc rowSpan="2"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X0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X1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X2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X3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X4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X5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X6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X7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X8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/>
                        <a:t>X9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455888"/>
                  </a:ext>
                </a:extLst>
              </a:tr>
              <a:tr h="412203">
                <a:tc vMerge="1"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676732"/>
                  </a:ext>
                </a:extLst>
              </a:tr>
              <a:tr h="41220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Y0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192596"/>
                  </a:ext>
                </a:extLst>
              </a:tr>
              <a:tr h="41220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Y1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940589"/>
                  </a:ext>
                </a:extLst>
              </a:tr>
              <a:tr h="41220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Y2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629557"/>
                  </a:ext>
                </a:extLst>
              </a:tr>
              <a:tr h="41220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Y3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53316"/>
                  </a:ext>
                </a:extLst>
              </a:tr>
              <a:tr h="41220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Y4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01503"/>
                  </a:ext>
                </a:extLst>
              </a:tr>
              <a:tr h="41220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Y5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372857"/>
                  </a:ext>
                </a:extLst>
              </a:tr>
              <a:tr h="41220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Y6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83785"/>
                  </a:ext>
                </a:extLst>
              </a:tr>
              <a:tr h="41220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Y7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304603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1E7E881B-AE82-3595-F97B-2ADC64285F29}"/>
              </a:ext>
            </a:extLst>
          </p:cNvPr>
          <p:cNvSpPr/>
          <p:nvPr/>
        </p:nvSpPr>
        <p:spPr>
          <a:xfrm>
            <a:off x="1189608" y="2628128"/>
            <a:ext cx="355107" cy="2752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4B780EE-91A9-92B3-34B6-D66B86685C57}"/>
              </a:ext>
            </a:extLst>
          </p:cNvPr>
          <p:cNvSpPr/>
          <p:nvPr/>
        </p:nvSpPr>
        <p:spPr>
          <a:xfrm>
            <a:off x="1701893" y="2650324"/>
            <a:ext cx="355107" cy="2752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1B384EC-72E5-92F7-05A3-EEC7E01B1E14}"/>
              </a:ext>
            </a:extLst>
          </p:cNvPr>
          <p:cNvSpPr/>
          <p:nvPr/>
        </p:nvSpPr>
        <p:spPr>
          <a:xfrm>
            <a:off x="2229313" y="2628128"/>
            <a:ext cx="355107" cy="2752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5494157-99A2-93A9-B4E1-6AB23F00FAAD}"/>
              </a:ext>
            </a:extLst>
          </p:cNvPr>
          <p:cNvSpPr/>
          <p:nvPr/>
        </p:nvSpPr>
        <p:spPr>
          <a:xfrm>
            <a:off x="2741598" y="2650324"/>
            <a:ext cx="355107" cy="2752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C3B527DE-23BE-C317-8E3B-9164784396A6}"/>
              </a:ext>
            </a:extLst>
          </p:cNvPr>
          <p:cNvSpPr/>
          <p:nvPr/>
        </p:nvSpPr>
        <p:spPr>
          <a:xfrm>
            <a:off x="3295651" y="2628126"/>
            <a:ext cx="355107" cy="2752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BB5387A-5EE5-E97D-93A4-F9B8033FA88F}"/>
              </a:ext>
            </a:extLst>
          </p:cNvPr>
          <p:cNvSpPr/>
          <p:nvPr/>
        </p:nvSpPr>
        <p:spPr>
          <a:xfrm>
            <a:off x="3807936" y="2650322"/>
            <a:ext cx="355107" cy="2752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F728344F-874B-8397-D838-3FB51C9CB1DD}"/>
              </a:ext>
            </a:extLst>
          </p:cNvPr>
          <p:cNvSpPr/>
          <p:nvPr/>
        </p:nvSpPr>
        <p:spPr>
          <a:xfrm>
            <a:off x="4354129" y="2628126"/>
            <a:ext cx="355107" cy="2752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CD5B6F1-366D-3879-4148-55A37871ED11}"/>
              </a:ext>
            </a:extLst>
          </p:cNvPr>
          <p:cNvSpPr/>
          <p:nvPr/>
        </p:nvSpPr>
        <p:spPr>
          <a:xfrm>
            <a:off x="4866414" y="2650322"/>
            <a:ext cx="355107" cy="2752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2CC963B-21E4-5B5B-9755-2692B0271F58}"/>
              </a:ext>
            </a:extLst>
          </p:cNvPr>
          <p:cNvSpPr/>
          <p:nvPr/>
        </p:nvSpPr>
        <p:spPr>
          <a:xfrm>
            <a:off x="5393834" y="2628126"/>
            <a:ext cx="355107" cy="2752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902C3AB-9040-258E-CC62-17664413552B}"/>
              </a:ext>
            </a:extLst>
          </p:cNvPr>
          <p:cNvSpPr/>
          <p:nvPr/>
        </p:nvSpPr>
        <p:spPr>
          <a:xfrm>
            <a:off x="5906119" y="2650322"/>
            <a:ext cx="355107" cy="2752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615F7DFC-97B2-FD7A-6A84-F984F843C207}"/>
              </a:ext>
            </a:extLst>
          </p:cNvPr>
          <p:cNvSpPr/>
          <p:nvPr/>
        </p:nvSpPr>
        <p:spPr>
          <a:xfrm>
            <a:off x="6460172" y="2628124"/>
            <a:ext cx="355107" cy="2752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8390AB4-2C60-94FD-E9CE-B55D8CE5FA11}"/>
              </a:ext>
            </a:extLst>
          </p:cNvPr>
          <p:cNvSpPr/>
          <p:nvPr/>
        </p:nvSpPr>
        <p:spPr>
          <a:xfrm>
            <a:off x="6972457" y="2650320"/>
            <a:ext cx="355107" cy="2752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39D205A8-BD62-5F9B-C56A-6A1355A47705}"/>
              </a:ext>
            </a:extLst>
          </p:cNvPr>
          <p:cNvSpPr/>
          <p:nvPr/>
        </p:nvSpPr>
        <p:spPr>
          <a:xfrm>
            <a:off x="7497689" y="2628126"/>
            <a:ext cx="355107" cy="2752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2D53934-2E26-E6BC-5A7C-112F0F3D8216}"/>
              </a:ext>
            </a:extLst>
          </p:cNvPr>
          <p:cNvSpPr/>
          <p:nvPr/>
        </p:nvSpPr>
        <p:spPr>
          <a:xfrm>
            <a:off x="8009974" y="2650322"/>
            <a:ext cx="355107" cy="2752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B64CC5C2-A78C-175E-0C08-288C8797A9FF}"/>
              </a:ext>
            </a:extLst>
          </p:cNvPr>
          <p:cNvSpPr/>
          <p:nvPr/>
        </p:nvSpPr>
        <p:spPr>
          <a:xfrm>
            <a:off x="8537394" y="2628126"/>
            <a:ext cx="355107" cy="2752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99605D1-5F95-F379-4265-50F35EE74AB0}"/>
              </a:ext>
            </a:extLst>
          </p:cNvPr>
          <p:cNvSpPr/>
          <p:nvPr/>
        </p:nvSpPr>
        <p:spPr>
          <a:xfrm>
            <a:off x="9049679" y="2650322"/>
            <a:ext cx="355107" cy="2752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D9AD19BF-10B3-A61F-F95F-B2A94784AC47}"/>
              </a:ext>
            </a:extLst>
          </p:cNvPr>
          <p:cNvSpPr/>
          <p:nvPr/>
        </p:nvSpPr>
        <p:spPr>
          <a:xfrm>
            <a:off x="9603732" y="2628124"/>
            <a:ext cx="355107" cy="2752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1F4B93D-D0CC-B5FC-D6E0-99252E85EBE8}"/>
              </a:ext>
            </a:extLst>
          </p:cNvPr>
          <p:cNvSpPr/>
          <p:nvPr/>
        </p:nvSpPr>
        <p:spPr>
          <a:xfrm>
            <a:off x="10116017" y="2650320"/>
            <a:ext cx="355107" cy="2752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7C2DF30A-92A1-B68A-091A-BE806D9326E3}"/>
              </a:ext>
            </a:extLst>
          </p:cNvPr>
          <p:cNvSpPr/>
          <p:nvPr/>
        </p:nvSpPr>
        <p:spPr>
          <a:xfrm>
            <a:off x="10664398" y="2628124"/>
            <a:ext cx="355107" cy="2752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E0E22D5-DF7F-DC9F-7699-73BFB7BE8423}"/>
              </a:ext>
            </a:extLst>
          </p:cNvPr>
          <p:cNvSpPr/>
          <p:nvPr/>
        </p:nvSpPr>
        <p:spPr>
          <a:xfrm>
            <a:off x="11176683" y="2650320"/>
            <a:ext cx="355107" cy="2752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1D1C950-468F-8015-0679-B50BACA5D47F}"/>
              </a:ext>
            </a:extLst>
          </p:cNvPr>
          <p:cNvSpPr/>
          <p:nvPr/>
        </p:nvSpPr>
        <p:spPr>
          <a:xfrm>
            <a:off x="3551068" y="3870669"/>
            <a:ext cx="346229" cy="257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8A136C-3104-2E69-8129-D7D12FE789DD}"/>
              </a:ext>
            </a:extLst>
          </p:cNvPr>
          <p:cNvSpPr/>
          <p:nvPr/>
        </p:nvSpPr>
        <p:spPr>
          <a:xfrm>
            <a:off x="1112837" y="2982897"/>
            <a:ext cx="346229" cy="825623"/>
          </a:xfrm>
          <a:prstGeom prst="rect">
            <a:avLst/>
          </a:prstGeom>
          <a:solidFill>
            <a:srgbClr val="1A3260">
              <a:alpha val="50196"/>
            </a:srgbClr>
          </a:solidFill>
          <a:ln>
            <a:solidFill>
              <a:srgbClr val="050F24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889E60-BAE5-B750-E078-1DF3D5485FEE}"/>
              </a:ext>
            </a:extLst>
          </p:cNvPr>
          <p:cNvCxnSpPr>
            <a:cxnSpLocks/>
          </p:cNvCxnSpPr>
          <p:nvPr/>
        </p:nvCxnSpPr>
        <p:spPr>
          <a:xfrm>
            <a:off x="1112837" y="4030462"/>
            <a:ext cx="24382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3F298B-BD3A-1A90-D055-72C67532AB3E}"/>
              </a:ext>
            </a:extLst>
          </p:cNvPr>
          <p:cNvCxnSpPr>
            <a:endCxn id="28" idx="0"/>
          </p:cNvCxnSpPr>
          <p:nvPr/>
        </p:nvCxnSpPr>
        <p:spPr>
          <a:xfrm flipH="1">
            <a:off x="3724183" y="2982897"/>
            <a:ext cx="4438" cy="8877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64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1CA5-6511-0D8C-DF9A-1EB61F53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Q-table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45EF942C-5B2F-567A-3B03-577B585D0693}"/>
              </a:ext>
            </a:extLst>
          </p:cNvPr>
          <p:cNvGrpSpPr/>
          <p:nvPr/>
        </p:nvGrpSpPr>
        <p:grpSpPr>
          <a:xfrm>
            <a:off x="3324233" y="2244082"/>
            <a:ext cx="5492928" cy="2709115"/>
            <a:chOff x="3324233" y="2244082"/>
            <a:chExt cx="5492928" cy="2709115"/>
          </a:xfrm>
        </p:grpSpPr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DF29A1EF-8C5A-0409-BBFC-BCC0289A6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4909" y="2244082"/>
              <a:ext cx="3914804" cy="1489915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0BD68E05-E7C4-139E-BF4A-225ACE0D7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7309" y="2396482"/>
              <a:ext cx="3914804" cy="1489915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C0E83511-F108-9C63-756B-EF8F40C63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9709" y="2548882"/>
              <a:ext cx="3914804" cy="1489915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69EDCCAD-7F33-BA7B-3D13-63613B5BA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2109" y="2701282"/>
              <a:ext cx="3914804" cy="1489915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3516D4B9-F26C-49EC-3FF4-260936BEC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4509" y="2853682"/>
              <a:ext cx="3914804" cy="1489915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0E85D82-C167-CCC7-A136-7A445EA26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6909" y="3006082"/>
              <a:ext cx="3914804" cy="1489915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5D527E7-DC87-0AC2-0933-2866966D5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9309" y="3158482"/>
              <a:ext cx="3914804" cy="1489915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42B35AB-5AD0-12D0-C08A-C4927202E178}"/>
                </a:ext>
              </a:extLst>
            </p:cNvPr>
            <p:cNvSpPr txBox="1"/>
            <p:nvPr/>
          </p:nvSpPr>
          <p:spPr>
            <a:xfrm>
              <a:off x="3324233" y="3434376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P(0)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ABBABE0-958E-ACFA-C96D-33733708D01E}"/>
                </a:ext>
              </a:extLst>
            </p:cNvPr>
            <p:cNvSpPr txBox="1"/>
            <p:nvPr/>
          </p:nvSpPr>
          <p:spPr>
            <a:xfrm>
              <a:off x="4404509" y="4583865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P(7)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AEA6719-5E03-89B6-171D-19990B7F6BB6}"/>
                </a:ext>
              </a:extLst>
            </p:cNvPr>
            <p:cNvCxnSpPr>
              <a:cxnSpLocks/>
            </p:cNvCxnSpPr>
            <p:nvPr/>
          </p:nvCxnSpPr>
          <p:spPr>
            <a:xfrm>
              <a:off x="3715547" y="3835181"/>
              <a:ext cx="875099" cy="7801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17E07ACB-AEE0-11B1-A6AF-C09D07DCB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2356" y="3310882"/>
              <a:ext cx="3914805" cy="1489915"/>
            </a:xfrm>
            <a:prstGeom prst="rect">
              <a:avLst/>
            </a:prstGeom>
          </p:spPr>
        </p:pic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43488F1E-3455-33FD-AE4A-DD9946AC494B}"/>
              </a:ext>
            </a:extLst>
          </p:cNvPr>
          <p:cNvSpPr txBox="1"/>
          <p:nvPr/>
        </p:nvSpPr>
        <p:spPr>
          <a:xfrm>
            <a:off x="1179047" y="5111991"/>
            <a:ext cx="353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ESTADO[2][2][7][UP] = Q_VALUE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8496D4-85F9-920E-D118-F925E23D833C}"/>
              </a:ext>
            </a:extLst>
          </p:cNvPr>
          <p:cNvSpPr txBox="1"/>
          <p:nvPr/>
        </p:nvSpPr>
        <p:spPr>
          <a:xfrm>
            <a:off x="1153447" y="5504427"/>
            <a:ext cx="7555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Q_VALUE = Q_VALUE + </a:t>
            </a:r>
            <a:r>
              <a:rPr lang="el-GR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α</a:t>
            </a:r>
            <a:r>
              <a:rPr lang="es-AR" dirty="0">
                <a:cs typeface="Times New Roman" panose="02020603050405020304" pitchFamily="18" charset="0"/>
              </a:rPr>
              <a:t>(</a:t>
            </a:r>
            <a:r>
              <a:rPr lang="es-AR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R</a:t>
            </a:r>
            <a:r>
              <a:rPr lang="es-AR" dirty="0">
                <a:cs typeface="Times New Roman" panose="02020603050405020304" pitchFamily="18" charset="0"/>
              </a:rPr>
              <a:t> + </a:t>
            </a:r>
            <a:r>
              <a:rPr lang="el-GR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λ</a:t>
            </a:r>
            <a:r>
              <a:rPr lang="es-AR" dirty="0">
                <a:cs typeface="Times New Roman" panose="02020603050405020304" pitchFamily="18" charset="0"/>
              </a:rPr>
              <a:t>*MAX(</a:t>
            </a:r>
            <a:r>
              <a:rPr lang="es-AR" b="1" dirty="0">
                <a:cs typeface="Times New Roman" panose="02020603050405020304" pitchFamily="18" charset="0"/>
              </a:rPr>
              <a:t>ESTADO[1][1][6]</a:t>
            </a:r>
            <a:r>
              <a:rPr lang="es-AR" dirty="0">
                <a:cs typeface="Times New Roman" panose="02020603050405020304" pitchFamily="18" charset="0"/>
              </a:rPr>
              <a:t>) – Q_VALUE)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5003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E03B-275C-06FE-51DF-4391CA468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AR" dirty="0"/>
              <a:t>Clase </a:t>
            </a:r>
            <a:r>
              <a:rPr lang="es-AR" dirty="0" err="1"/>
              <a:t>agent</a:t>
            </a:r>
            <a:endParaRPr lang="es-A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4BAEC-E077-3540-0B56-C99BB75D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431366"/>
            <a:ext cx="5422390" cy="3226321"/>
          </a:xfrm>
          <a:prstGeom prst="rect">
            <a:avLst/>
          </a:prstGeom>
          <a:noFill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EFBF7A-B641-F864-D1FF-2B212DF39C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3100586"/>
            <a:ext cx="5422900" cy="1887141"/>
          </a:xfrm>
        </p:spPr>
      </p:pic>
    </p:spTree>
    <p:extLst>
      <p:ext uri="{BB962C8B-B14F-4D97-AF65-F5344CB8AC3E}">
        <p14:creationId xmlns:p14="http://schemas.microsoft.com/office/powerpoint/2010/main" val="276350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EBAC0A-0B93-C30D-FE95-A814C570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31366"/>
            <a:ext cx="6307397" cy="3724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38731-177B-EE2E-1490-F5D6C81C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Clase </a:t>
            </a:r>
            <a:r>
              <a:rPr lang="es-AR" dirty="0" err="1"/>
              <a:t>Enviroment</a:t>
            </a:r>
            <a:endParaRPr lang="es-A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58C7E-D67B-8C11-A0E7-42A093F4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591" y="2118131"/>
            <a:ext cx="442021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1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8731-177B-EE2E-1490-F5D6C81C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play</a:t>
            </a:r>
            <a:endParaRPr lang="es-A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405965-35F1-8439-DA69-94AD278D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30" y="1857910"/>
            <a:ext cx="9968753" cy="49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3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PONG</a:t>
            </a:r>
          </a:p>
        </p:txBody>
      </p:sp>
      <p:pic>
        <p:nvPicPr>
          <p:cNvPr id="7" name="Content Placeholder 6" descr="A black and white video game&#10;&#10;Description automatically generated">
            <a:extLst>
              <a:ext uri="{FF2B5EF4-FFF2-40B4-BE49-F238E27FC236}">
                <a16:creationId xmlns:a16="http://schemas.microsoft.com/office/drawing/2014/main" id="{7966F3C1-598B-65DC-3865-66CAA06B4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5257" y="2162566"/>
            <a:ext cx="5741486" cy="4291761"/>
          </a:xfrm>
          <a:noFill/>
        </p:spPr>
      </p:pic>
    </p:spTree>
    <p:extLst>
      <p:ext uri="{BB962C8B-B14F-4D97-AF65-F5344CB8AC3E}">
        <p14:creationId xmlns:p14="http://schemas.microsoft.com/office/powerpoint/2010/main" val="173510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F80E-56AE-B24A-3935-B11C3BBD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AR" dirty="0"/>
              <a:t>Aprendizaje por refuerzo</a:t>
            </a:r>
          </a:p>
        </p:txBody>
      </p:sp>
      <p:pic>
        <p:nvPicPr>
          <p:cNvPr id="5" name="Content Placeholder 4" descr="A diagram of a business&#10;&#10;Description automatically generated">
            <a:extLst>
              <a:ext uri="{FF2B5EF4-FFF2-40B4-BE49-F238E27FC236}">
                <a16:creationId xmlns:a16="http://schemas.microsoft.com/office/drawing/2014/main" id="{83A39AC6-205A-1D79-AF54-13CB63460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270" y="2824583"/>
            <a:ext cx="5908385" cy="2629232"/>
          </a:xfr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E10A55-E06C-D575-7C78-80B8F6EEBE91}"/>
              </a:ext>
            </a:extLst>
          </p:cNvPr>
          <p:cNvSpPr/>
          <p:nvPr/>
        </p:nvSpPr>
        <p:spPr>
          <a:xfrm>
            <a:off x="8149700" y="2175029"/>
            <a:ext cx="2831977" cy="577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Inicializar Q-Table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E960B-3842-BDE5-6435-D4442C70E345}"/>
              </a:ext>
            </a:extLst>
          </p:cNvPr>
          <p:cNvSpPr/>
          <p:nvPr/>
        </p:nvSpPr>
        <p:spPr>
          <a:xfrm>
            <a:off x="8149700" y="3077986"/>
            <a:ext cx="2831977" cy="577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Elegir una acción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5D03A-A172-25A9-22E2-E5A624D9D8F3}"/>
              </a:ext>
            </a:extLst>
          </p:cNvPr>
          <p:cNvSpPr/>
          <p:nvPr/>
        </p:nvSpPr>
        <p:spPr>
          <a:xfrm>
            <a:off x="8149699" y="3980943"/>
            <a:ext cx="2831977" cy="577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Realizar la acción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F48379-B8C6-C225-C2B4-0C2D3CECEB6C}"/>
              </a:ext>
            </a:extLst>
          </p:cNvPr>
          <p:cNvSpPr/>
          <p:nvPr/>
        </p:nvSpPr>
        <p:spPr>
          <a:xfrm>
            <a:off x="8149698" y="4883900"/>
            <a:ext cx="2831977" cy="577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Obtener una recompensa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C03FB-87F2-62F1-5245-4A1EF5B792B6}"/>
              </a:ext>
            </a:extLst>
          </p:cNvPr>
          <p:cNvSpPr/>
          <p:nvPr/>
        </p:nvSpPr>
        <p:spPr>
          <a:xfrm>
            <a:off x="8149698" y="5786857"/>
            <a:ext cx="2831977" cy="577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Actualizar la Q-table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C3382A6-9E60-C129-23DC-B651D2836D07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7341830" y="3366511"/>
            <a:ext cx="807868" cy="2708871"/>
          </a:xfrm>
          <a:prstGeom prst="bentConnector2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174E06-8A4B-BF02-2995-5F00787B736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341830" y="3366510"/>
            <a:ext cx="8078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0585F5F-C191-7E33-6EF7-3AEE6D7918C3}"/>
              </a:ext>
            </a:extLst>
          </p:cNvPr>
          <p:cNvSpPr txBox="1"/>
          <p:nvPr/>
        </p:nvSpPr>
        <p:spPr>
          <a:xfrm>
            <a:off x="6446662" y="455799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Repetir</a:t>
            </a:r>
          </a:p>
        </p:txBody>
      </p:sp>
    </p:spTree>
    <p:extLst>
      <p:ext uri="{BB962C8B-B14F-4D97-AF65-F5344CB8AC3E}">
        <p14:creationId xmlns:p14="http://schemas.microsoft.com/office/powerpoint/2010/main" val="206029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F80E-56AE-B24A-3935-B11C3BBD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AR" dirty="0"/>
              <a:t>Aprendizaje por refuerzo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7DED3-BE2B-660C-8E8A-4CB35580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815705"/>
            <a:ext cx="4778156" cy="2895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B48AA-DC93-9EA1-A21C-D005458A912D}"/>
              </a:ext>
            </a:extLst>
          </p:cNvPr>
          <p:cNvSpPr txBox="1"/>
          <p:nvPr/>
        </p:nvSpPr>
        <p:spPr>
          <a:xfrm>
            <a:off x="6462943" y="4263434"/>
            <a:ext cx="3130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Ecuación de </a:t>
            </a:r>
            <a:r>
              <a:rPr lang="es-AR" dirty="0" err="1">
                <a:highlight>
                  <a:srgbClr val="FFFF00"/>
                </a:highlight>
              </a:rPr>
              <a:t>Bellman</a:t>
            </a:r>
            <a:r>
              <a:rPr lang="es-AR" dirty="0">
                <a:highlight>
                  <a:srgbClr val="FFFF00"/>
                </a:highligh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Factor de descuento: 	(0,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Ratio de aprendizaje: 	(0,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Recompensa: cualquier valor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F268A-F15E-9B2B-6F5B-2EB1CB1D9970}"/>
              </a:ext>
            </a:extLst>
          </p:cNvPr>
          <p:cNvSpPr txBox="1"/>
          <p:nvPr/>
        </p:nvSpPr>
        <p:spPr>
          <a:xfrm>
            <a:off x="6462943" y="249253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highlight>
                  <a:srgbClr val="FFFF00"/>
                </a:highlight>
              </a:rPr>
              <a:t>Exploración vs Explotación: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Ratio de exploración:	(0, 1)</a:t>
            </a:r>
          </a:p>
        </p:txBody>
      </p:sp>
    </p:spTree>
    <p:extLst>
      <p:ext uri="{BB962C8B-B14F-4D97-AF65-F5344CB8AC3E}">
        <p14:creationId xmlns:p14="http://schemas.microsoft.com/office/powerpoint/2010/main" val="99065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9D0A-D919-C399-3456-247432E2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Aprendizaje por refuerzo - ejemplo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D5A5CBA5-57AA-78DC-024F-39DFDBCBE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36754"/>
            <a:ext cx="4317642" cy="39190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A84274-24C7-EAD6-4133-A26C4AE4A627}"/>
              </a:ext>
            </a:extLst>
          </p:cNvPr>
          <p:cNvSpPr txBox="1"/>
          <p:nvPr/>
        </p:nvSpPr>
        <p:spPr>
          <a:xfrm>
            <a:off x="6238119" y="2228671"/>
            <a:ext cx="4583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Laberinto de 6 etapas: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Al llegar a la etapa 5 se gana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El agente puede iniciar en cualquier etapa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Los caminos son únicamente los indicados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C1E37F-6ACC-0450-A38E-435808E09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396110"/>
              </p:ext>
            </p:extLst>
          </p:nvPr>
        </p:nvGraphicFramePr>
        <p:xfrm>
          <a:off x="6371208" y="3844105"/>
          <a:ext cx="431764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806">
                  <a:extLst>
                    <a:ext uri="{9D8B030D-6E8A-4147-A177-3AD203B41FA5}">
                      <a16:colId xmlns:a16="http://schemas.microsoft.com/office/drawing/2014/main" val="1825549980"/>
                    </a:ext>
                  </a:extLst>
                </a:gridCol>
                <a:gridCol w="616806">
                  <a:extLst>
                    <a:ext uri="{9D8B030D-6E8A-4147-A177-3AD203B41FA5}">
                      <a16:colId xmlns:a16="http://schemas.microsoft.com/office/drawing/2014/main" val="1782098984"/>
                    </a:ext>
                  </a:extLst>
                </a:gridCol>
                <a:gridCol w="616806">
                  <a:extLst>
                    <a:ext uri="{9D8B030D-6E8A-4147-A177-3AD203B41FA5}">
                      <a16:colId xmlns:a16="http://schemas.microsoft.com/office/drawing/2014/main" val="1714946024"/>
                    </a:ext>
                  </a:extLst>
                </a:gridCol>
                <a:gridCol w="616806">
                  <a:extLst>
                    <a:ext uri="{9D8B030D-6E8A-4147-A177-3AD203B41FA5}">
                      <a16:colId xmlns:a16="http://schemas.microsoft.com/office/drawing/2014/main" val="3960799809"/>
                    </a:ext>
                  </a:extLst>
                </a:gridCol>
                <a:gridCol w="616806">
                  <a:extLst>
                    <a:ext uri="{9D8B030D-6E8A-4147-A177-3AD203B41FA5}">
                      <a16:colId xmlns:a16="http://schemas.microsoft.com/office/drawing/2014/main" val="3128970676"/>
                    </a:ext>
                  </a:extLst>
                </a:gridCol>
                <a:gridCol w="616806">
                  <a:extLst>
                    <a:ext uri="{9D8B030D-6E8A-4147-A177-3AD203B41FA5}">
                      <a16:colId xmlns:a16="http://schemas.microsoft.com/office/drawing/2014/main" val="3603163237"/>
                    </a:ext>
                  </a:extLst>
                </a:gridCol>
                <a:gridCol w="616806">
                  <a:extLst>
                    <a:ext uri="{9D8B030D-6E8A-4147-A177-3AD203B41FA5}">
                      <a16:colId xmlns:a16="http://schemas.microsoft.com/office/drawing/2014/main" val="2047820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67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49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90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</a:p>
                  </a:txBody>
                  <a:tcPr anchor="ctr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04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5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</a:t>
                      </a:r>
                    </a:p>
                  </a:txBody>
                  <a:tcPr anchor="ctr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100</a:t>
                      </a:r>
                    </a:p>
                  </a:txBody>
                  <a:tcPr anchor="ctr"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449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9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76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9D0A-D919-C399-3456-247432E2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Aprendizaje por refuerzo - ejemplo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D5A5CBA5-57AA-78DC-024F-39DFDBCBE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36754"/>
            <a:ext cx="4317642" cy="39190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A84274-24C7-EAD6-4133-A26C4AE4A627}"/>
              </a:ext>
            </a:extLst>
          </p:cNvPr>
          <p:cNvSpPr txBox="1"/>
          <p:nvPr/>
        </p:nvSpPr>
        <p:spPr>
          <a:xfrm>
            <a:off x="6131832" y="2130552"/>
            <a:ext cx="455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Actualización del valor Q: Ecuación de </a:t>
            </a:r>
            <a:r>
              <a:rPr lang="es-AR" dirty="0" err="1"/>
              <a:t>Bellman</a:t>
            </a:r>
            <a:endParaRPr lang="es-AR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469428B-B0C6-8468-305F-A19A1DA03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11937"/>
              </p:ext>
            </p:extLst>
          </p:nvPr>
        </p:nvGraphicFramePr>
        <p:xfrm>
          <a:off x="6371207" y="3695106"/>
          <a:ext cx="431764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806">
                  <a:extLst>
                    <a:ext uri="{9D8B030D-6E8A-4147-A177-3AD203B41FA5}">
                      <a16:colId xmlns:a16="http://schemas.microsoft.com/office/drawing/2014/main" val="1825549980"/>
                    </a:ext>
                  </a:extLst>
                </a:gridCol>
                <a:gridCol w="616806">
                  <a:extLst>
                    <a:ext uri="{9D8B030D-6E8A-4147-A177-3AD203B41FA5}">
                      <a16:colId xmlns:a16="http://schemas.microsoft.com/office/drawing/2014/main" val="1782098984"/>
                    </a:ext>
                  </a:extLst>
                </a:gridCol>
                <a:gridCol w="616806">
                  <a:extLst>
                    <a:ext uri="{9D8B030D-6E8A-4147-A177-3AD203B41FA5}">
                      <a16:colId xmlns:a16="http://schemas.microsoft.com/office/drawing/2014/main" val="1714946024"/>
                    </a:ext>
                  </a:extLst>
                </a:gridCol>
                <a:gridCol w="616806">
                  <a:extLst>
                    <a:ext uri="{9D8B030D-6E8A-4147-A177-3AD203B41FA5}">
                      <a16:colId xmlns:a16="http://schemas.microsoft.com/office/drawing/2014/main" val="3960799809"/>
                    </a:ext>
                  </a:extLst>
                </a:gridCol>
                <a:gridCol w="616806">
                  <a:extLst>
                    <a:ext uri="{9D8B030D-6E8A-4147-A177-3AD203B41FA5}">
                      <a16:colId xmlns:a16="http://schemas.microsoft.com/office/drawing/2014/main" val="3128970676"/>
                    </a:ext>
                  </a:extLst>
                </a:gridCol>
                <a:gridCol w="616806">
                  <a:extLst>
                    <a:ext uri="{9D8B030D-6E8A-4147-A177-3AD203B41FA5}">
                      <a16:colId xmlns:a16="http://schemas.microsoft.com/office/drawing/2014/main" val="3603163237"/>
                    </a:ext>
                  </a:extLst>
                </a:gridCol>
                <a:gridCol w="616806">
                  <a:extLst>
                    <a:ext uri="{9D8B030D-6E8A-4147-A177-3AD203B41FA5}">
                      <a16:colId xmlns:a16="http://schemas.microsoft.com/office/drawing/2014/main" val="2047820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67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49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90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04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5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449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9036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024DC73-12B8-02CA-C385-735EFE30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441" y="2829473"/>
            <a:ext cx="395342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4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421F-1975-9681-248A-BF26418C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 juego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0DA2A-9014-DDDE-A19F-CDE649518D4F}"/>
              </a:ext>
            </a:extLst>
          </p:cNvPr>
          <p:cNvSpPr txBox="1"/>
          <p:nvPr/>
        </p:nvSpPr>
        <p:spPr>
          <a:xfrm>
            <a:off x="581192" y="2800001"/>
            <a:ext cx="49410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Reglas: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El agente tiene 3 vidas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Cantidad máxima de puntos: 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FF0000"/>
                </a:solidFill>
              </a:rPr>
              <a:t>Si se cae la pelota pierde 10 puntos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00B050"/>
                </a:solidFill>
              </a:rPr>
              <a:t>Si golpea la pelota gana 10 puntos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rgbClr val="FF0000"/>
                </a:solidFill>
              </a:rPr>
              <a:t>Si pierde las 3 vías pierde 20 puntos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0F8A6-F5EB-13FC-E13A-33EE0AFDBC3D}"/>
              </a:ext>
            </a:extLst>
          </p:cNvPr>
          <p:cNvSpPr txBox="1"/>
          <p:nvPr/>
        </p:nvSpPr>
        <p:spPr>
          <a:xfrm>
            <a:off x="6096000" y="2528753"/>
            <a:ext cx="4252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Clase </a:t>
            </a:r>
            <a:r>
              <a:rPr lang="es-AR" dirty="0" err="1"/>
              <a:t>agent</a:t>
            </a:r>
            <a:r>
              <a:rPr lang="es-A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Almacena la Q-table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Tiene las funciones para actualizarla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Decide que acción tomar a continuación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D406A-531A-4C82-096E-35B024E7139D}"/>
              </a:ext>
            </a:extLst>
          </p:cNvPr>
          <p:cNvSpPr txBox="1"/>
          <p:nvPr/>
        </p:nvSpPr>
        <p:spPr>
          <a:xfrm>
            <a:off x="6096000" y="4541880"/>
            <a:ext cx="5568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Clase </a:t>
            </a:r>
            <a:r>
              <a:rPr lang="es-AR" dirty="0" err="1"/>
              <a:t>enviroment</a:t>
            </a:r>
            <a:r>
              <a:rPr lang="es-A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Implementa la lógica del juego y las animaciones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Da las recompensas o castigos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Aplica la acción del agente y devuelve un nuevo estado</a:t>
            </a:r>
          </a:p>
        </p:txBody>
      </p:sp>
    </p:spTree>
    <p:extLst>
      <p:ext uri="{BB962C8B-B14F-4D97-AF65-F5344CB8AC3E}">
        <p14:creationId xmlns:p14="http://schemas.microsoft.com/office/powerpoint/2010/main" val="276155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64FA-42D7-2061-DEE2-8A84334E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Q-table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798B1A-18F1-1DC1-52CF-35B1F9FA2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80345"/>
              </p:ext>
            </p:extLst>
          </p:nvPr>
        </p:nvGraphicFramePr>
        <p:xfrm>
          <a:off x="581192" y="2172236"/>
          <a:ext cx="1102962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220">
                  <a:extLst>
                    <a:ext uri="{9D8B030D-6E8A-4147-A177-3AD203B41FA5}">
                      <a16:colId xmlns:a16="http://schemas.microsoft.com/office/drawing/2014/main" val="665096516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1640118932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3052516258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124254938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3475813007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716119723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2536453221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1516043720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1677237072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3353500725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984088664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945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19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694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762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595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8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637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378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30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91828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CF2D924-91A9-B932-8B94-C2D3C1AF4413}"/>
              </a:ext>
            </a:extLst>
          </p:cNvPr>
          <p:cNvSpPr/>
          <p:nvPr/>
        </p:nvSpPr>
        <p:spPr>
          <a:xfrm>
            <a:off x="1118587" y="2860830"/>
            <a:ext cx="346229" cy="850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38FB2A-FBFF-55EF-C33A-45D9B14F45DD}"/>
              </a:ext>
            </a:extLst>
          </p:cNvPr>
          <p:cNvSpPr/>
          <p:nvPr/>
        </p:nvSpPr>
        <p:spPr>
          <a:xfrm>
            <a:off x="3506679" y="3710866"/>
            <a:ext cx="346229" cy="257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42936-D79C-8AA2-3510-ADA776BEEBCA}"/>
              </a:ext>
            </a:extLst>
          </p:cNvPr>
          <p:cNvSpPr txBox="1"/>
          <p:nvPr/>
        </p:nvSpPr>
        <p:spPr>
          <a:xfrm>
            <a:off x="1554146" y="2303537"/>
            <a:ext cx="226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 Score 70 – </a:t>
            </a:r>
            <a:r>
              <a:rPr lang="es-AR" dirty="0" err="1"/>
              <a:t>Lives</a:t>
            </a:r>
            <a:r>
              <a:rPr lang="es-AR" dirty="0"/>
              <a:t>: 3 -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52DDA-8370-A722-33C7-8CA3FAB14F2E}"/>
              </a:ext>
            </a:extLst>
          </p:cNvPr>
          <p:cNvSpPr txBox="1"/>
          <p:nvPr/>
        </p:nvSpPr>
        <p:spPr>
          <a:xfrm>
            <a:off x="501732" y="4887715"/>
            <a:ext cx="4423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El estado queda fijado por tres componentes: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Posición x de la pelota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Posición y de la pelota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Posición de la paleta (solo 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E554AE-6789-D031-8B69-14C188D66F89}"/>
              </a:ext>
            </a:extLst>
          </p:cNvPr>
          <p:cNvSpPr txBox="1"/>
          <p:nvPr/>
        </p:nvSpPr>
        <p:spPr>
          <a:xfrm>
            <a:off x="7011181" y="2845774"/>
            <a:ext cx="4021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ACCION:</a:t>
            </a:r>
          </a:p>
          <a:p>
            <a:r>
              <a:rPr lang="es-AR" sz="2400" dirty="0"/>
              <a:t>RECOMPENSA:	0</a:t>
            </a:r>
          </a:p>
          <a:p>
            <a:endParaRPr lang="es-AR" sz="2400" dirty="0"/>
          </a:p>
          <a:p>
            <a:r>
              <a:rPr lang="es-AR" sz="2400" dirty="0"/>
              <a:t>ESTADO(x) = ESTADO(x) - 1</a:t>
            </a:r>
          </a:p>
          <a:p>
            <a:r>
              <a:rPr lang="es-AR" sz="2400" dirty="0"/>
              <a:t>ESTADO(y) = ESTADO(y) - 1</a:t>
            </a:r>
          </a:p>
          <a:p>
            <a:r>
              <a:rPr lang="es-AR" sz="2400" dirty="0"/>
              <a:t>ESTADO(p) = ESTADO(p) + 1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9A09027-5419-B889-15E1-B8B483739935}"/>
              </a:ext>
            </a:extLst>
          </p:cNvPr>
          <p:cNvSpPr/>
          <p:nvPr/>
        </p:nvSpPr>
        <p:spPr>
          <a:xfrm>
            <a:off x="9274545" y="2958484"/>
            <a:ext cx="355107" cy="2752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832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64FA-42D7-2061-DEE2-8A84334E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Q-table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798B1A-18F1-1DC1-52CF-35B1F9FA2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52278"/>
              </p:ext>
            </p:extLst>
          </p:nvPr>
        </p:nvGraphicFramePr>
        <p:xfrm>
          <a:off x="581192" y="2172236"/>
          <a:ext cx="1102962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220">
                  <a:extLst>
                    <a:ext uri="{9D8B030D-6E8A-4147-A177-3AD203B41FA5}">
                      <a16:colId xmlns:a16="http://schemas.microsoft.com/office/drawing/2014/main" val="665096516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1640118932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3052516258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124254938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3475813007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716119723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2536453221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1516043720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1677237072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3353500725"/>
                    </a:ext>
                  </a:extLst>
                </a:gridCol>
                <a:gridCol w="1050440">
                  <a:extLst>
                    <a:ext uri="{9D8B030D-6E8A-4147-A177-3AD203B41FA5}">
                      <a16:colId xmlns:a16="http://schemas.microsoft.com/office/drawing/2014/main" val="984088664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945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019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694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762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595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980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637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378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30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91828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CF2D924-91A9-B932-8B94-C2D3C1AF4413}"/>
              </a:ext>
            </a:extLst>
          </p:cNvPr>
          <p:cNvSpPr/>
          <p:nvPr/>
        </p:nvSpPr>
        <p:spPr>
          <a:xfrm>
            <a:off x="1127465" y="3233691"/>
            <a:ext cx="346229" cy="823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38FB2A-FBFF-55EF-C33A-45D9B14F45DD}"/>
              </a:ext>
            </a:extLst>
          </p:cNvPr>
          <p:cNvSpPr/>
          <p:nvPr/>
        </p:nvSpPr>
        <p:spPr>
          <a:xfrm>
            <a:off x="2530135" y="3343553"/>
            <a:ext cx="346229" cy="2574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31D00-6EA3-1135-EA71-E5D5DA420F18}"/>
              </a:ext>
            </a:extLst>
          </p:cNvPr>
          <p:cNvSpPr txBox="1"/>
          <p:nvPr/>
        </p:nvSpPr>
        <p:spPr>
          <a:xfrm>
            <a:off x="1554146" y="2303537"/>
            <a:ext cx="226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- Score 70 – </a:t>
            </a:r>
            <a:r>
              <a:rPr lang="es-AR" dirty="0" err="1"/>
              <a:t>Lives</a:t>
            </a:r>
            <a:r>
              <a:rPr lang="es-AR" dirty="0"/>
              <a:t>: 3 -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F9F09-7AF4-169A-E1AE-519C35E502D4}"/>
              </a:ext>
            </a:extLst>
          </p:cNvPr>
          <p:cNvSpPr txBox="1"/>
          <p:nvPr/>
        </p:nvSpPr>
        <p:spPr>
          <a:xfrm>
            <a:off x="7011181" y="2845774"/>
            <a:ext cx="40216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ACCION:</a:t>
            </a:r>
          </a:p>
          <a:p>
            <a:r>
              <a:rPr lang="es-AR" sz="2400" dirty="0"/>
              <a:t>RECOMPENSA:	0</a:t>
            </a:r>
          </a:p>
          <a:p>
            <a:endParaRPr lang="es-AR" sz="2400" dirty="0"/>
          </a:p>
          <a:p>
            <a:r>
              <a:rPr lang="es-AR" sz="2400" dirty="0"/>
              <a:t>ESTADO(x) = ESTADO(x) - 1</a:t>
            </a:r>
          </a:p>
          <a:p>
            <a:r>
              <a:rPr lang="es-AR" sz="2400" dirty="0"/>
              <a:t>ESTADO(y) = ESTADO(y) - 1</a:t>
            </a:r>
          </a:p>
          <a:p>
            <a:r>
              <a:rPr lang="es-AR" sz="2400" dirty="0"/>
              <a:t>ESTADO(p) = ESTADO(p) - 1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82962552-BF00-74A9-5506-2354759D2535}"/>
              </a:ext>
            </a:extLst>
          </p:cNvPr>
          <p:cNvSpPr/>
          <p:nvPr/>
        </p:nvSpPr>
        <p:spPr>
          <a:xfrm>
            <a:off x="9270842" y="2919437"/>
            <a:ext cx="355107" cy="2752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F1A3F-ACE5-7DE9-F551-653EBC42BF4E}"/>
              </a:ext>
            </a:extLst>
          </p:cNvPr>
          <p:cNvSpPr txBox="1"/>
          <p:nvPr/>
        </p:nvSpPr>
        <p:spPr>
          <a:xfrm>
            <a:off x="501732" y="4887715"/>
            <a:ext cx="59314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el caso de ejemplo te utiliza una pantalla de 50px x 40px: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Cada step mueve de a 5px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10 posiciones en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8 posiciones en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8 posiciones de la paleta</a:t>
            </a:r>
          </a:p>
        </p:txBody>
      </p:sp>
    </p:spTree>
    <p:extLst>
      <p:ext uri="{BB962C8B-B14F-4D97-AF65-F5344CB8AC3E}">
        <p14:creationId xmlns:p14="http://schemas.microsoft.com/office/powerpoint/2010/main" val="35371790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562</TotalTime>
  <Words>632</Words>
  <Application>Microsoft Office PowerPoint</Application>
  <PresentationFormat>Widescreen</PresentationFormat>
  <Paragraphs>198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Wingdings 2</vt:lpstr>
      <vt:lpstr>Personalizado</vt:lpstr>
      <vt:lpstr>Pong</vt:lpstr>
      <vt:lpstr>PONG</vt:lpstr>
      <vt:lpstr>Aprendizaje por refuerzo</vt:lpstr>
      <vt:lpstr>Aprendizaje por refuerzo</vt:lpstr>
      <vt:lpstr>Aprendizaje por refuerzo - ejemplo</vt:lpstr>
      <vt:lpstr>Aprendizaje por refuerzo - ejemplo</vt:lpstr>
      <vt:lpstr>El juego</vt:lpstr>
      <vt:lpstr>Q-table</vt:lpstr>
      <vt:lpstr>Q-table</vt:lpstr>
      <vt:lpstr>Q-table</vt:lpstr>
      <vt:lpstr>Q-table</vt:lpstr>
      <vt:lpstr>Q-table</vt:lpstr>
      <vt:lpstr>Clase agent</vt:lpstr>
      <vt:lpstr>Clase Enviroment</vt:lpstr>
      <vt:lpstr>play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RIBOT Santiago D. TENARIS</dc:creator>
  <cp:lastModifiedBy>RIBOT Santiago D. TENARIS</cp:lastModifiedBy>
  <cp:revision>5</cp:revision>
  <dcterms:created xsi:type="dcterms:W3CDTF">2024-07-04T14:11:09Z</dcterms:created>
  <dcterms:modified xsi:type="dcterms:W3CDTF">2024-07-04T23:34:01Z</dcterms:modified>
</cp:coreProperties>
</file>