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397" r:id="rId2"/>
    <p:sldId id="398" r:id="rId3"/>
    <p:sldId id="399" r:id="rId4"/>
    <p:sldId id="400" r:id="rId5"/>
    <p:sldId id="407" r:id="rId6"/>
    <p:sldId id="410" r:id="rId7"/>
    <p:sldId id="411" r:id="rId8"/>
    <p:sldId id="412" r:id="rId9"/>
    <p:sldId id="413" r:id="rId10"/>
    <p:sldId id="416" r:id="rId11"/>
    <p:sldId id="414" r:id="rId12"/>
    <p:sldId id="417" r:id="rId13"/>
    <p:sldId id="415" r:id="rId14"/>
    <p:sldId id="418" r:id="rId15"/>
    <p:sldId id="402" r:id="rId16"/>
    <p:sldId id="396" r:id="rId17"/>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iago peña" initials="sp" lastIdx="1" clrIdx="0">
    <p:extLst>
      <p:ext uri="{19B8F6BF-5375-455C-9EA6-DF929625EA0E}">
        <p15:presenceInfo xmlns:p15="http://schemas.microsoft.com/office/powerpoint/2012/main" userId="8aff9e0fdf1c9f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a:srgbClr val="FF6D00"/>
    <a:srgbClr val="164414"/>
    <a:srgbClr val="FF7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0" autoAdjust="0"/>
  </p:normalViewPr>
  <p:slideViewPr>
    <p:cSldViewPr snapToGrid="0" snapToObjects="1">
      <p:cViewPr varScale="1">
        <p:scale>
          <a:sx n="53" d="100"/>
          <a:sy n="53" d="100"/>
        </p:scale>
        <p:origin x="834" y="102"/>
      </p:cViewPr>
      <p:guideLst>
        <p:guide orient="horz" pos="496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9" r:id="rId2"/>
  </p:sldLayoutIdLst>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6 CuadroTexto">
            <a:extLst>
              <a:ext uri="{FF2B5EF4-FFF2-40B4-BE49-F238E27FC236}">
                <a16:creationId xmlns:a16="http://schemas.microsoft.com/office/drawing/2014/main" id="{786C04ED-E22C-462D-A5AD-510E108B2C94}"/>
              </a:ext>
            </a:extLst>
          </p:cNvPr>
          <p:cNvSpPr txBox="1"/>
          <p:nvPr/>
        </p:nvSpPr>
        <p:spPr>
          <a:xfrm>
            <a:off x="6215600" y="2625967"/>
            <a:ext cx="11952798" cy="707886"/>
          </a:xfrm>
          <a:prstGeom prst="rect">
            <a:avLst/>
          </a:prstGeom>
          <a:noFill/>
        </p:spPr>
        <p:txBody>
          <a:bodyPr wrap="square" rtlCol="0">
            <a:spAutoFit/>
          </a:bodyPr>
          <a:lstStyle/>
          <a:p>
            <a:pPr algn="ctr"/>
            <a:r>
              <a:rPr lang="es-CO" sz="4000" b="1" dirty="0">
                <a:solidFill>
                  <a:schemeClr val="bg1"/>
                </a:solidFill>
              </a:rPr>
              <a:t>SERVICIO NACIONAL DE APRENDIZAJE SENA</a:t>
            </a:r>
            <a:endParaRPr lang="es-CO" sz="4000" dirty="0">
              <a:solidFill>
                <a:schemeClr val="bg1"/>
              </a:solidFill>
            </a:endParaRPr>
          </a:p>
        </p:txBody>
      </p:sp>
      <p:sp>
        <p:nvSpPr>
          <p:cNvPr id="3" name="9 CuadroTexto">
            <a:extLst>
              <a:ext uri="{FF2B5EF4-FFF2-40B4-BE49-F238E27FC236}">
                <a16:creationId xmlns:a16="http://schemas.microsoft.com/office/drawing/2014/main" id="{8F89A3D2-AA8A-4E13-828D-8B66903F15B3}"/>
              </a:ext>
            </a:extLst>
          </p:cNvPr>
          <p:cNvSpPr txBox="1"/>
          <p:nvPr/>
        </p:nvSpPr>
        <p:spPr>
          <a:xfrm>
            <a:off x="4465835" y="3406346"/>
            <a:ext cx="15452329" cy="9587048"/>
          </a:xfrm>
          <a:prstGeom prst="rect">
            <a:avLst/>
          </a:prstGeom>
          <a:noFill/>
        </p:spPr>
        <p:txBody>
          <a:bodyPr wrap="square" rtlCol="0">
            <a:spAutoFit/>
          </a:bodyPr>
          <a:lstStyle/>
          <a:p>
            <a:pPr algn="ctr"/>
            <a:endParaRPr lang="es-CO" sz="4000" dirty="0">
              <a:solidFill>
                <a:schemeClr val="bg1"/>
              </a:solidFill>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Santiago Romero</a:t>
            </a:r>
            <a:br>
              <a:rPr lang="es-419" sz="2800" dirty="0">
                <a:solidFill>
                  <a:schemeClr val="bg1"/>
                </a:solidFill>
                <a:effectLst/>
                <a:latin typeface="Times New Roman" panose="02020603050405020304" pitchFamily="18" charset="0"/>
                <a:ea typeface="Times New Roman" panose="02020603050405020304" pitchFamily="18" charset="0"/>
              </a:rPr>
            </a:br>
            <a:r>
              <a:rPr lang="es-419" sz="2800" dirty="0">
                <a:solidFill>
                  <a:schemeClr val="bg1"/>
                </a:solidFill>
                <a:effectLst/>
                <a:latin typeface="Times New Roman" panose="02020603050405020304" pitchFamily="18" charset="0"/>
                <a:ea typeface="Times New Roman" panose="02020603050405020304" pitchFamily="18" charset="0"/>
              </a:rPr>
              <a:t> </a:t>
            </a:r>
            <a:r>
              <a:rPr lang="es-419" sz="2800" dirty="0" err="1">
                <a:solidFill>
                  <a:schemeClr val="bg1"/>
                </a:solidFill>
                <a:effectLst/>
                <a:latin typeface="Times New Roman" panose="02020603050405020304" pitchFamily="18" charset="0"/>
                <a:ea typeface="Times New Roman" panose="02020603050405020304" pitchFamily="18" charset="0"/>
              </a:rPr>
              <a:t>Andres</a:t>
            </a:r>
            <a:r>
              <a:rPr lang="es-419" sz="2800" dirty="0">
                <a:solidFill>
                  <a:schemeClr val="bg1"/>
                </a:solidFill>
                <a:effectLst/>
                <a:latin typeface="Times New Roman" panose="02020603050405020304" pitchFamily="18" charset="0"/>
                <a:ea typeface="Times New Roman" panose="02020603050405020304" pitchFamily="18" charset="0"/>
              </a:rPr>
              <a:t> Tique</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err="1">
                <a:solidFill>
                  <a:schemeClr val="bg1"/>
                </a:solidFill>
                <a:effectLst/>
                <a:latin typeface="Times New Roman" panose="02020603050405020304" pitchFamily="18" charset="0"/>
                <a:ea typeface="Times New Roman" panose="02020603050405020304" pitchFamily="18" charset="0"/>
              </a:rPr>
              <a:t>Stiven</a:t>
            </a:r>
            <a:r>
              <a:rPr lang="es-419" sz="2800" dirty="0">
                <a:solidFill>
                  <a:schemeClr val="bg1"/>
                </a:solidFill>
                <a:effectLst/>
                <a:latin typeface="Times New Roman" panose="02020603050405020304" pitchFamily="18" charset="0"/>
                <a:ea typeface="Times New Roman" panose="02020603050405020304" pitchFamily="18" charset="0"/>
              </a:rPr>
              <a:t> Triana</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 </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 </a:t>
            </a:r>
            <a:br>
              <a:rPr lang="es-419" sz="2800" dirty="0">
                <a:solidFill>
                  <a:schemeClr val="bg1"/>
                </a:solidFill>
                <a:effectLst/>
                <a:latin typeface="Times New Roman" panose="02020603050405020304" pitchFamily="18" charset="0"/>
                <a:ea typeface="Times New Roman" panose="02020603050405020304" pitchFamily="18" charset="0"/>
              </a:rPr>
            </a:br>
            <a:r>
              <a:rPr lang="es-419" sz="2800" dirty="0">
                <a:solidFill>
                  <a:schemeClr val="bg1"/>
                </a:solidFill>
                <a:effectLst/>
                <a:latin typeface="Times New Roman" panose="02020603050405020304" pitchFamily="18" charset="0"/>
                <a:ea typeface="Times New Roman" panose="02020603050405020304" pitchFamily="18" charset="0"/>
              </a:rPr>
              <a:t>Optar al título de tecnólogo en</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 Análisis y desarrollo de sistemas de información </a:t>
            </a:r>
            <a:endParaRPr lang="es-CO" sz="2800" dirty="0">
              <a:solidFill>
                <a:schemeClr val="bg1"/>
              </a:solidFill>
              <a:effectLst/>
              <a:latin typeface="Arial" panose="020B0604020202020204" pitchFamily="34" charset="0"/>
              <a:ea typeface="Arial" panose="020B0604020202020204" pitchFamily="34" charset="0"/>
            </a:endParaRPr>
          </a:p>
          <a:p>
            <a:pP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 </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 </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 </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Servicio Nacional De Aprendizaje SENA</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 </a:t>
            </a:r>
            <a:endParaRPr lang="es-CO" sz="2800" dirty="0">
              <a:solidFill>
                <a:schemeClr val="bg1"/>
              </a:solidFill>
              <a:effectLst/>
              <a:latin typeface="Arial" panose="020B0604020202020204" pitchFamily="34" charset="0"/>
              <a:ea typeface="Arial" panose="020B0604020202020204" pitchFamily="34" charset="0"/>
            </a:endParaRPr>
          </a:p>
          <a:p>
            <a:pP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 </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 </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Centro De Electricidad Electrónica y Telecomunicaciones</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Análisis y desarrollo en sistemas de información </a:t>
            </a:r>
            <a:endParaRPr lang="es-CO" sz="28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s-419" sz="2800" dirty="0">
                <a:solidFill>
                  <a:schemeClr val="bg1"/>
                </a:solidFill>
                <a:effectLst/>
                <a:latin typeface="Times New Roman" panose="02020603050405020304" pitchFamily="18" charset="0"/>
                <a:ea typeface="Times New Roman" panose="02020603050405020304" pitchFamily="18" charset="0"/>
              </a:rPr>
              <a:t>Bogotá D.C</a:t>
            </a:r>
            <a:br>
              <a:rPr lang="es-419" sz="2800" dirty="0">
                <a:solidFill>
                  <a:schemeClr val="bg1"/>
                </a:solidFill>
                <a:effectLst/>
                <a:latin typeface="Times New Roman" panose="02020603050405020304" pitchFamily="18" charset="0"/>
                <a:ea typeface="Times New Roman" panose="02020603050405020304" pitchFamily="18" charset="0"/>
              </a:rPr>
            </a:br>
            <a:r>
              <a:rPr lang="es-419" sz="2800" dirty="0">
                <a:solidFill>
                  <a:schemeClr val="bg1"/>
                </a:solidFill>
                <a:effectLst/>
                <a:latin typeface="Times New Roman" panose="02020603050405020304" pitchFamily="18" charset="0"/>
                <a:ea typeface="Times New Roman" panose="02020603050405020304" pitchFamily="18" charset="0"/>
              </a:rPr>
              <a:t>2021</a:t>
            </a:r>
            <a:endParaRPr lang="es-CO" sz="28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31633002"/>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FF7313B-D0B1-460B-90CE-1D7AEB466CBD}"/>
              </a:ext>
            </a:extLst>
          </p:cNvPr>
          <p:cNvSpPr>
            <a:spLocks noChangeArrowheads="1"/>
          </p:cNvSpPr>
          <p:nvPr/>
        </p:nvSpPr>
        <p:spPr bwMode="auto">
          <a:xfrm>
            <a:off x="5486400" y="3378815"/>
            <a:ext cx="34747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ENCUESTA #4</a:t>
            </a:r>
            <a:endParaRPr kumimoji="0" lang="es-CO" altLang="es-CO"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4097" name="image3.png">
            <a:extLst>
              <a:ext uri="{FF2B5EF4-FFF2-40B4-BE49-F238E27FC236}">
                <a16:creationId xmlns:a16="http://schemas.microsoft.com/office/drawing/2014/main" id="{42681F01-96A5-422C-82A0-32EF621C0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0" y="5072631"/>
            <a:ext cx="12856464" cy="48211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B22C2FF-8F76-4794-BC20-2B23FC509F4B}"/>
              </a:ext>
            </a:extLst>
          </p:cNvPr>
          <p:cNvSpPr>
            <a:spLocks noChangeArrowheads="1"/>
          </p:cNvSpPr>
          <p:nvPr/>
        </p:nvSpPr>
        <p:spPr bwMode="auto">
          <a:xfrm>
            <a:off x="3029712" y="11005875"/>
            <a:ext cx="1792833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 este caso esta encuesta nos da a entender que no todas las personas saben cómo funcionan los pagos por medio de internet, esto influye a la hora de realizar el pedido por parte de esos clientes.</a:t>
            </a:r>
            <a:r>
              <a:rPr kumimoji="0" lang="es-CO" altLang="es-CO" b="0" i="0" u="none" strike="noStrike" cap="none" normalizeH="0" baseline="0" dirty="0">
                <a:ln>
                  <a:noFill/>
                </a:ln>
                <a:solidFill>
                  <a:schemeClr val="bg1"/>
                </a:solidFill>
                <a:effectLst/>
                <a:latin typeface="Arial" panose="020B0604020202020204" pitchFamily="34" charset="0"/>
              </a:rPr>
              <a:t> </a:t>
            </a:r>
          </a:p>
        </p:txBody>
      </p:sp>
    </p:spTree>
    <p:extLst>
      <p:ext uri="{BB962C8B-B14F-4D97-AF65-F5344CB8AC3E}">
        <p14:creationId xmlns:p14="http://schemas.microsoft.com/office/powerpoint/2010/main" val="2352005797"/>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7289867-523E-4F63-80B0-EF91BF95D9A9}"/>
              </a:ext>
            </a:extLst>
          </p:cNvPr>
          <p:cNvSpPr>
            <a:spLocks noChangeArrowheads="1"/>
          </p:cNvSpPr>
          <p:nvPr/>
        </p:nvSpPr>
        <p:spPr bwMode="auto">
          <a:xfrm>
            <a:off x="5381148" y="3351383"/>
            <a:ext cx="33393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ENCUESTA #5</a:t>
            </a:r>
            <a:endParaRPr kumimoji="0" lang="es-CO" altLang="es-CO"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5121" name="image8.png">
            <a:extLst>
              <a:ext uri="{FF2B5EF4-FFF2-40B4-BE49-F238E27FC236}">
                <a16:creationId xmlns:a16="http://schemas.microsoft.com/office/drawing/2014/main" id="{348B9DF8-3BAE-4B53-9696-614D7292B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0576" y="5266944"/>
            <a:ext cx="12161521" cy="473659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2E06098-5B5B-4753-B584-14CAF6CBCC6B}"/>
              </a:ext>
            </a:extLst>
          </p:cNvPr>
          <p:cNvSpPr>
            <a:spLocks noChangeArrowheads="1"/>
          </p:cNvSpPr>
          <p:nvPr/>
        </p:nvSpPr>
        <p:spPr bwMode="auto">
          <a:xfrm>
            <a:off x="1993392" y="10642283"/>
            <a:ext cx="2004364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 esta pregunta nos referimos en “empresas” a sitios web tipo domicilios, la mayoría de personas nos dan a entender que buscan bien su página web para hacer pedidos, ya con esta información estamos obligados a mejorar el aspecto de la página web tanto gentilmente como de manera de diseño. </a:t>
            </a:r>
            <a:endParaRPr kumimoji="0" lang="es-CO" altLang="es-CO"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285448521"/>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20ED126-5B10-4A46-AFFD-7A9FB641EE91}"/>
              </a:ext>
            </a:extLst>
          </p:cNvPr>
          <p:cNvSpPr>
            <a:spLocks noChangeArrowheads="1"/>
          </p:cNvSpPr>
          <p:nvPr/>
        </p:nvSpPr>
        <p:spPr bwMode="auto">
          <a:xfrm>
            <a:off x="5634716" y="2575966"/>
            <a:ext cx="33393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ENCUESTA #6</a:t>
            </a:r>
            <a:endParaRPr kumimoji="0" lang="es-CO" altLang="es-CO"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6145" name="image1.png">
            <a:extLst>
              <a:ext uri="{FF2B5EF4-FFF2-40B4-BE49-F238E27FC236}">
                <a16:creationId xmlns:a16="http://schemas.microsoft.com/office/drawing/2014/main" id="{FFDC26D9-E2AD-46F5-8B9A-BD32121FB8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105" y="4832438"/>
            <a:ext cx="12712184" cy="548199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A7094407-616A-4556-BBC0-A8F75D87C082}"/>
              </a:ext>
            </a:extLst>
          </p:cNvPr>
          <p:cNvSpPr>
            <a:spLocks noChangeArrowheads="1"/>
          </p:cNvSpPr>
          <p:nvPr/>
        </p:nvSpPr>
        <p:spPr bwMode="auto">
          <a:xfrm>
            <a:off x="2633472" y="11694706"/>
            <a:ext cx="182484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 esta pregunta se da a entender que las personas recomendarían una página web por un buen servicio a la hora de orden, buena información y demás factores.</a:t>
            </a:r>
            <a:endParaRPr kumimoji="0" lang="es-CO" altLang="es-CO"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706873806"/>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5C269EF-5872-4145-B852-BC682862D47B}"/>
              </a:ext>
            </a:extLst>
          </p:cNvPr>
          <p:cNvSpPr>
            <a:spLocks noChangeArrowheads="1"/>
          </p:cNvSpPr>
          <p:nvPr/>
        </p:nvSpPr>
        <p:spPr bwMode="auto">
          <a:xfrm>
            <a:off x="6291072" y="2835630"/>
            <a:ext cx="33393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ENCUESTA #7</a:t>
            </a:r>
            <a:endParaRPr kumimoji="0" lang="es-CO" altLang="es-CO"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7169" name="image10.png">
            <a:extLst>
              <a:ext uri="{FF2B5EF4-FFF2-40B4-BE49-F238E27FC236}">
                <a16:creationId xmlns:a16="http://schemas.microsoft.com/office/drawing/2014/main" id="{B53ABBC8-A7B4-41F9-BF3C-5A9F9D87C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0448" y="4271030"/>
            <a:ext cx="11721528" cy="52935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7A8F907-3F83-4F67-959E-A4A2B775A65A}"/>
              </a:ext>
            </a:extLst>
          </p:cNvPr>
          <p:cNvSpPr>
            <a:spLocks noChangeArrowheads="1"/>
          </p:cNvSpPr>
          <p:nvPr/>
        </p:nvSpPr>
        <p:spPr bwMode="auto">
          <a:xfrm>
            <a:off x="2962656" y="10967758"/>
            <a:ext cx="187634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 esta pregunta nos dan a entender que les gustaría saber más información sobre los servicios tipo descuentos y nuevos platos. </a:t>
            </a:r>
            <a:endParaRPr kumimoji="0" lang="es-CO" altLang="es-CO"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775583570"/>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71A5A869-0A89-4C86-B49C-13A58AD6AD77}"/>
              </a:ext>
            </a:extLst>
          </p:cNvPr>
          <p:cNvSpPr>
            <a:spLocks noChangeArrowheads="1"/>
          </p:cNvSpPr>
          <p:nvPr/>
        </p:nvSpPr>
        <p:spPr bwMode="auto">
          <a:xfrm>
            <a:off x="5431536" y="3095351"/>
            <a:ext cx="33393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ENCUESTA #8</a:t>
            </a:r>
            <a:endParaRPr kumimoji="0" lang="es-CO" altLang="es-CO"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8198" name="image2.png">
            <a:extLst>
              <a:ext uri="{FF2B5EF4-FFF2-40B4-BE49-F238E27FC236}">
                <a16:creationId xmlns:a16="http://schemas.microsoft.com/office/drawing/2014/main" id="{CEA6BBA3-ED06-4581-86EC-5949F36BA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7232" y="4535424"/>
            <a:ext cx="11593109" cy="486460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8">
            <a:extLst>
              <a:ext uri="{FF2B5EF4-FFF2-40B4-BE49-F238E27FC236}">
                <a16:creationId xmlns:a16="http://schemas.microsoft.com/office/drawing/2014/main" id="{55A73702-9C97-40D7-804B-690B9B51C9DE}"/>
              </a:ext>
            </a:extLst>
          </p:cNvPr>
          <p:cNvSpPr>
            <a:spLocks noChangeArrowheads="1"/>
          </p:cNvSpPr>
          <p:nvPr/>
        </p:nvSpPr>
        <p:spPr bwMode="auto">
          <a:xfrm>
            <a:off x="5650992" y="11057870"/>
            <a:ext cx="109055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 esta pregunta no hay mucho que podamos decir.</a:t>
            </a:r>
            <a:endParaRPr kumimoji="0" lang="es-CO" altLang="es-CO"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4565095"/>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3DBEF17-6F9D-4207-8BE1-1FD3880F1133}"/>
              </a:ext>
            </a:extLst>
          </p:cNvPr>
          <p:cNvSpPr>
            <a:spLocks noChangeArrowheads="1"/>
          </p:cNvSpPr>
          <p:nvPr/>
        </p:nvSpPr>
        <p:spPr bwMode="auto">
          <a:xfrm>
            <a:off x="5833872" y="3310915"/>
            <a:ext cx="3687228"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4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ENCUESTA #9</a:t>
            </a:r>
            <a:endParaRPr kumimoji="0" lang="es-CO" altLang="es-CO" sz="4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9217" name="image4.png">
            <a:extLst>
              <a:ext uri="{FF2B5EF4-FFF2-40B4-BE49-F238E27FC236}">
                <a16:creationId xmlns:a16="http://schemas.microsoft.com/office/drawing/2014/main" id="{C0689BFD-C983-4623-8B68-00D760E2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4087" y="4828033"/>
            <a:ext cx="11351477" cy="51755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7758A0D-190C-46D4-AAF3-68C370535629}"/>
              </a:ext>
            </a:extLst>
          </p:cNvPr>
          <p:cNvSpPr>
            <a:spLocks noChangeArrowheads="1"/>
          </p:cNvSpPr>
          <p:nvPr/>
        </p:nvSpPr>
        <p:spPr bwMode="auto">
          <a:xfrm>
            <a:off x="2377440" y="10682759"/>
            <a:ext cx="1980590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 esta pregunta nos damos cuenta de los grandes factores que tenemos que tener en cuenta a la hora de crear una página web con un muy buen diseño y una buena base de datos complementada.</a:t>
            </a:r>
            <a:endParaRPr kumimoji="0" lang="es-CO" altLang="es-CO"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044253663"/>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BD89E41-4212-4265-9ABC-9DF3FF25E69C}"/>
              </a:ext>
            </a:extLst>
          </p:cNvPr>
          <p:cNvPicPr>
            <a:picLocks noChangeAspect="1"/>
          </p:cNvPicPr>
          <p:nvPr/>
        </p:nvPicPr>
        <p:blipFill>
          <a:blip r:embed="rId3"/>
          <a:stretch>
            <a:fillRect/>
          </a:stretch>
        </p:blipFill>
        <p:spPr>
          <a:xfrm>
            <a:off x="3230879" y="4540250"/>
            <a:ext cx="18743749" cy="8200390"/>
          </a:xfrm>
          <a:prstGeom prst="rect">
            <a:avLst/>
          </a:prstGeom>
        </p:spPr>
      </p:pic>
    </p:spTree>
    <p:extLst>
      <p:ext uri="{BB962C8B-B14F-4D97-AF65-F5344CB8AC3E}">
        <p14:creationId xmlns:p14="http://schemas.microsoft.com/office/powerpoint/2010/main" val="3197569389"/>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6 CuadroTexto">
            <a:extLst>
              <a:ext uri="{FF2B5EF4-FFF2-40B4-BE49-F238E27FC236}">
                <a16:creationId xmlns:a16="http://schemas.microsoft.com/office/drawing/2014/main" id="{786C04ED-E22C-462D-A5AD-510E108B2C94}"/>
              </a:ext>
            </a:extLst>
          </p:cNvPr>
          <p:cNvSpPr txBox="1"/>
          <p:nvPr/>
        </p:nvSpPr>
        <p:spPr>
          <a:xfrm>
            <a:off x="6215600" y="2339214"/>
            <a:ext cx="11952798" cy="1538883"/>
          </a:xfrm>
          <a:prstGeom prst="rect">
            <a:avLst/>
          </a:prstGeom>
          <a:noFill/>
        </p:spPr>
        <p:txBody>
          <a:bodyPr wrap="square" rtlCol="0">
            <a:spAutoFit/>
          </a:bodyPr>
          <a:lstStyle/>
          <a:p>
            <a:r>
              <a:rPr lang="es-419" sz="5400" b="1" dirty="0">
                <a:solidFill>
                  <a:schemeClr val="bg1"/>
                </a:solidFill>
                <a:effectLst/>
                <a:latin typeface="Times New Roman" panose="02020603050405020304" pitchFamily="18" charset="0"/>
                <a:ea typeface="Times New Roman" panose="02020603050405020304" pitchFamily="18" charset="0"/>
              </a:rPr>
              <a:t>Componente metodológico </a:t>
            </a:r>
            <a:endParaRPr lang="es-CO" sz="5400" dirty="0">
              <a:solidFill>
                <a:schemeClr val="bg1"/>
              </a:solidFill>
              <a:effectLst/>
              <a:latin typeface="Arial" panose="020B0604020202020204" pitchFamily="34" charset="0"/>
              <a:ea typeface="Arial" panose="020B0604020202020204" pitchFamily="34" charset="0"/>
            </a:endParaRPr>
          </a:p>
          <a:p>
            <a:pPr algn="ctr"/>
            <a:endParaRPr lang="es-CO" sz="4000" dirty="0">
              <a:solidFill>
                <a:schemeClr val="bg1"/>
              </a:solidFill>
            </a:endParaRPr>
          </a:p>
        </p:txBody>
      </p:sp>
      <p:sp>
        <p:nvSpPr>
          <p:cNvPr id="3" name="9 CuadroTexto">
            <a:extLst>
              <a:ext uri="{FF2B5EF4-FFF2-40B4-BE49-F238E27FC236}">
                <a16:creationId xmlns:a16="http://schemas.microsoft.com/office/drawing/2014/main" id="{8F89A3D2-AA8A-4E13-828D-8B66903F15B3}"/>
              </a:ext>
            </a:extLst>
          </p:cNvPr>
          <p:cNvSpPr txBox="1"/>
          <p:nvPr/>
        </p:nvSpPr>
        <p:spPr>
          <a:xfrm>
            <a:off x="4465834" y="4944931"/>
            <a:ext cx="15452329" cy="8463855"/>
          </a:xfrm>
          <a:prstGeom prst="rect">
            <a:avLst/>
          </a:prstGeom>
          <a:noFill/>
        </p:spPr>
        <p:txBody>
          <a:bodyPr wrap="square" rtlCol="0">
            <a:spAutoFit/>
          </a:bodyPr>
          <a:lstStyle/>
          <a:p>
            <a:r>
              <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Nombre proyecto </a:t>
            </a:r>
          </a:p>
          <a:p>
            <a:endParaRPr lang="es-CO" sz="3200" dirty="0">
              <a:solidFill>
                <a:schemeClr val="bg1"/>
              </a:solidFill>
              <a:latin typeface="Verdana" panose="020B0604030504040204" pitchFamily="34" charset="0"/>
              <a:ea typeface="Calibri" panose="020F0502020204030204" pitchFamily="34" charset="0"/>
              <a:cs typeface="Times New Roman" panose="02020603050405020304" pitchFamily="18" charset="0"/>
            </a:endParaRPr>
          </a:p>
          <a:p>
            <a:r>
              <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 </a:t>
            </a:r>
          </a:p>
          <a:p>
            <a:r>
              <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Planteamiento del problema</a:t>
            </a:r>
          </a:p>
          <a:p>
            <a:endParaRPr lang="es-CO" sz="3200" dirty="0">
              <a:solidFill>
                <a:schemeClr val="bg1"/>
              </a:solidFill>
              <a:latin typeface="Verdana" panose="020B0604030504040204" pitchFamily="34" charset="0"/>
              <a:ea typeface="Calibri" panose="020F0502020204030204" pitchFamily="34" charset="0"/>
              <a:cs typeface="Times New Roman" panose="02020603050405020304" pitchFamily="18" charset="0"/>
            </a:endParaRPr>
          </a:p>
          <a:p>
            <a:r>
              <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 </a:t>
            </a:r>
          </a:p>
          <a:p>
            <a:r>
              <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Alcance del proyecto </a:t>
            </a:r>
          </a:p>
          <a:p>
            <a:endPar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endParaRPr>
          </a:p>
          <a:p>
            <a:endPar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endParaRPr>
          </a:p>
          <a:p>
            <a:r>
              <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Justificación </a:t>
            </a:r>
          </a:p>
          <a:p>
            <a:endPar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endParaRPr>
          </a:p>
          <a:p>
            <a:endParaRPr lang="es-CO" sz="3200" dirty="0">
              <a:solidFill>
                <a:schemeClr val="bg1"/>
              </a:solidFill>
              <a:latin typeface="Verdana" panose="020B0604030504040204" pitchFamily="34" charset="0"/>
              <a:ea typeface="Calibri" panose="020F0502020204030204" pitchFamily="34" charset="0"/>
              <a:cs typeface="Times New Roman" panose="02020603050405020304" pitchFamily="18" charset="0"/>
            </a:endParaRPr>
          </a:p>
          <a:p>
            <a:r>
              <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Objetivo general  </a:t>
            </a:r>
          </a:p>
          <a:p>
            <a:endParaRPr lang="es-CO" sz="3200" dirty="0">
              <a:solidFill>
                <a:schemeClr val="bg1"/>
              </a:solidFill>
              <a:latin typeface="Verdana" panose="020B0604030504040204" pitchFamily="34" charset="0"/>
              <a:ea typeface="Calibri" panose="020F0502020204030204" pitchFamily="34" charset="0"/>
              <a:cs typeface="Times New Roman" panose="02020603050405020304" pitchFamily="18" charset="0"/>
            </a:endParaRPr>
          </a:p>
          <a:p>
            <a:endPar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endParaRPr>
          </a:p>
          <a:p>
            <a:r>
              <a:rPr lang="es-CO" sz="3200"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Objetivos especí­ficos </a:t>
            </a:r>
          </a:p>
          <a:p>
            <a:endParaRPr lang="es-CO" sz="3200" dirty="0">
              <a:solidFill>
                <a:schemeClr val="bg1"/>
              </a:solidFill>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4020705"/>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ítulo 3">
            <a:extLst>
              <a:ext uri="{FF2B5EF4-FFF2-40B4-BE49-F238E27FC236}">
                <a16:creationId xmlns:a16="http://schemas.microsoft.com/office/drawing/2014/main" id="{D0007F91-FD25-4B04-915E-64844CFCB8AC}"/>
              </a:ext>
            </a:extLst>
          </p:cNvPr>
          <p:cNvSpPr>
            <a:spLocks noGrp="1"/>
          </p:cNvSpPr>
          <p:nvPr>
            <p:ph type="body" sz="quarter" idx="1"/>
          </p:nvPr>
        </p:nvSpPr>
        <p:spPr>
          <a:xfrm>
            <a:off x="2042160" y="3346705"/>
            <a:ext cx="20330160" cy="10064496"/>
          </a:xfrm>
        </p:spPr>
        <p:txBody>
          <a:bodyPr>
            <a:normAutofit/>
          </a:bodyPr>
          <a:lstStyle/>
          <a:p>
            <a:pPr>
              <a:lnSpc>
                <a:spcPct val="115000"/>
              </a:lnSpc>
            </a:pPr>
            <a:r>
              <a:rPr lang="es-419" sz="4400" b="1" dirty="0">
                <a:solidFill>
                  <a:srgbClr val="3C4043"/>
                </a:solidFill>
                <a:effectLst/>
                <a:latin typeface="Times New Roman" panose="02020603050405020304" pitchFamily="18" charset="0"/>
                <a:ea typeface="Times New Roman" panose="02020603050405020304" pitchFamily="18" charset="0"/>
              </a:rPr>
              <a:t>Nombre proyecto: </a:t>
            </a:r>
            <a:r>
              <a:rPr lang="es-419" sz="4400" b="1" dirty="0" err="1">
                <a:solidFill>
                  <a:srgbClr val="3C4043"/>
                </a:solidFill>
                <a:effectLst/>
                <a:latin typeface="Times New Roman" panose="02020603050405020304" pitchFamily="18" charset="0"/>
                <a:ea typeface="Times New Roman" panose="02020603050405020304" pitchFamily="18" charset="0"/>
              </a:rPr>
              <a:t>TriniWeb.SAF</a:t>
            </a:r>
            <a:endParaRPr lang="es-CO" sz="4400" dirty="0">
              <a:effectLst/>
              <a:latin typeface="Arial" panose="020B0604020202020204" pitchFamily="34" charset="0"/>
              <a:ea typeface="Arial" panose="020B0604020202020204" pitchFamily="34" charset="0"/>
            </a:endParaRPr>
          </a:p>
          <a:p>
            <a:pPr>
              <a:lnSpc>
                <a:spcPct val="115000"/>
              </a:lnSpc>
            </a:pPr>
            <a:r>
              <a:rPr lang="es-419" sz="1800" b="1" dirty="0">
                <a:solidFill>
                  <a:srgbClr val="3C4043"/>
                </a:solidFill>
                <a:effectLst/>
                <a:latin typeface="Times New Roman" panose="02020603050405020304" pitchFamily="18" charset="0"/>
                <a:ea typeface="Times New Roman" panose="02020603050405020304" pitchFamily="18" charset="0"/>
              </a:rPr>
              <a:t> </a:t>
            </a:r>
            <a:endParaRPr lang="es-CO" sz="1800" dirty="0">
              <a:effectLst/>
              <a:latin typeface="Arial" panose="020B0604020202020204" pitchFamily="34" charset="0"/>
              <a:ea typeface="Arial" panose="020B0604020202020204" pitchFamily="34" charset="0"/>
            </a:endParaRPr>
          </a:p>
          <a:p>
            <a:pPr>
              <a:lnSpc>
                <a:spcPct val="115000"/>
              </a:lnSpc>
            </a:pPr>
            <a:r>
              <a:rPr lang="es-419" sz="3200" b="1" dirty="0">
                <a:solidFill>
                  <a:srgbClr val="3C4043"/>
                </a:solidFill>
                <a:effectLst/>
                <a:latin typeface="Times New Roman" panose="02020603050405020304" pitchFamily="18" charset="0"/>
                <a:ea typeface="Times New Roman" panose="02020603050405020304" pitchFamily="18" charset="0"/>
              </a:rPr>
              <a:t>Planteamiento del problema</a:t>
            </a:r>
            <a:r>
              <a:rPr lang="es-419" sz="3200" dirty="0">
                <a:solidFill>
                  <a:srgbClr val="3C4043"/>
                </a:solidFill>
                <a:effectLst/>
                <a:latin typeface="Times New Roman" panose="02020603050405020304" pitchFamily="18" charset="0"/>
                <a:ea typeface="Times New Roman" panose="02020603050405020304" pitchFamily="18" charset="0"/>
              </a:rPr>
              <a:t>: Un negocio de comida se encuentra al borde de la quiebra por el confinamiento gracias a un nuevo virus llamado “Coronavirus” el jefe al mando de este negocio decidió crear un apoyo web para sus ventas, de esta forma se contacto con nosotros para poder crear una página web que se pudiera utilizar para recibir pedidos y guardar los datos de los clientes y de esta forma poder hacer domicilios a mayor escala y con más orden a la hora de enviar repartidores </a:t>
            </a:r>
            <a:endParaRPr lang="es-CO" sz="3200" dirty="0">
              <a:effectLst/>
              <a:latin typeface="Arial" panose="020B0604020202020204" pitchFamily="34" charset="0"/>
              <a:ea typeface="Arial" panose="020B0604020202020204" pitchFamily="34" charset="0"/>
            </a:endParaRPr>
          </a:p>
          <a:p>
            <a:pPr>
              <a:lnSpc>
                <a:spcPct val="115000"/>
              </a:lnSpc>
            </a:pPr>
            <a:r>
              <a:rPr lang="es-419" sz="3200" dirty="0">
                <a:solidFill>
                  <a:srgbClr val="3C4043"/>
                </a:solidFill>
                <a:effectLst/>
                <a:latin typeface="Times New Roman" panose="02020603050405020304" pitchFamily="18" charset="0"/>
                <a:ea typeface="Times New Roman" panose="02020603050405020304" pitchFamily="18" charset="0"/>
              </a:rPr>
              <a:t> </a:t>
            </a:r>
            <a:endParaRPr lang="es-CO" sz="3200" dirty="0">
              <a:effectLst/>
              <a:latin typeface="Arial" panose="020B0604020202020204" pitchFamily="34" charset="0"/>
              <a:ea typeface="Arial" panose="020B0604020202020204" pitchFamily="34" charset="0"/>
            </a:endParaRPr>
          </a:p>
          <a:p>
            <a:pPr>
              <a:lnSpc>
                <a:spcPct val="115000"/>
              </a:lnSpc>
            </a:pPr>
            <a:r>
              <a:rPr lang="es-419" sz="3200" b="1" dirty="0">
                <a:solidFill>
                  <a:srgbClr val="3C4043"/>
                </a:solidFill>
                <a:effectLst/>
                <a:latin typeface="Times New Roman" panose="02020603050405020304" pitchFamily="18" charset="0"/>
                <a:ea typeface="Times New Roman" panose="02020603050405020304" pitchFamily="18" charset="0"/>
              </a:rPr>
              <a:t>Pregunta Problema</a:t>
            </a:r>
            <a:r>
              <a:rPr lang="es-419" sz="3200" dirty="0">
                <a:solidFill>
                  <a:srgbClr val="3C4043"/>
                </a:solidFill>
                <a:effectLst/>
                <a:latin typeface="Times New Roman" panose="02020603050405020304" pitchFamily="18" charset="0"/>
                <a:ea typeface="Times New Roman" panose="02020603050405020304" pitchFamily="18" charset="0"/>
              </a:rPr>
              <a:t>: ¿Es necesaria una pagina web para incrementar las ventas? </a:t>
            </a:r>
            <a:endParaRPr lang="es-CO" sz="3200" dirty="0">
              <a:effectLst/>
              <a:latin typeface="Arial" panose="020B0604020202020204" pitchFamily="34" charset="0"/>
              <a:ea typeface="Arial" panose="020B0604020202020204" pitchFamily="34" charset="0"/>
            </a:endParaRPr>
          </a:p>
          <a:p>
            <a:pPr>
              <a:lnSpc>
                <a:spcPct val="115000"/>
              </a:lnSpc>
            </a:pPr>
            <a:r>
              <a:rPr lang="es-419" sz="3200" dirty="0">
                <a:solidFill>
                  <a:srgbClr val="3C4043"/>
                </a:solidFill>
                <a:effectLst/>
                <a:latin typeface="Times New Roman" panose="02020603050405020304" pitchFamily="18" charset="0"/>
                <a:ea typeface="Times New Roman" panose="02020603050405020304" pitchFamily="18" charset="0"/>
              </a:rPr>
              <a:t> </a:t>
            </a:r>
            <a:endParaRPr lang="es-CO" sz="32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s-419" sz="3200" u="none" strike="noStrike" dirty="0">
                <a:solidFill>
                  <a:srgbClr val="3C4043"/>
                </a:solidFill>
                <a:effectLst/>
                <a:latin typeface="Times New Roman" panose="02020603050405020304" pitchFamily="18" charset="0"/>
                <a:ea typeface="Times New Roman" panose="02020603050405020304" pitchFamily="18" charset="0"/>
              </a:rPr>
              <a:t>Si, la página web ofrece servicios para la gran mayoría de la población y es más accesible para las personas ya que podrán ingresar desde cualquier sitio con tal de que cuenten con servicio a internet y un dispositivo electrónico. Esto incrementaron las ventas ya que no es necesario la interacción frente a frente evitando así posibles contagios y una mayor higiene. </a:t>
            </a:r>
            <a:endParaRPr lang="es-CO" sz="32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52882825"/>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Título 3">
            <a:extLst>
              <a:ext uri="{FF2B5EF4-FFF2-40B4-BE49-F238E27FC236}">
                <a16:creationId xmlns:a16="http://schemas.microsoft.com/office/drawing/2014/main" id="{FD725A4B-A465-4880-9A4C-FD237F2AC24D}"/>
              </a:ext>
            </a:extLst>
          </p:cNvPr>
          <p:cNvSpPr>
            <a:spLocks noGrp="1"/>
          </p:cNvSpPr>
          <p:nvPr>
            <p:ph type="body" sz="quarter" idx="1"/>
          </p:nvPr>
        </p:nvSpPr>
        <p:spPr>
          <a:xfrm>
            <a:off x="4833938" y="4676584"/>
            <a:ext cx="14716125" cy="7777543"/>
          </a:xfrm>
        </p:spPr>
        <p:txBody>
          <a:bodyPr>
            <a:normAutofit/>
          </a:bodyPr>
          <a:lstStyle/>
          <a:p>
            <a:pPr>
              <a:lnSpc>
                <a:spcPct val="115000"/>
              </a:lnSpc>
            </a:pPr>
            <a:r>
              <a:rPr lang="es-419" sz="3600" b="1" dirty="0">
                <a:solidFill>
                  <a:srgbClr val="3C4043"/>
                </a:solidFill>
                <a:effectLst/>
                <a:latin typeface="Times New Roman" panose="02020603050405020304" pitchFamily="18" charset="0"/>
                <a:ea typeface="Times New Roman" panose="02020603050405020304" pitchFamily="18" charset="0"/>
              </a:rPr>
              <a:t>Alcance del proyecto:  </a:t>
            </a:r>
            <a:r>
              <a:rPr lang="es-419" sz="3600" dirty="0">
                <a:solidFill>
                  <a:srgbClr val="3C4043"/>
                </a:solidFill>
                <a:effectLst/>
                <a:latin typeface="Times New Roman" panose="02020603050405020304" pitchFamily="18" charset="0"/>
                <a:ea typeface="Times New Roman" panose="02020603050405020304" pitchFamily="18" charset="0"/>
              </a:rPr>
              <a:t>los alcances del proyecto serán crear y diseñar una página web conectada a una base de datos donde allí estarán los usurarios registrados y los productos a ofrecer a los mismos usuarios también contará con un carro de compras en un 80% ya que no será posible completar la acción de realizar un pedido por medio del carrito de compras ya que se requieren ciertos aspectos que no son posibles de concretar a menores de edad. (módulos contables) </a:t>
            </a:r>
            <a:endParaRPr lang="es-CO" sz="3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05029522"/>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7F113C27-21F8-4DB6-95D3-0A6B5D47B2B0}"/>
              </a:ext>
            </a:extLst>
          </p:cNvPr>
          <p:cNvSpPr>
            <a:spLocks noGrp="1"/>
          </p:cNvSpPr>
          <p:nvPr>
            <p:ph type="body" sz="quarter" idx="1"/>
          </p:nvPr>
        </p:nvSpPr>
        <p:spPr>
          <a:xfrm>
            <a:off x="4833937" y="4589581"/>
            <a:ext cx="14716126" cy="6568837"/>
          </a:xfrm>
        </p:spPr>
        <p:txBody>
          <a:bodyPr>
            <a:normAutofit/>
          </a:bodyPr>
          <a:lstStyle/>
          <a:p>
            <a:r>
              <a:rPr lang="es-419" sz="3600" b="1" dirty="0">
                <a:solidFill>
                  <a:srgbClr val="3C4043"/>
                </a:solidFill>
                <a:effectLst/>
                <a:latin typeface="Times New Roman" panose="02020603050405020304" pitchFamily="18" charset="0"/>
                <a:ea typeface="Times New Roman" panose="02020603050405020304" pitchFamily="18" charset="0"/>
              </a:rPr>
              <a:t>Justificación: </a:t>
            </a:r>
            <a:r>
              <a:rPr lang="es-419" sz="3600" dirty="0">
                <a:solidFill>
                  <a:srgbClr val="3C4043"/>
                </a:solidFill>
                <a:effectLst/>
                <a:latin typeface="Times New Roman" panose="02020603050405020304" pitchFamily="18" charset="0"/>
                <a:ea typeface="Times New Roman" panose="02020603050405020304" pitchFamily="18" charset="0"/>
              </a:rPr>
              <a:t>Al utilizar nuevos métodos de pago y de realización de un pedido en cuanto a la forma anterior y común antes de la pandemia nos referimos en una comunicación más fácil y segura  ya que beneficia por varias cosas como son: una mejor accesibilidad a los productos, su búsqueda, uso de una mejor red de datos de los clientes que benefician al negocio, claramente mejorando las ventas de los productos a ofrecer y mejor conducción de medios tecnológicos. </a:t>
            </a:r>
            <a:endParaRPr lang="es-CO" sz="3600" dirty="0"/>
          </a:p>
        </p:txBody>
      </p:sp>
    </p:spTree>
    <p:extLst>
      <p:ext uri="{BB962C8B-B14F-4D97-AF65-F5344CB8AC3E}">
        <p14:creationId xmlns:p14="http://schemas.microsoft.com/office/powerpoint/2010/main" val="1524050460"/>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24048A3F-9CF3-4F4E-AB06-F4D156F5C181}"/>
              </a:ext>
            </a:extLst>
          </p:cNvPr>
          <p:cNvSpPr>
            <a:spLocks noGrp="1"/>
          </p:cNvSpPr>
          <p:nvPr>
            <p:ph type="body" sz="quarter" idx="1"/>
          </p:nvPr>
        </p:nvSpPr>
        <p:spPr>
          <a:xfrm>
            <a:off x="4315777" y="3779520"/>
            <a:ext cx="17593247" cy="9899904"/>
          </a:xfrm>
        </p:spPr>
        <p:txBody>
          <a:bodyPr>
            <a:normAutofit/>
          </a:bodyPr>
          <a:lstStyle/>
          <a:p>
            <a:pPr>
              <a:lnSpc>
                <a:spcPct val="115000"/>
              </a:lnSpc>
            </a:pPr>
            <a:r>
              <a:rPr lang="es-419" sz="3600" b="1" dirty="0">
                <a:solidFill>
                  <a:srgbClr val="3C4043"/>
                </a:solidFill>
                <a:effectLst/>
                <a:latin typeface="Times New Roman" panose="02020603050405020304" pitchFamily="18" charset="0"/>
                <a:ea typeface="Times New Roman" panose="02020603050405020304" pitchFamily="18" charset="0"/>
              </a:rPr>
              <a:t>Objetivo general: </a:t>
            </a:r>
            <a:r>
              <a:rPr lang="es-419" sz="3600" dirty="0">
                <a:solidFill>
                  <a:srgbClr val="3C4043"/>
                </a:solidFill>
                <a:effectLst/>
                <a:latin typeface="Times New Roman" panose="02020603050405020304" pitchFamily="18" charset="0"/>
                <a:ea typeface="Times New Roman" panose="02020603050405020304" pitchFamily="18" charset="0"/>
              </a:rPr>
              <a:t>Permitir a los jefes del negocio poder mostrar y organizar su negocio con más claridad en cuanto a precios, detalles del producto y una organización en cuanto a los datos de los clientes nos referimos, mejorar los métodos de venta y de pago por medio de la moneda virtual y los pedidos que se realizarán por parte de los clientes. </a:t>
            </a:r>
            <a:br>
              <a:rPr lang="es-419" sz="3600" dirty="0">
                <a:solidFill>
                  <a:srgbClr val="3C4043"/>
                </a:solidFill>
                <a:effectLst/>
                <a:latin typeface="Times New Roman" panose="02020603050405020304" pitchFamily="18" charset="0"/>
                <a:ea typeface="Times New Roman" panose="02020603050405020304" pitchFamily="18" charset="0"/>
              </a:rPr>
            </a:br>
            <a:r>
              <a:rPr lang="es-419" sz="3600" dirty="0">
                <a:solidFill>
                  <a:srgbClr val="3C4043"/>
                </a:solidFill>
                <a:effectLst/>
                <a:latin typeface="Times New Roman" panose="02020603050405020304" pitchFamily="18" charset="0"/>
                <a:ea typeface="Times New Roman" panose="02020603050405020304" pitchFamily="18" charset="0"/>
              </a:rPr>
              <a:t> </a:t>
            </a:r>
            <a:endParaRPr lang="es-CO" sz="3600" dirty="0">
              <a:effectLst/>
              <a:latin typeface="Arial" panose="020B0604020202020204" pitchFamily="34" charset="0"/>
              <a:ea typeface="Arial" panose="020B0604020202020204" pitchFamily="34" charset="0"/>
            </a:endParaRPr>
          </a:p>
          <a:p>
            <a:pPr>
              <a:lnSpc>
                <a:spcPct val="115000"/>
              </a:lnSpc>
            </a:pPr>
            <a:r>
              <a:rPr lang="es-419" sz="3600" b="1" dirty="0">
                <a:solidFill>
                  <a:srgbClr val="3C4043"/>
                </a:solidFill>
                <a:effectLst/>
                <a:latin typeface="Times New Roman" panose="02020603050405020304" pitchFamily="18" charset="0"/>
                <a:ea typeface="Times New Roman" panose="02020603050405020304" pitchFamily="18" charset="0"/>
              </a:rPr>
              <a:t>Objetivos específicos: </a:t>
            </a:r>
            <a:r>
              <a:rPr lang="es-419" sz="3600" dirty="0">
                <a:solidFill>
                  <a:srgbClr val="3C4043"/>
                </a:solidFill>
                <a:effectLst/>
                <a:latin typeface="Times New Roman" panose="02020603050405020304" pitchFamily="18" charset="0"/>
                <a:ea typeface="Times New Roman" panose="02020603050405020304" pitchFamily="18" charset="0"/>
              </a:rPr>
              <a:t>Los objetivos específicos van de mayor parte ligado al jefe del negocio </a:t>
            </a:r>
            <a:endParaRPr lang="es-CO" sz="36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s-419" sz="3600" u="none" strike="noStrike" dirty="0">
                <a:solidFill>
                  <a:srgbClr val="3C4043"/>
                </a:solidFill>
                <a:effectLst/>
                <a:latin typeface="Times New Roman" panose="02020603050405020304" pitchFamily="18" charset="0"/>
                <a:ea typeface="Times New Roman" panose="02020603050405020304" pitchFamily="18" charset="0"/>
              </a:rPr>
              <a:t>Mostrar promociones de los productos </a:t>
            </a:r>
            <a:endParaRPr lang="es-CO" sz="3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s-419" sz="3600" u="none" strike="noStrike" dirty="0">
                <a:solidFill>
                  <a:srgbClr val="3C4043"/>
                </a:solidFill>
                <a:effectLst/>
                <a:latin typeface="Times New Roman" panose="02020603050405020304" pitchFamily="18" charset="0"/>
                <a:ea typeface="Times New Roman" panose="02020603050405020304" pitchFamily="18" charset="0"/>
              </a:rPr>
              <a:t>Mostrar los productos del pedido realizado </a:t>
            </a:r>
            <a:endParaRPr lang="es-CO" sz="3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s-419" sz="3600" u="none" strike="noStrike" dirty="0">
                <a:solidFill>
                  <a:srgbClr val="3C4043"/>
                </a:solidFill>
                <a:effectLst/>
                <a:latin typeface="Times New Roman" panose="02020603050405020304" pitchFamily="18" charset="0"/>
                <a:ea typeface="Times New Roman" panose="02020603050405020304" pitchFamily="18" charset="0"/>
              </a:rPr>
              <a:t>Mostrar datos del producto de sus ingredientes </a:t>
            </a:r>
            <a:endParaRPr lang="es-CO" sz="3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s-419" sz="3600" u="none" strike="noStrike" dirty="0">
                <a:solidFill>
                  <a:srgbClr val="3C4043"/>
                </a:solidFill>
                <a:effectLst/>
                <a:latin typeface="Times New Roman" panose="02020603050405020304" pitchFamily="18" charset="0"/>
                <a:ea typeface="Times New Roman" panose="02020603050405020304" pitchFamily="18" charset="0"/>
              </a:rPr>
              <a:t>Poder crear un producto desde la misma página sin tener que entrar en la base de datos </a:t>
            </a:r>
            <a:endParaRPr lang="es-CO" sz="3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s-419" sz="3600" u="none" strike="noStrike" dirty="0">
                <a:solidFill>
                  <a:srgbClr val="3C4043"/>
                </a:solidFill>
                <a:effectLst/>
                <a:latin typeface="Times New Roman" panose="02020603050405020304" pitchFamily="18" charset="0"/>
                <a:ea typeface="Times New Roman" panose="02020603050405020304" pitchFamily="18" charset="0"/>
              </a:rPr>
              <a:t>Mostrar los productos que van ingresando en el carrito de compras.</a:t>
            </a:r>
            <a:endParaRPr lang="es-CO" sz="3600" u="none" strike="noStrike" dirty="0">
              <a:effectLst/>
              <a:latin typeface="Arial" panose="020B0604020202020204" pitchFamily="34" charset="0"/>
              <a:ea typeface="Arial" panose="020B0604020202020204" pitchFamily="34" charset="0"/>
            </a:endParaRPr>
          </a:p>
          <a:p>
            <a:endParaRPr lang="es-CO" dirty="0">
              <a:solidFill>
                <a:schemeClr val="bg1"/>
              </a:solidFill>
            </a:endParaRPr>
          </a:p>
        </p:txBody>
      </p:sp>
    </p:spTree>
    <p:extLst>
      <p:ext uri="{BB962C8B-B14F-4D97-AF65-F5344CB8AC3E}">
        <p14:creationId xmlns:p14="http://schemas.microsoft.com/office/powerpoint/2010/main" val="2378519478"/>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568D0B-2D8F-4F20-9181-5303BA0BD733}"/>
              </a:ext>
            </a:extLst>
          </p:cNvPr>
          <p:cNvSpPr>
            <a:spLocks noChangeArrowheads="1"/>
          </p:cNvSpPr>
          <p:nvPr/>
        </p:nvSpPr>
        <p:spPr bwMode="auto">
          <a:xfrm>
            <a:off x="3968496" y="2650690"/>
            <a:ext cx="163909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Técnicas del levantamiento de información</a:t>
            </a:r>
            <a:endParaRPr kumimoji="0" lang="es-CO" altLang="es-CO"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 las encuestas realizadas se dan varias preguntas de tipo torta de información y ya gracias a las estadísticas mostradas podemos inferir que: </a:t>
            </a:r>
            <a:endParaRPr kumimoji="0" lang="es-CO" altLang="es-CO"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ENCUESTA #1</a:t>
            </a:r>
            <a:endParaRPr kumimoji="0" lang="es-CO" altLang="es-CO"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1025" name="image9.png">
            <a:extLst>
              <a:ext uri="{FF2B5EF4-FFF2-40B4-BE49-F238E27FC236}">
                <a16:creationId xmlns:a16="http://schemas.microsoft.com/office/drawing/2014/main" id="{AC3F7814-B16F-4048-9B1E-F72D655AD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351" y="5715001"/>
            <a:ext cx="12724590" cy="58338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919800B9-C755-4A91-AEB4-9F6B8B1F3240}"/>
              </a:ext>
            </a:extLst>
          </p:cNvPr>
          <p:cNvSpPr>
            <a:spLocks noChangeArrowheads="1"/>
          </p:cNvSpPr>
          <p:nvPr/>
        </p:nvSpPr>
        <p:spPr bwMode="auto">
          <a:xfrm>
            <a:off x="1993392" y="11796954"/>
            <a:ext cx="2144174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8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 la encuesta número 1 el jefe del negocio se da cuenta que la comida más pedida por los clientes es la comida rápida, de esta forma puede intuir que tipo de platos de mesa nos va a pedir mostrar en los productos de la página </a:t>
            </a:r>
            <a:endParaRPr kumimoji="0" lang="es-CO" altLang="es-CO"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663761207"/>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CA9E8B8-EF5E-45F2-B45C-BA6E4472CF8A}"/>
              </a:ext>
            </a:extLst>
          </p:cNvPr>
          <p:cNvSpPr>
            <a:spLocks noChangeArrowheads="1"/>
          </p:cNvSpPr>
          <p:nvPr/>
        </p:nvSpPr>
        <p:spPr bwMode="auto">
          <a:xfrm>
            <a:off x="5888736" y="3022199"/>
            <a:ext cx="33393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ENCUESTA #2</a:t>
            </a:r>
            <a:endParaRPr kumimoji="0" lang="es-CO" altLang="es-CO"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2049" name="image5.png">
            <a:extLst>
              <a:ext uri="{FF2B5EF4-FFF2-40B4-BE49-F238E27FC236}">
                <a16:creationId xmlns:a16="http://schemas.microsoft.com/office/drawing/2014/main" id="{021A0ED8-162B-45B2-A490-75A3F10DA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744" y="4878125"/>
            <a:ext cx="13224055" cy="56509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AECF982A-70E9-4BC4-8731-011E6633016B}"/>
              </a:ext>
            </a:extLst>
          </p:cNvPr>
          <p:cNvSpPr>
            <a:spLocks noChangeArrowheads="1"/>
          </p:cNvSpPr>
          <p:nvPr/>
        </p:nvSpPr>
        <p:spPr bwMode="auto">
          <a:xfrm>
            <a:off x="2907791" y="10971475"/>
            <a:ext cx="1797710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 esta encuesta sobre edad del cliente nos da a inferir que un 89% de 19 personas están entre las edades 18 - 22, esto nos da un beneficio al saber que estas personas están más condicionadas para utilizar la página web.</a:t>
            </a:r>
            <a:r>
              <a:rPr kumimoji="0" lang="es-CO" altLang="es-CO" b="0" i="0" u="none" strike="noStrike" cap="none" normalizeH="0" baseline="0" dirty="0">
                <a:ln>
                  <a:noFill/>
                </a:ln>
                <a:solidFill>
                  <a:schemeClr val="bg1"/>
                </a:solidFill>
                <a:effectLst/>
                <a:latin typeface="Arial" panose="020B0604020202020204" pitchFamily="34" charset="0"/>
              </a:rPr>
              <a:t> </a:t>
            </a:r>
          </a:p>
        </p:txBody>
      </p:sp>
    </p:spTree>
    <p:extLst>
      <p:ext uri="{BB962C8B-B14F-4D97-AF65-F5344CB8AC3E}">
        <p14:creationId xmlns:p14="http://schemas.microsoft.com/office/powerpoint/2010/main" val="199530291"/>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CF3B7D0A-EFB0-4B88-9AC6-70C0ABF97A58}"/>
              </a:ext>
            </a:extLst>
          </p:cNvPr>
          <p:cNvSpPr>
            <a:spLocks noGrp="1"/>
          </p:cNvSpPr>
          <p:nvPr>
            <p:ph type="body" sz="quarter" idx="1"/>
          </p:nvPr>
        </p:nvSpPr>
        <p:spPr>
          <a:xfrm>
            <a:off x="13998091" y="15088510"/>
            <a:ext cx="31226390" cy="1589485"/>
          </a:xfrm>
        </p:spPr>
        <p:txBody>
          <a:bodyPr/>
          <a:lstStyle/>
          <a:p>
            <a:endParaRPr lang="es-CO" dirty="0"/>
          </a:p>
        </p:txBody>
      </p:sp>
      <p:sp>
        <p:nvSpPr>
          <p:cNvPr id="5" name="Rectangle 2">
            <a:extLst>
              <a:ext uri="{FF2B5EF4-FFF2-40B4-BE49-F238E27FC236}">
                <a16:creationId xmlns:a16="http://schemas.microsoft.com/office/drawing/2014/main" id="{238A5370-8084-4D1A-B045-6C3DFD3680E7}"/>
              </a:ext>
            </a:extLst>
          </p:cNvPr>
          <p:cNvSpPr>
            <a:spLocks noChangeArrowheads="1"/>
          </p:cNvSpPr>
          <p:nvPr/>
        </p:nvSpPr>
        <p:spPr bwMode="auto">
          <a:xfrm>
            <a:off x="5842456" y="3430028"/>
            <a:ext cx="517408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ENCUESTA #3</a:t>
            </a:r>
            <a:endParaRPr kumimoji="0" lang="es-CO" altLang="es-CO"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3073" name="image7.png">
            <a:extLst>
              <a:ext uri="{FF2B5EF4-FFF2-40B4-BE49-F238E27FC236}">
                <a16:creationId xmlns:a16="http://schemas.microsoft.com/office/drawing/2014/main" id="{94C62C88-5DAD-4F1C-874F-4F3B2535E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131" y="5056112"/>
            <a:ext cx="12838921" cy="51097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EE04496-B338-4EBF-9B07-C0F6D4137D57}"/>
              </a:ext>
            </a:extLst>
          </p:cNvPr>
          <p:cNvSpPr>
            <a:spLocks noChangeArrowheads="1"/>
          </p:cNvSpPr>
          <p:nvPr/>
        </p:nvSpPr>
        <p:spPr bwMode="auto">
          <a:xfrm>
            <a:off x="3054493" y="10966428"/>
            <a:ext cx="1661443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En esta encuesta no hay mucho que decir, simplemente las personas encuestadas cuentan con mínimo un celular inteligente para poder realizar un pedido </a:t>
            </a:r>
            <a:endParaRPr kumimoji="0" lang="es-CO" altLang="es-CO"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028379903"/>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5829</TotalTime>
  <Words>923</Words>
  <Application>Microsoft Office PowerPoint</Application>
  <PresentationFormat>Personalizado</PresentationFormat>
  <Paragraphs>70</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Helvetica Neue</vt:lpstr>
      <vt:lpstr>Helvetica Neue Light</vt:lpstr>
      <vt:lpstr>Helvetica Neue Medium</vt:lpstr>
      <vt:lpstr>Times New Roman</vt:lpstr>
      <vt:lpstr>Verdana</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Santiago Romero</cp:lastModifiedBy>
  <cp:revision>218</cp:revision>
  <dcterms:modified xsi:type="dcterms:W3CDTF">2021-04-08T07:19:24Z</dcterms:modified>
</cp:coreProperties>
</file>