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9/9/2021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40F4739-9812-4A9F-890D-2AD6BA5F6EE8}"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8845AC5-A3F8-44AA-BA8F-596CDCC976D3}"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873B183-A821-4095-A363-9EC968635539}"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74D01B4-0AA5-45E6-B2E6-5FA4078AEBCF}"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9/9/2021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9/9/2021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AAA073D-A903-47F8-8D16-77642FB0DF1F}"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9/9/2021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9/9/2021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9/9/2021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E665CEB-0076-4E37-B880-BCEA9784DE0A}"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6149E5E-3896-4118-99A7-7B85668F1C5E}"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9/9/2021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gscars.com/" TargetMode="External"/><Relationship Id="rId2" Type="http://schemas.openxmlformats.org/officeDocument/2006/relationships/hyperlink" Target="http://www.cantinachichilo.com.ar/" TargetMode="External"/><Relationship Id="rId1" Type="http://schemas.openxmlformats.org/officeDocument/2006/relationships/slideLayout" Target="../slideLayouts/slideLayout2.xml"/><Relationship Id="rId5" Type="http://schemas.openxmlformats.org/officeDocument/2006/relationships/hyperlink" Target="https://collagecrafting.com/en" TargetMode="External"/><Relationship Id="rId4" Type="http://schemas.openxmlformats.org/officeDocument/2006/relationships/hyperlink" Target="https://wickret.cuberto.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52D409-2182-4861-B479-28878870ABD1}"/>
              </a:ext>
            </a:extLst>
          </p:cNvPr>
          <p:cNvSpPr>
            <a:spLocks noGrp="1"/>
          </p:cNvSpPr>
          <p:nvPr>
            <p:ph type="ctrTitle"/>
          </p:nvPr>
        </p:nvSpPr>
        <p:spPr/>
        <p:txBody>
          <a:bodyPr/>
          <a:lstStyle/>
          <a:p>
            <a:r>
              <a:rPr lang="es-ES" dirty="0"/>
              <a:t>Introducción</a:t>
            </a:r>
          </a:p>
        </p:txBody>
      </p:sp>
      <p:sp>
        <p:nvSpPr>
          <p:cNvPr id="3" name="Subtítulo 2">
            <a:extLst>
              <a:ext uri="{FF2B5EF4-FFF2-40B4-BE49-F238E27FC236}">
                <a16:creationId xmlns:a16="http://schemas.microsoft.com/office/drawing/2014/main" id="{BCEE079B-72D8-4108-8F2C-2CFAFF92A11B}"/>
              </a:ext>
            </a:extLst>
          </p:cNvPr>
          <p:cNvSpPr>
            <a:spLocks noGrp="1"/>
          </p:cNvSpPr>
          <p:nvPr>
            <p:ph type="subTitle" idx="1"/>
          </p:nvPr>
        </p:nvSpPr>
        <p:spPr/>
        <p:txBody>
          <a:bodyPr/>
          <a:lstStyle/>
          <a:p>
            <a:r>
              <a:rPr lang="es-ES" dirty="0"/>
              <a:t>Diseño de interfaces web</a:t>
            </a:r>
          </a:p>
        </p:txBody>
      </p:sp>
    </p:spTree>
    <p:extLst>
      <p:ext uri="{BB962C8B-B14F-4D97-AF65-F5344CB8AC3E}">
        <p14:creationId xmlns:p14="http://schemas.microsoft.com/office/powerpoint/2010/main" val="1594410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4F4B50-84D6-46A1-ABC1-0633C3E882C0}"/>
              </a:ext>
            </a:extLst>
          </p:cNvPr>
          <p:cNvSpPr>
            <a:spLocks noGrp="1"/>
          </p:cNvSpPr>
          <p:nvPr>
            <p:ph type="title"/>
          </p:nvPr>
        </p:nvSpPr>
        <p:spPr/>
        <p:txBody>
          <a:bodyPr/>
          <a:lstStyle/>
          <a:p>
            <a:r>
              <a:rPr lang="es-ES" dirty="0"/>
              <a:t>Diseño centrado en el Usuario</a:t>
            </a:r>
          </a:p>
        </p:txBody>
      </p:sp>
      <p:sp>
        <p:nvSpPr>
          <p:cNvPr id="3" name="Marcador de contenido 2">
            <a:extLst>
              <a:ext uri="{FF2B5EF4-FFF2-40B4-BE49-F238E27FC236}">
                <a16:creationId xmlns:a16="http://schemas.microsoft.com/office/drawing/2014/main" id="{9F7E62E9-48CA-4892-BC70-D713DA2AD830}"/>
              </a:ext>
            </a:extLst>
          </p:cNvPr>
          <p:cNvSpPr>
            <a:spLocks noGrp="1"/>
          </p:cNvSpPr>
          <p:nvPr>
            <p:ph idx="1"/>
          </p:nvPr>
        </p:nvSpPr>
        <p:spPr>
          <a:xfrm>
            <a:off x="1154955" y="2603500"/>
            <a:ext cx="8761412" cy="2331755"/>
          </a:xfrm>
        </p:spPr>
        <p:txBody>
          <a:bodyPr/>
          <a:lstStyle/>
          <a:p>
            <a:pPr algn="just"/>
            <a:r>
              <a:rPr lang="es-ES" dirty="0"/>
              <a:t>Para obtener una experiencia de usuario plena y satisfactoria, hay que seguir un procedimiento específico para alcanzar ese objetivo:</a:t>
            </a:r>
          </a:p>
          <a:p>
            <a:pPr algn="just"/>
            <a:r>
              <a:rPr lang="es-ES" dirty="0"/>
              <a:t>El </a:t>
            </a:r>
            <a:r>
              <a:rPr lang="es-ES" b="1" dirty="0"/>
              <a:t>Diseño Centrado en el Usuario </a:t>
            </a:r>
            <a:r>
              <a:rPr lang="es-ES" dirty="0"/>
              <a:t>consiste en acumular información acerca de la audiencia objetiva del producto. </a:t>
            </a:r>
          </a:p>
          <a:p>
            <a:pPr marL="685800" lvl="1" algn="just">
              <a:buFont typeface="Wingdings" panose="05000000000000000000" pitchFamily="2" charset="2"/>
              <a:buChar char="v"/>
            </a:pPr>
            <a:r>
              <a:rPr lang="es-ES" dirty="0"/>
              <a:t>No es un proceso secuencial o lineal, sino que presenta ciclos en los que iterativamente se prueba el diseño y se optimiza hasta alcanzar el nivel de calidad requerido.</a:t>
            </a:r>
          </a:p>
        </p:txBody>
      </p:sp>
    </p:spTree>
    <p:extLst>
      <p:ext uri="{BB962C8B-B14F-4D97-AF65-F5344CB8AC3E}">
        <p14:creationId xmlns:p14="http://schemas.microsoft.com/office/powerpoint/2010/main" val="1789426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4F4B50-84D6-46A1-ABC1-0633C3E882C0}"/>
              </a:ext>
            </a:extLst>
          </p:cNvPr>
          <p:cNvSpPr>
            <a:spLocks noGrp="1"/>
          </p:cNvSpPr>
          <p:nvPr>
            <p:ph type="title"/>
          </p:nvPr>
        </p:nvSpPr>
        <p:spPr/>
        <p:txBody>
          <a:bodyPr/>
          <a:lstStyle/>
          <a:p>
            <a:r>
              <a:rPr lang="es-ES" dirty="0"/>
              <a:t>Diseño centrado en el Usuario: etapas</a:t>
            </a:r>
          </a:p>
        </p:txBody>
      </p:sp>
      <p:sp>
        <p:nvSpPr>
          <p:cNvPr id="3" name="Marcador de contenido 2">
            <a:extLst>
              <a:ext uri="{FF2B5EF4-FFF2-40B4-BE49-F238E27FC236}">
                <a16:creationId xmlns:a16="http://schemas.microsoft.com/office/drawing/2014/main" id="{9F7E62E9-48CA-4892-BC70-D713DA2AD830}"/>
              </a:ext>
            </a:extLst>
          </p:cNvPr>
          <p:cNvSpPr>
            <a:spLocks noGrp="1"/>
          </p:cNvSpPr>
          <p:nvPr>
            <p:ph idx="1"/>
          </p:nvPr>
        </p:nvSpPr>
        <p:spPr>
          <a:xfrm>
            <a:off x="1154954" y="2327927"/>
            <a:ext cx="8761412" cy="4360972"/>
          </a:xfrm>
        </p:spPr>
        <p:txBody>
          <a:bodyPr>
            <a:normAutofit lnSpcReduction="10000"/>
          </a:bodyPr>
          <a:lstStyle/>
          <a:p>
            <a:pPr algn="just"/>
            <a:r>
              <a:rPr lang="es-ES" b="1" dirty="0"/>
              <a:t>Planificación/Investigación:</a:t>
            </a:r>
            <a:r>
              <a:rPr lang="es-ES" dirty="0"/>
              <a:t> investigación de la audiencia objetiva (necesidades, motivaciones, características, hábitos, modelo mental, actividades…).</a:t>
            </a:r>
          </a:p>
          <a:p>
            <a:pPr algn="just"/>
            <a:r>
              <a:rPr lang="es-ES" b="1" dirty="0"/>
              <a:t>Diseño/Prototipado:</a:t>
            </a:r>
            <a:r>
              <a:rPr lang="es-ES" dirty="0"/>
              <a:t> Se toman decisiones de diseño partiendo de su dimensión más general (arquitectura de información y diseño de interacción) hasta su dimensión más específica (diseño gráfico en detalle y micro interacciones).</a:t>
            </a:r>
          </a:p>
          <a:p>
            <a:pPr algn="just"/>
            <a:r>
              <a:rPr lang="es-ES" b="1" dirty="0"/>
              <a:t>Evaluación:</a:t>
            </a:r>
            <a:r>
              <a:rPr lang="es-ES" dirty="0"/>
              <a:t> Aquellas decisiones de diseño y procesos críticos del producto se ponen a prueba mediante métodos de evaluación que pueden involucrar a usuarios.</a:t>
            </a:r>
          </a:p>
          <a:p>
            <a:pPr algn="just"/>
            <a:r>
              <a:rPr lang="es-ES" b="1" dirty="0"/>
              <a:t>Implementación:</a:t>
            </a:r>
            <a:r>
              <a:rPr lang="es-ES" dirty="0"/>
              <a:t> Una vez el diseño ha alcanzado el nivel requerido de calidad, se procede a su implementación o puesta en producción.</a:t>
            </a:r>
          </a:p>
          <a:p>
            <a:pPr algn="just"/>
            <a:r>
              <a:rPr lang="es-ES" b="1" dirty="0"/>
              <a:t>Monitorización:</a:t>
            </a:r>
            <a:r>
              <a:rPr lang="es-ES" dirty="0"/>
              <a:t> Una vez lanzado el producto se estudia el uso que de él hacen los usuarios, con el fin de identificar oportunidades de mejora.</a:t>
            </a:r>
          </a:p>
        </p:txBody>
      </p:sp>
    </p:spTree>
    <p:extLst>
      <p:ext uri="{BB962C8B-B14F-4D97-AF65-F5344CB8AC3E}">
        <p14:creationId xmlns:p14="http://schemas.microsoft.com/office/powerpoint/2010/main" val="3983076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4F4B50-84D6-46A1-ABC1-0633C3E882C0}"/>
              </a:ext>
            </a:extLst>
          </p:cNvPr>
          <p:cNvSpPr>
            <a:spLocks noGrp="1"/>
          </p:cNvSpPr>
          <p:nvPr>
            <p:ph type="title"/>
          </p:nvPr>
        </p:nvSpPr>
        <p:spPr/>
        <p:txBody>
          <a:bodyPr/>
          <a:lstStyle/>
          <a:p>
            <a:r>
              <a:rPr lang="es-ES" dirty="0"/>
              <a:t>Diseño centrado en el Usuario: etapas</a:t>
            </a:r>
          </a:p>
        </p:txBody>
      </p:sp>
      <p:pic>
        <p:nvPicPr>
          <p:cNvPr id="5" name="Marcador de contenido 4" descr="Diagrama&#10;&#10;Descripción generada automáticamente">
            <a:extLst>
              <a:ext uri="{FF2B5EF4-FFF2-40B4-BE49-F238E27FC236}">
                <a16:creationId xmlns:a16="http://schemas.microsoft.com/office/drawing/2014/main" id="{C27D6619-CB95-42D5-94E4-32337473C9A2}"/>
              </a:ext>
            </a:extLst>
          </p:cNvPr>
          <p:cNvPicPr>
            <a:picLocks noGrp="1" noChangeAspect="1"/>
          </p:cNvPicPr>
          <p:nvPr>
            <p:ph idx="1"/>
          </p:nvPr>
        </p:nvPicPr>
        <p:blipFill>
          <a:blip r:embed="rId2"/>
          <a:stretch>
            <a:fillRect/>
          </a:stretch>
        </p:blipFill>
        <p:spPr>
          <a:xfrm>
            <a:off x="1155700" y="2419643"/>
            <a:ext cx="9882773" cy="3750564"/>
          </a:xfrm>
        </p:spPr>
      </p:pic>
    </p:spTree>
    <p:extLst>
      <p:ext uri="{BB962C8B-B14F-4D97-AF65-F5344CB8AC3E}">
        <p14:creationId xmlns:p14="http://schemas.microsoft.com/office/powerpoint/2010/main" val="493137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4F4B50-84D6-46A1-ABC1-0633C3E882C0}"/>
              </a:ext>
            </a:extLst>
          </p:cNvPr>
          <p:cNvSpPr>
            <a:spLocks noGrp="1"/>
          </p:cNvSpPr>
          <p:nvPr>
            <p:ph type="title"/>
          </p:nvPr>
        </p:nvSpPr>
        <p:spPr/>
        <p:txBody>
          <a:bodyPr/>
          <a:lstStyle/>
          <a:p>
            <a:r>
              <a:rPr lang="es-ES" dirty="0"/>
              <a:t>Diseño centrado en el Usuario: etapas</a:t>
            </a:r>
          </a:p>
        </p:txBody>
      </p:sp>
      <p:pic>
        <p:nvPicPr>
          <p:cNvPr id="7" name="Marcador de contenido 6" descr="Escala de tiempo&#10;&#10;Descripción generada automáticamente">
            <a:extLst>
              <a:ext uri="{FF2B5EF4-FFF2-40B4-BE49-F238E27FC236}">
                <a16:creationId xmlns:a16="http://schemas.microsoft.com/office/drawing/2014/main" id="{A440E937-84B8-456A-B400-94426670007B}"/>
              </a:ext>
            </a:extLst>
          </p:cNvPr>
          <p:cNvPicPr>
            <a:picLocks noGrp="1" noChangeAspect="1"/>
          </p:cNvPicPr>
          <p:nvPr>
            <p:ph idx="1"/>
          </p:nvPr>
        </p:nvPicPr>
        <p:blipFill>
          <a:blip r:embed="rId2"/>
          <a:stretch>
            <a:fillRect/>
          </a:stretch>
        </p:blipFill>
        <p:spPr>
          <a:xfrm>
            <a:off x="1968811" y="2448755"/>
            <a:ext cx="8677950" cy="4254500"/>
          </a:xfrm>
        </p:spPr>
      </p:pic>
    </p:spTree>
    <p:extLst>
      <p:ext uri="{BB962C8B-B14F-4D97-AF65-F5344CB8AC3E}">
        <p14:creationId xmlns:p14="http://schemas.microsoft.com/office/powerpoint/2010/main" val="3055080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4F4B50-84D6-46A1-ABC1-0633C3E882C0}"/>
              </a:ext>
            </a:extLst>
          </p:cNvPr>
          <p:cNvSpPr>
            <a:spLocks noGrp="1"/>
          </p:cNvSpPr>
          <p:nvPr>
            <p:ph type="title"/>
          </p:nvPr>
        </p:nvSpPr>
        <p:spPr/>
        <p:txBody>
          <a:bodyPr/>
          <a:lstStyle/>
          <a:p>
            <a:r>
              <a:rPr lang="es-ES" dirty="0"/>
              <a:t>Diseño centrado en el Usuario: etapas</a:t>
            </a:r>
          </a:p>
        </p:txBody>
      </p:sp>
      <p:sp>
        <p:nvSpPr>
          <p:cNvPr id="4" name="Marcador de contenido 3">
            <a:extLst>
              <a:ext uri="{FF2B5EF4-FFF2-40B4-BE49-F238E27FC236}">
                <a16:creationId xmlns:a16="http://schemas.microsoft.com/office/drawing/2014/main" id="{B6EFFC22-4B3C-468C-A5CB-330E9AC82C96}"/>
              </a:ext>
            </a:extLst>
          </p:cNvPr>
          <p:cNvSpPr>
            <a:spLocks noGrp="1"/>
          </p:cNvSpPr>
          <p:nvPr>
            <p:ph idx="1"/>
          </p:nvPr>
        </p:nvSpPr>
        <p:spPr/>
        <p:txBody>
          <a:bodyPr>
            <a:normAutofit/>
          </a:bodyPr>
          <a:lstStyle/>
          <a:p>
            <a:pPr algn="just"/>
            <a:r>
              <a:rPr lang="es-ES" dirty="0"/>
              <a:t>Durante este proceso se suelen utilizar los siguientes documentos:</a:t>
            </a:r>
          </a:p>
          <a:p>
            <a:pPr marL="685800" lvl="1" algn="just">
              <a:buFont typeface="Wingdings" panose="05000000000000000000" pitchFamily="2" charset="2"/>
              <a:buChar char="v"/>
            </a:pPr>
            <a:r>
              <a:rPr lang="es-ES" b="1" dirty="0"/>
              <a:t>Wireframe:</a:t>
            </a:r>
            <a:r>
              <a:rPr lang="es-ES" dirty="0"/>
              <a:t> es una ilustración de la interfaz de un documento web que se centra en la asignación del espacio y la priorización del contenido, así como las funcionalidades disponibles y los comportamientos deseados.</a:t>
            </a:r>
          </a:p>
          <a:p>
            <a:pPr marL="685800" lvl="1" algn="just">
              <a:buFont typeface="Wingdings" panose="05000000000000000000" pitchFamily="2" charset="2"/>
              <a:buChar char="v"/>
            </a:pPr>
            <a:r>
              <a:rPr lang="es-ES" b="1" dirty="0"/>
              <a:t>Mockup:</a:t>
            </a:r>
            <a:r>
              <a:rPr lang="es-ES" dirty="0"/>
              <a:t> es una composición gráfica completa que utiliza el Wireframe como plantilla e introduce todos los elementos gráficos y visuales.</a:t>
            </a:r>
          </a:p>
          <a:p>
            <a:pPr marL="685800" lvl="1" algn="just">
              <a:buFont typeface="Wingdings" panose="05000000000000000000" pitchFamily="2" charset="2"/>
              <a:buChar char="v"/>
            </a:pPr>
            <a:r>
              <a:rPr lang="es-ES" b="1" dirty="0"/>
              <a:t>Prototipo:</a:t>
            </a:r>
            <a:r>
              <a:rPr lang="es-ES" dirty="0"/>
              <a:t> es una representación con todos los detalles de la interfaz incluidas las interacciones y nos sirve como modelo de comportamiento del sistema.</a:t>
            </a:r>
          </a:p>
          <a:p>
            <a:pPr marL="685800" lvl="1" algn="just">
              <a:buFont typeface="Wingdings" panose="05000000000000000000" pitchFamily="2" charset="2"/>
              <a:buChar char="v"/>
            </a:pPr>
            <a:r>
              <a:rPr lang="es-ES" b="1" dirty="0"/>
              <a:t>Guía de estilos:</a:t>
            </a:r>
            <a:r>
              <a:rPr lang="es-ES" dirty="0"/>
              <a:t> es una colección de elementos prediseñados y reglas que los diseñadores y desarrolladores web deben seguir para asegurarse de que todas las partes del sitio web sean consistentes y cohesionadas.</a:t>
            </a:r>
          </a:p>
          <a:p>
            <a:pPr marL="0" indent="0">
              <a:buNone/>
            </a:pPr>
            <a:endParaRPr lang="es-ES" dirty="0"/>
          </a:p>
        </p:txBody>
      </p:sp>
    </p:spTree>
    <p:extLst>
      <p:ext uri="{BB962C8B-B14F-4D97-AF65-F5344CB8AC3E}">
        <p14:creationId xmlns:p14="http://schemas.microsoft.com/office/powerpoint/2010/main" val="1003271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52D409-2182-4861-B479-28878870ABD1}"/>
              </a:ext>
            </a:extLst>
          </p:cNvPr>
          <p:cNvSpPr>
            <a:spLocks noGrp="1"/>
          </p:cNvSpPr>
          <p:nvPr>
            <p:ph type="ctrTitle"/>
          </p:nvPr>
        </p:nvSpPr>
        <p:spPr/>
        <p:txBody>
          <a:bodyPr/>
          <a:lstStyle/>
          <a:p>
            <a:r>
              <a:rPr lang="es-ES" dirty="0"/>
              <a:t>Introducción</a:t>
            </a:r>
          </a:p>
        </p:txBody>
      </p:sp>
      <p:sp>
        <p:nvSpPr>
          <p:cNvPr id="3" name="Subtítulo 2">
            <a:extLst>
              <a:ext uri="{FF2B5EF4-FFF2-40B4-BE49-F238E27FC236}">
                <a16:creationId xmlns:a16="http://schemas.microsoft.com/office/drawing/2014/main" id="{BCEE079B-72D8-4108-8F2C-2CFAFF92A11B}"/>
              </a:ext>
            </a:extLst>
          </p:cNvPr>
          <p:cNvSpPr>
            <a:spLocks noGrp="1"/>
          </p:cNvSpPr>
          <p:nvPr>
            <p:ph type="subTitle" idx="1"/>
          </p:nvPr>
        </p:nvSpPr>
        <p:spPr/>
        <p:txBody>
          <a:bodyPr/>
          <a:lstStyle/>
          <a:p>
            <a:r>
              <a:rPr lang="es-ES" dirty="0"/>
              <a:t>Diseño de interfaces web</a:t>
            </a:r>
          </a:p>
        </p:txBody>
      </p:sp>
    </p:spTree>
    <p:extLst>
      <p:ext uri="{BB962C8B-B14F-4D97-AF65-F5344CB8AC3E}">
        <p14:creationId xmlns:p14="http://schemas.microsoft.com/office/powerpoint/2010/main" val="1452871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6287A-5371-4611-B5DB-5F2BDB7EF32D}"/>
              </a:ext>
            </a:extLst>
          </p:cNvPr>
          <p:cNvSpPr>
            <a:spLocks noGrp="1"/>
          </p:cNvSpPr>
          <p:nvPr>
            <p:ph type="title"/>
          </p:nvPr>
        </p:nvSpPr>
        <p:spPr/>
        <p:txBody>
          <a:bodyPr/>
          <a:lstStyle/>
          <a:p>
            <a:r>
              <a:rPr lang="es-ES" dirty="0"/>
              <a:t>Índice</a:t>
            </a:r>
          </a:p>
        </p:txBody>
      </p:sp>
      <p:sp>
        <p:nvSpPr>
          <p:cNvPr id="3" name="Marcador de contenido 2">
            <a:extLst>
              <a:ext uri="{FF2B5EF4-FFF2-40B4-BE49-F238E27FC236}">
                <a16:creationId xmlns:a16="http://schemas.microsoft.com/office/drawing/2014/main" id="{2855D7A6-C550-486E-9B25-158508182841}"/>
              </a:ext>
            </a:extLst>
          </p:cNvPr>
          <p:cNvSpPr>
            <a:spLocks noGrp="1"/>
          </p:cNvSpPr>
          <p:nvPr>
            <p:ph idx="1"/>
          </p:nvPr>
        </p:nvSpPr>
        <p:spPr>
          <a:xfrm>
            <a:off x="1154955" y="2603500"/>
            <a:ext cx="8761412" cy="2206496"/>
          </a:xfrm>
        </p:spPr>
        <p:txBody>
          <a:bodyPr/>
          <a:lstStyle/>
          <a:p>
            <a:r>
              <a:rPr lang="es-ES" dirty="0"/>
              <a:t>Introducción.</a:t>
            </a:r>
          </a:p>
          <a:p>
            <a:r>
              <a:rPr lang="es-ES" dirty="0"/>
              <a:t>¿Qué es una Interfaz Web?</a:t>
            </a:r>
          </a:p>
          <a:p>
            <a:r>
              <a:rPr lang="es-ES" dirty="0"/>
              <a:t>Experiencia de Usuario.</a:t>
            </a:r>
          </a:p>
          <a:p>
            <a:r>
              <a:rPr lang="es-ES" dirty="0"/>
              <a:t>Diseño centrado en el usuario.</a:t>
            </a:r>
          </a:p>
        </p:txBody>
      </p:sp>
    </p:spTree>
    <p:extLst>
      <p:ext uri="{BB962C8B-B14F-4D97-AF65-F5344CB8AC3E}">
        <p14:creationId xmlns:p14="http://schemas.microsoft.com/office/powerpoint/2010/main" val="1131554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F37EAD-1388-4D4B-8802-27A70FF4C95C}"/>
              </a:ext>
            </a:extLst>
          </p:cNvPr>
          <p:cNvSpPr>
            <a:spLocks noGrp="1"/>
          </p:cNvSpPr>
          <p:nvPr>
            <p:ph type="title"/>
          </p:nvPr>
        </p:nvSpPr>
        <p:spPr/>
        <p:txBody>
          <a:bodyPr/>
          <a:lstStyle/>
          <a:p>
            <a:r>
              <a:rPr lang="es-ES" dirty="0"/>
              <a:t>Introducción</a:t>
            </a:r>
          </a:p>
        </p:txBody>
      </p:sp>
      <p:sp>
        <p:nvSpPr>
          <p:cNvPr id="3" name="Marcador de contenido 2">
            <a:extLst>
              <a:ext uri="{FF2B5EF4-FFF2-40B4-BE49-F238E27FC236}">
                <a16:creationId xmlns:a16="http://schemas.microsoft.com/office/drawing/2014/main" id="{130F43D1-B1C4-47E5-8007-802583A3E33B}"/>
              </a:ext>
            </a:extLst>
          </p:cNvPr>
          <p:cNvSpPr>
            <a:spLocks noGrp="1"/>
          </p:cNvSpPr>
          <p:nvPr>
            <p:ph idx="1"/>
          </p:nvPr>
        </p:nvSpPr>
        <p:spPr>
          <a:xfrm>
            <a:off x="1154955" y="2603500"/>
            <a:ext cx="8761412" cy="2757640"/>
          </a:xfrm>
        </p:spPr>
        <p:txBody>
          <a:bodyPr/>
          <a:lstStyle/>
          <a:p>
            <a:pPr algn="just"/>
            <a:r>
              <a:rPr lang="es-ES" dirty="0"/>
              <a:t>Diariamente usamos dispositivos, aplicaciones y sitios web.</a:t>
            </a:r>
          </a:p>
          <a:p>
            <a:pPr algn="just"/>
            <a:r>
              <a:rPr lang="es-ES" dirty="0"/>
              <a:t>El punto de encuentro entre el usuario y el producto, se conoce como Interfaz de usuario.</a:t>
            </a:r>
          </a:p>
          <a:p>
            <a:pPr algn="just"/>
            <a:r>
              <a:rPr lang="es-ES" dirty="0"/>
              <a:t>Toda Interfaz de usuario debe ser: amigable, satisfactoria, fácil de usar y sobre todo ÚTIL.</a:t>
            </a:r>
          </a:p>
          <a:p>
            <a:pPr algn="just"/>
            <a:r>
              <a:rPr lang="es-ES" dirty="0"/>
              <a:t>Si nuestra Interfaz es capaz de resolver nuestras necesidades y objetivos de forma eficiente, tendrá una alta aceptación social.</a:t>
            </a:r>
          </a:p>
        </p:txBody>
      </p:sp>
    </p:spTree>
    <p:extLst>
      <p:ext uri="{BB962C8B-B14F-4D97-AF65-F5344CB8AC3E}">
        <p14:creationId xmlns:p14="http://schemas.microsoft.com/office/powerpoint/2010/main" val="3742918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6EC088-D537-4DD6-9F13-BA64EAC3BF80}"/>
              </a:ext>
            </a:extLst>
          </p:cNvPr>
          <p:cNvSpPr>
            <a:spLocks noGrp="1"/>
          </p:cNvSpPr>
          <p:nvPr>
            <p:ph type="title"/>
          </p:nvPr>
        </p:nvSpPr>
        <p:spPr/>
        <p:txBody>
          <a:bodyPr/>
          <a:lstStyle/>
          <a:p>
            <a:r>
              <a:rPr lang="es-ES" dirty="0"/>
              <a:t>EJEMPLOS</a:t>
            </a:r>
          </a:p>
        </p:txBody>
      </p:sp>
      <p:sp>
        <p:nvSpPr>
          <p:cNvPr id="3" name="Marcador de contenido 2">
            <a:extLst>
              <a:ext uri="{FF2B5EF4-FFF2-40B4-BE49-F238E27FC236}">
                <a16:creationId xmlns:a16="http://schemas.microsoft.com/office/drawing/2014/main" id="{0F45BEFE-F805-46EB-A5A7-D1DA291F333F}"/>
              </a:ext>
            </a:extLst>
          </p:cNvPr>
          <p:cNvSpPr>
            <a:spLocks noGrp="1"/>
          </p:cNvSpPr>
          <p:nvPr>
            <p:ph idx="1"/>
          </p:nvPr>
        </p:nvSpPr>
        <p:spPr>
          <a:xfrm>
            <a:off x="1154955" y="2603500"/>
            <a:ext cx="8761412" cy="2006078"/>
          </a:xfrm>
        </p:spPr>
        <p:txBody>
          <a:bodyPr/>
          <a:lstStyle/>
          <a:p>
            <a:r>
              <a:rPr lang="es-ES" dirty="0"/>
              <a:t>Web con diseño pésimo: </a:t>
            </a:r>
            <a:r>
              <a:rPr lang="es-ES" dirty="0">
                <a:hlinkClick r:id="rId2"/>
              </a:rPr>
              <a:t>http://www.cantinachichilo.com.ar/</a:t>
            </a:r>
            <a:endParaRPr lang="es-ES" dirty="0"/>
          </a:p>
          <a:p>
            <a:r>
              <a:rPr lang="es-ES" dirty="0"/>
              <a:t>Web con diseño pésimo: </a:t>
            </a:r>
            <a:r>
              <a:rPr lang="es-ES" dirty="0">
                <a:hlinkClick r:id="rId3"/>
              </a:rPr>
              <a:t>https://www.lingscars.com/</a:t>
            </a:r>
            <a:endParaRPr lang="es-ES" dirty="0"/>
          </a:p>
          <a:p>
            <a:r>
              <a:rPr lang="es-ES" dirty="0"/>
              <a:t>Web con diseño amigable: </a:t>
            </a:r>
            <a:r>
              <a:rPr lang="es-ES" dirty="0">
                <a:hlinkClick r:id="rId4"/>
              </a:rPr>
              <a:t>https://wickret.cuberto.com/</a:t>
            </a:r>
            <a:endParaRPr lang="es-ES" dirty="0"/>
          </a:p>
          <a:p>
            <a:r>
              <a:rPr lang="es-ES" dirty="0"/>
              <a:t>Web con diseño amigable: </a:t>
            </a:r>
            <a:r>
              <a:rPr lang="es-ES" dirty="0">
                <a:hlinkClick r:id="rId5"/>
              </a:rPr>
              <a:t>https://collagecrafting.com/en</a:t>
            </a:r>
            <a:endParaRPr lang="es-ES" dirty="0"/>
          </a:p>
          <a:p>
            <a:pPr marL="0" indent="0">
              <a:buNone/>
            </a:pPr>
            <a:endParaRPr lang="es-ES" dirty="0"/>
          </a:p>
        </p:txBody>
      </p:sp>
    </p:spTree>
    <p:extLst>
      <p:ext uri="{BB962C8B-B14F-4D97-AF65-F5344CB8AC3E}">
        <p14:creationId xmlns:p14="http://schemas.microsoft.com/office/powerpoint/2010/main" val="3995116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F09901-D720-4FB8-B75C-F089E9E7876E}"/>
              </a:ext>
            </a:extLst>
          </p:cNvPr>
          <p:cNvSpPr>
            <a:spLocks noGrp="1"/>
          </p:cNvSpPr>
          <p:nvPr>
            <p:ph type="title"/>
          </p:nvPr>
        </p:nvSpPr>
        <p:spPr/>
        <p:txBody>
          <a:bodyPr/>
          <a:lstStyle/>
          <a:p>
            <a:r>
              <a:rPr lang="es-ES" dirty="0"/>
              <a:t>¿Qué es una Interfaz Web?</a:t>
            </a:r>
          </a:p>
        </p:txBody>
      </p:sp>
      <p:sp>
        <p:nvSpPr>
          <p:cNvPr id="3" name="Marcador de contenido 2">
            <a:extLst>
              <a:ext uri="{FF2B5EF4-FFF2-40B4-BE49-F238E27FC236}">
                <a16:creationId xmlns:a16="http://schemas.microsoft.com/office/drawing/2014/main" id="{886D5D37-A21E-4DD5-A381-9FBA1F7925FA}"/>
              </a:ext>
            </a:extLst>
          </p:cNvPr>
          <p:cNvSpPr>
            <a:spLocks noGrp="1"/>
          </p:cNvSpPr>
          <p:nvPr>
            <p:ph idx="1"/>
          </p:nvPr>
        </p:nvSpPr>
        <p:spPr>
          <a:xfrm>
            <a:off x="1154954" y="2415608"/>
            <a:ext cx="8761412" cy="4135503"/>
          </a:xfrm>
        </p:spPr>
        <p:txBody>
          <a:bodyPr/>
          <a:lstStyle/>
          <a:p>
            <a:pPr algn="just"/>
            <a:r>
              <a:rPr lang="es-ES" dirty="0"/>
              <a:t>La interfaz de usuario (UI) es lo que permite que la interacción entre persona y ordenador ocurra.</a:t>
            </a:r>
          </a:p>
          <a:p>
            <a:pPr marL="685800" lvl="1" algn="just">
              <a:buFont typeface="Wingdings" panose="05000000000000000000" pitchFamily="2" charset="2"/>
              <a:buChar char="v"/>
            </a:pPr>
            <a:r>
              <a:rPr lang="es-ES" dirty="0"/>
              <a:t>La persona debe controlar las acciones de la máquina.</a:t>
            </a:r>
          </a:p>
          <a:p>
            <a:pPr marL="685800" lvl="1" algn="just">
              <a:buFont typeface="Wingdings" panose="05000000000000000000" pitchFamily="2" charset="2"/>
              <a:buChar char="v"/>
            </a:pPr>
            <a:r>
              <a:rPr lang="es-ES" dirty="0"/>
              <a:t>La persona debe recibir una respuesta de la máquina que le permita saber si la interacción es adecuada o no.</a:t>
            </a:r>
          </a:p>
          <a:p>
            <a:pPr marL="685800" lvl="1" algn="just">
              <a:buFont typeface="Wingdings" panose="05000000000000000000" pitchFamily="2" charset="2"/>
              <a:buChar char="v"/>
            </a:pPr>
            <a:r>
              <a:rPr lang="es-ES" dirty="0"/>
              <a:t>A veces el sistema debe obedecer nuestras órdenes, y en otras ocasiones nosotros debemos obedecer las suyas.</a:t>
            </a:r>
          </a:p>
          <a:p>
            <a:pPr algn="just"/>
            <a:r>
              <a:rPr lang="es-ES" dirty="0"/>
              <a:t>Modelo de Donald Norman:</a:t>
            </a:r>
          </a:p>
          <a:p>
            <a:pPr marL="685800" lvl="1" algn="just">
              <a:buFont typeface="Wingdings" panose="05000000000000000000" pitchFamily="2" charset="2"/>
              <a:buChar char="v"/>
            </a:pPr>
            <a:r>
              <a:rPr lang="es-ES" b="1" dirty="0"/>
              <a:t>Intenciones: </a:t>
            </a:r>
            <a:r>
              <a:rPr lang="es-ES" dirty="0"/>
              <a:t>¿Qué quiere lograr el usuario?</a:t>
            </a:r>
          </a:p>
          <a:p>
            <a:pPr marL="685800" lvl="1" algn="just">
              <a:buFont typeface="Wingdings" panose="05000000000000000000" pitchFamily="2" charset="2"/>
              <a:buChar char="v"/>
            </a:pPr>
            <a:r>
              <a:rPr lang="es-ES" b="1" dirty="0"/>
              <a:t>Ejecución:</a:t>
            </a:r>
            <a:r>
              <a:rPr lang="es-ES" dirty="0"/>
              <a:t> ¿Qué hace el usuario?</a:t>
            </a:r>
          </a:p>
          <a:p>
            <a:pPr marL="685800" lvl="1" algn="just">
              <a:buFont typeface="Wingdings" panose="05000000000000000000" pitchFamily="2" charset="2"/>
              <a:buChar char="v"/>
            </a:pPr>
            <a:r>
              <a:rPr lang="es-ES" b="1" dirty="0"/>
              <a:t>Evaluación:</a:t>
            </a:r>
            <a:r>
              <a:rPr lang="es-ES" dirty="0"/>
              <a:t> el usuario compara los resultados obtenidos con lo que esperaba obtener.</a:t>
            </a:r>
          </a:p>
          <a:p>
            <a:pPr marL="400050" lvl="1" indent="0">
              <a:buNone/>
            </a:pPr>
            <a:endParaRPr lang="es-ES" dirty="0"/>
          </a:p>
        </p:txBody>
      </p:sp>
    </p:spTree>
    <p:extLst>
      <p:ext uri="{BB962C8B-B14F-4D97-AF65-F5344CB8AC3E}">
        <p14:creationId xmlns:p14="http://schemas.microsoft.com/office/powerpoint/2010/main" val="3634965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55307E-2D8C-44B8-832A-44E586582CA5}"/>
              </a:ext>
            </a:extLst>
          </p:cNvPr>
          <p:cNvSpPr>
            <a:spLocks noGrp="1"/>
          </p:cNvSpPr>
          <p:nvPr>
            <p:ph type="title"/>
          </p:nvPr>
        </p:nvSpPr>
        <p:spPr/>
        <p:txBody>
          <a:bodyPr/>
          <a:lstStyle/>
          <a:p>
            <a:r>
              <a:rPr lang="es-ES" dirty="0"/>
              <a:t>Modelo d Donald Norman</a:t>
            </a:r>
          </a:p>
        </p:txBody>
      </p:sp>
      <p:pic>
        <p:nvPicPr>
          <p:cNvPr id="5" name="Marcador de contenido 4" descr="Diagrama, Esquemático&#10;&#10;Descripción generada automáticamente">
            <a:extLst>
              <a:ext uri="{FF2B5EF4-FFF2-40B4-BE49-F238E27FC236}">
                <a16:creationId xmlns:a16="http://schemas.microsoft.com/office/drawing/2014/main" id="{B24303A6-98D2-4FC8-8502-F65EE397916B}"/>
              </a:ext>
            </a:extLst>
          </p:cNvPr>
          <p:cNvPicPr>
            <a:picLocks noGrp="1" noChangeAspect="1"/>
          </p:cNvPicPr>
          <p:nvPr>
            <p:ph idx="1"/>
          </p:nvPr>
        </p:nvPicPr>
        <p:blipFill>
          <a:blip r:embed="rId2"/>
          <a:stretch>
            <a:fillRect/>
          </a:stretch>
        </p:blipFill>
        <p:spPr>
          <a:xfrm>
            <a:off x="3159458" y="2340453"/>
            <a:ext cx="5873083" cy="4404813"/>
          </a:xfrm>
        </p:spPr>
      </p:pic>
    </p:spTree>
    <p:extLst>
      <p:ext uri="{BB962C8B-B14F-4D97-AF65-F5344CB8AC3E}">
        <p14:creationId xmlns:p14="http://schemas.microsoft.com/office/powerpoint/2010/main" val="801959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83BBFE-6F65-4CC5-8DE8-12BE0386E124}"/>
              </a:ext>
            </a:extLst>
          </p:cNvPr>
          <p:cNvSpPr>
            <a:spLocks noGrp="1"/>
          </p:cNvSpPr>
          <p:nvPr>
            <p:ph type="title"/>
          </p:nvPr>
        </p:nvSpPr>
        <p:spPr/>
        <p:txBody>
          <a:bodyPr/>
          <a:lstStyle/>
          <a:p>
            <a:r>
              <a:rPr lang="es-ES" dirty="0"/>
              <a:t>Modelo de Donald Norman</a:t>
            </a:r>
          </a:p>
        </p:txBody>
      </p:sp>
      <p:sp>
        <p:nvSpPr>
          <p:cNvPr id="3" name="Marcador de contenido 2">
            <a:extLst>
              <a:ext uri="{FF2B5EF4-FFF2-40B4-BE49-F238E27FC236}">
                <a16:creationId xmlns:a16="http://schemas.microsoft.com/office/drawing/2014/main" id="{B0DF02B7-7416-45F6-BA24-BE4104B6D7A8}"/>
              </a:ext>
            </a:extLst>
          </p:cNvPr>
          <p:cNvSpPr>
            <a:spLocks noGrp="1"/>
          </p:cNvSpPr>
          <p:nvPr>
            <p:ph idx="1"/>
          </p:nvPr>
        </p:nvSpPr>
        <p:spPr/>
        <p:txBody>
          <a:bodyPr/>
          <a:lstStyle/>
          <a:p>
            <a:pPr algn="just"/>
            <a:r>
              <a:rPr lang="es-ES" dirty="0"/>
              <a:t>De la gráfica del modelo de Norman se pueden obtener los siguientes casos:</a:t>
            </a:r>
          </a:p>
          <a:p>
            <a:pPr marL="685800" lvl="1" algn="just">
              <a:buFont typeface="Wingdings" panose="05000000000000000000" pitchFamily="2" charset="2"/>
              <a:buChar char="v"/>
            </a:pPr>
            <a:r>
              <a:rPr lang="es-ES" b="1" dirty="0"/>
              <a:t>Una brecha en la ejecución: </a:t>
            </a:r>
            <a:r>
              <a:rPr lang="es-ES" dirty="0"/>
              <a:t>se produce cuando el usuario no es capaz de relacionar qué pretende lograr y cómo llevar a cabo la acción con las opciones que le ofrece el sistema.</a:t>
            </a:r>
          </a:p>
          <a:p>
            <a:pPr marL="685800" lvl="1" algn="just">
              <a:buFont typeface="Wingdings" panose="05000000000000000000" pitchFamily="2" charset="2"/>
              <a:buChar char="v"/>
            </a:pPr>
            <a:r>
              <a:rPr lang="es-ES" b="1" dirty="0"/>
              <a:t>Una brecha en la evaluación: </a:t>
            </a:r>
            <a:r>
              <a:rPr lang="es-ES" dirty="0"/>
              <a:t>se produce cuando el usuario no es capaz de interpretar la respuesta del sistema tras una acción o cuando esta respuesta no se corresponde con la que esperaba.</a:t>
            </a:r>
          </a:p>
        </p:txBody>
      </p:sp>
    </p:spTree>
    <p:extLst>
      <p:ext uri="{BB962C8B-B14F-4D97-AF65-F5344CB8AC3E}">
        <p14:creationId xmlns:p14="http://schemas.microsoft.com/office/powerpoint/2010/main" val="3021560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0F79AC-C06E-4E7C-A2FF-57CBAF547AD5}"/>
              </a:ext>
            </a:extLst>
          </p:cNvPr>
          <p:cNvSpPr>
            <a:spLocks noGrp="1"/>
          </p:cNvSpPr>
          <p:nvPr>
            <p:ph type="title"/>
          </p:nvPr>
        </p:nvSpPr>
        <p:spPr/>
        <p:txBody>
          <a:bodyPr/>
          <a:lstStyle/>
          <a:p>
            <a:r>
              <a:rPr lang="es-ES" dirty="0"/>
              <a:t>Experiencia de Usuario</a:t>
            </a:r>
          </a:p>
        </p:txBody>
      </p:sp>
      <p:sp>
        <p:nvSpPr>
          <p:cNvPr id="3" name="Marcador de contenido 2">
            <a:extLst>
              <a:ext uri="{FF2B5EF4-FFF2-40B4-BE49-F238E27FC236}">
                <a16:creationId xmlns:a16="http://schemas.microsoft.com/office/drawing/2014/main" id="{E85F6018-029E-4068-A284-E661E4DC7F86}"/>
              </a:ext>
            </a:extLst>
          </p:cNvPr>
          <p:cNvSpPr>
            <a:spLocks noGrp="1"/>
          </p:cNvSpPr>
          <p:nvPr>
            <p:ph idx="1"/>
          </p:nvPr>
        </p:nvSpPr>
        <p:spPr>
          <a:xfrm>
            <a:off x="1154955" y="2603500"/>
            <a:ext cx="8761412" cy="2920478"/>
          </a:xfrm>
        </p:spPr>
        <p:txBody>
          <a:bodyPr/>
          <a:lstStyle/>
          <a:p>
            <a:pPr algn="just"/>
            <a:r>
              <a:rPr lang="es-ES" b="1" dirty="0"/>
              <a:t>La interfaz persona-ordenador (UI)</a:t>
            </a:r>
            <a:r>
              <a:rPr lang="es-ES" dirty="0"/>
              <a:t> es una disciplina dedicada a estudiar la relación interactiva entre las personas y la tecnología. El objetivo principal es conseguir productos interactivos fáciles de usar, satisfactorios y que resulten realmente útiles.</a:t>
            </a:r>
          </a:p>
          <a:p>
            <a:pPr algn="just"/>
            <a:r>
              <a:rPr lang="es-ES" dirty="0"/>
              <a:t>La </a:t>
            </a:r>
            <a:r>
              <a:rPr lang="es-ES" b="1" dirty="0"/>
              <a:t>experiencia de usuario (UX)</a:t>
            </a:r>
            <a:r>
              <a:rPr lang="es-ES" dirty="0"/>
              <a:t> es una filosofía de diseño que tiene por objetivo la creación de interfaces que resuelven necesidades concretas de sus usuarios finales, consiguiendo así una mayor satisfacción de los mismos, así como también una mejor experiencia de uso con el mínimo esfuerzo.</a:t>
            </a:r>
          </a:p>
        </p:txBody>
      </p:sp>
    </p:spTree>
    <p:extLst>
      <p:ext uri="{BB962C8B-B14F-4D97-AF65-F5344CB8AC3E}">
        <p14:creationId xmlns:p14="http://schemas.microsoft.com/office/powerpoint/2010/main" val="214855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E26309-7834-4045-8C09-D52E07DE0E6C}"/>
              </a:ext>
            </a:extLst>
          </p:cNvPr>
          <p:cNvSpPr>
            <a:spLocks noGrp="1"/>
          </p:cNvSpPr>
          <p:nvPr>
            <p:ph type="title"/>
          </p:nvPr>
        </p:nvSpPr>
        <p:spPr/>
        <p:txBody>
          <a:bodyPr/>
          <a:lstStyle/>
          <a:p>
            <a:r>
              <a:rPr lang="es-ES" dirty="0"/>
              <a:t>UX VS UI</a:t>
            </a:r>
          </a:p>
        </p:txBody>
      </p:sp>
      <p:pic>
        <p:nvPicPr>
          <p:cNvPr id="5" name="Marcador de contenido 4" descr="Diagrama&#10;&#10;Descripción generada automáticamente">
            <a:extLst>
              <a:ext uri="{FF2B5EF4-FFF2-40B4-BE49-F238E27FC236}">
                <a16:creationId xmlns:a16="http://schemas.microsoft.com/office/drawing/2014/main" id="{C8411E52-3AB0-4EBD-BFFA-2EFD40814E87}"/>
              </a:ext>
            </a:extLst>
          </p:cNvPr>
          <p:cNvPicPr>
            <a:picLocks noGrp="1" noChangeAspect="1"/>
          </p:cNvPicPr>
          <p:nvPr>
            <p:ph idx="1"/>
          </p:nvPr>
        </p:nvPicPr>
        <p:blipFill>
          <a:blip r:embed="rId2"/>
          <a:stretch>
            <a:fillRect/>
          </a:stretch>
        </p:blipFill>
        <p:spPr>
          <a:xfrm>
            <a:off x="3627433" y="2365505"/>
            <a:ext cx="5178364" cy="4409605"/>
          </a:xfrm>
        </p:spPr>
      </p:pic>
    </p:spTree>
    <p:extLst>
      <p:ext uri="{BB962C8B-B14F-4D97-AF65-F5344CB8AC3E}">
        <p14:creationId xmlns:p14="http://schemas.microsoft.com/office/powerpoint/2010/main" val="23729788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TM02900722[[fn=Sala de reuniones Ion]]</Template>
  <TotalTime>98</TotalTime>
  <Words>822</Words>
  <Application>Microsoft Office PowerPoint</Application>
  <PresentationFormat>Panorámica</PresentationFormat>
  <Paragraphs>55</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Century Gothic</vt:lpstr>
      <vt:lpstr>Wingdings</vt:lpstr>
      <vt:lpstr>Wingdings 3</vt:lpstr>
      <vt:lpstr>Sala de reuniones Ion</vt:lpstr>
      <vt:lpstr>Introducción</vt:lpstr>
      <vt:lpstr>Índice</vt:lpstr>
      <vt:lpstr>Introducción</vt:lpstr>
      <vt:lpstr>EJEMPLOS</vt:lpstr>
      <vt:lpstr>¿Qué es una Interfaz Web?</vt:lpstr>
      <vt:lpstr>Modelo d Donald Norman</vt:lpstr>
      <vt:lpstr>Modelo de Donald Norman</vt:lpstr>
      <vt:lpstr>Experiencia de Usuario</vt:lpstr>
      <vt:lpstr>UX VS UI</vt:lpstr>
      <vt:lpstr>Diseño centrado en el Usuario</vt:lpstr>
      <vt:lpstr>Diseño centrado en el Usuario: etapas</vt:lpstr>
      <vt:lpstr>Diseño centrado en el Usuario: etapas</vt:lpstr>
      <vt:lpstr>Diseño centrado en el Usuario: etapas</vt:lpstr>
      <vt:lpstr>Diseño centrado en el Usuario: etapas</vt:lpstr>
      <vt:lpstr>Introducción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dc:title>
  <dc:creator>foty pana</dc:creator>
  <cp:lastModifiedBy>foty pana</cp:lastModifiedBy>
  <cp:revision>6</cp:revision>
  <dcterms:created xsi:type="dcterms:W3CDTF">2021-09-09T15:29:13Z</dcterms:created>
  <dcterms:modified xsi:type="dcterms:W3CDTF">2021-09-09T17:07:22Z</dcterms:modified>
</cp:coreProperties>
</file>