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Helvetica Neue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22" Type="http://schemas.openxmlformats.org/officeDocument/2006/relationships/font" Target="fonts/HelveticaNeue-italic.fntdata"/><Relationship Id="rId21" Type="http://schemas.openxmlformats.org/officeDocument/2006/relationships/font" Target="fonts/HelveticaNeue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9634747b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359634747b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b1e618f92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6b1e618f92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9634747b7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359634747b7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9634747b7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59634747b7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9634747b7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359634747b7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9634747b7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59634747b7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9634747b7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359634747b7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13660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4768308" y="5510807"/>
            <a:ext cx="62484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Willy Santiago Urbano Osorio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Sergio Hernan Ramos Borrego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Anyelo Roman Castellana Ar</a:t>
            </a:r>
            <a:endParaRPr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4768308" y="5338042"/>
            <a:ext cx="62484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ELABORACIÓN Y ENTREGA DE PROYECTO FINAL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980675" y="698075"/>
            <a:ext cx="10787400" cy="5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Conceptos de la </a:t>
            </a:r>
            <a:r>
              <a:rPr b="1" lang="es-E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Programación</a:t>
            </a:r>
            <a:r>
              <a:rPr b="1" lang="es-E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Orientada a Objetos Aplicada 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garantizar una arquitectura flexible y reutilizable, el </a:t>
            </a:r>
            <a:r>
              <a:rPr b="1" lang="es-E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sistema</a:t>
            </a:r>
            <a:r>
              <a:rPr b="1" lang="es-E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s-E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implementará</a:t>
            </a:r>
            <a:r>
              <a:rPr b="1" lang="es-E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los conceptos de la </a:t>
            </a:r>
            <a:r>
              <a:rPr b="1" lang="es-E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Programación</a:t>
            </a:r>
            <a:r>
              <a:rPr b="1" lang="es-E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Orientada a Objetos (POO)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Anyelo Roman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Sergio Hernan Ramos Borrego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Willy Santiago Urbano Osorio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Jhan Carlos Martinez 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Ingeniero de sistemas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Facultad de </a:t>
            </a:r>
            <a:r>
              <a:rPr b="1" lang="es-E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Ingeniería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Programa de Ingeniería de Sistemas y Computación</a:t>
            </a:r>
            <a:r>
              <a:rPr b="1" lang="es-E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                                                                                                                                                               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Proyecto final de </a:t>
            </a:r>
            <a:r>
              <a:rPr b="1" lang="es-E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programación</a:t>
            </a:r>
            <a:r>
              <a:rPr b="1" lang="es-E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2025-1</a:t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346890" y="-37071"/>
            <a:ext cx="75870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20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Proyecto Final de Programacion I 2025-1</a:t>
            </a:r>
            <a:endParaRPr i="1" sz="2000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702300" y="517000"/>
            <a:ext cx="10787400" cy="5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DESCRIPCIÓN</a:t>
            </a:r>
            <a:r>
              <a:rPr b="1" lang="es-ES" sz="2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DEL PROBLEMA</a:t>
            </a:r>
            <a:endParaRPr b="1" sz="2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500">
                <a:solidFill>
                  <a:schemeClr val="dk1"/>
                </a:solidFill>
              </a:rPr>
              <a:t>El Hospital UQ desea modernizar su sistema de gestión para mejorar la administración de pacientes, citas médicas y personal médico. Se busca desarrollar un sistema eficiente que optimice la gestión de historiales médicos, programación de consultas y asignación de médicos, proporcionando una interfaz segura e intuitiva.</a:t>
            </a:r>
            <a:endParaRPr b="1" sz="3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1346890" y="-37071"/>
            <a:ext cx="75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20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Proyecto Final de Programacion I 2025-1</a:t>
            </a:r>
            <a:endParaRPr i="1" sz="2000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/>
        </p:nvSpPr>
        <p:spPr>
          <a:xfrm>
            <a:off x="702300" y="520475"/>
            <a:ext cx="10787400" cy="5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TAREAS</a:t>
            </a:r>
            <a:endParaRPr b="1"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b="1"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Abstracción: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¿Qué se solicita finalmente? (problema)</a:t>
            </a:r>
            <a:endParaRPr sz="2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¿Qué información es relevante dado el problema anterior?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¿Cómo se agrupa la información relevante?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¿Qué funcionalidades se solicitan?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b="1"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Descomposición: </a:t>
            </a:r>
            <a:endParaRPr b="1"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¿Cómo se distribuyen las funcionalidades?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¿Qué debo hacer para probar las funcionalidades?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b="1"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Reconocimiento de patrones:</a:t>
            </a:r>
            <a:endParaRPr b="1"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¿Qué puedo reutilizar de la solución de otros problemas?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AutoNum type="arabicPeriod"/>
            </a:pPr>
            <a:r>
              <a:rPr b="1"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Codificación:</a:t>
            </a:r>
            <a:endParaRPr b="1"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¿Cómo pruebo la solución en java?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¿Cómo escribo la solución en java?</a:t>
            </a:r>
            <a:endParaRPr b="1"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1346890" y="-37071"/>
            <a:ext cx="75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s-ES" sz="20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Proyecto Final de Programacion I 2025-1</a:t>
            </a:r>
            <a:endParaRPr i="1" sz="2000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/>
        </p:nvSpPr>
        <p:spPr>
          <a:xfrm>
            <a:off x="702300" y="725400"/>
            <a:ext cx="10787400" cy="5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Abstracción</a:t>
            </a:r>
            <a:endParaRPr b="1"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¿Qué se solicita finalmente? (problema)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R/: Un sistema para gestionar las funcionalidades de un hospital, que implementa funcionalidades como registrar, actualizar y administrar el correcto funcionamiento del sistema.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346890" y="-37071"/>
            <a:ext cx="75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s-ES" sz="20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Proyecto Final de Programacion I 2025-1</a:t>
            </a:r>
            <a:endParaRPr i="1" sz="2000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/>
        </p:nvSpPr>
        <p:spPr>
          <a:xfrm>
            <a:off x="702300" y="725400"/>
            <a:ext cx="10787400" cy="5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Abstracción</a:t>
            </a:r>
            <a:endParaRPr b="1"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¿Qué información es relevante dado el problema anterior?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R/: toda la </a:t>
            </a: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información</a:t>
            </a: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relacionada al hospital, paciente, medico, cita, sala, historial </a:t>
            </a: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médico</a:t>
            </a: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horario, administrador y farmacia.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1346890" y="-37071"/>
            <a:ext cx="75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s-ES" sz="20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Proyecto Final de Programacion I 2025-1</a:t>
            </a:r>
            <a:endParaRPr i="1" sz="2000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/>
        </p:nvSpPr>
        <p:spPr>
          <a:xfrm>
            <a:off x="112025" y="363125"/>
            <a:ext cx="11926500" cy="60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Abstracción</a:t>
            </a:r>
            <a:endParaRPr b="1"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¿Cómo se agrupa la información relevante?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1346890" y="-37071"/>
            <a:ext cx="75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s-ES" sz="20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Proyecto Final de Programacion I 2025-1</a:t>
            </a:r>
            <a:endParaRPr i="1" sz="2000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27" name="Google Shape;127;p19"/>
          <p:cNvGrpSpPr/>
          <p:nvPr/>
        </p:nvGrpSpPr>
        <p:grpSpPr>
          <a:xfrm>
            <a:off x="5691147" y="568494"/>
            <a:ext cx="1743214" cy="864765"/>
            <a:chOff x="1886119" y="829425"/>
            <a:chExt cx="1456806" cy="642900"/>
          </a:xfrm>
        </p:grpSpPr>
        <p:sp>
          <p:nvSpPr>
            <p:cNvPr id="128" name="Google Shape;128;p19"/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latin typeface="Roboto"/>
                  <a:ea typeface="Roboto"/>
                  <a:cs typeface="Roboto"/>
                  <a:sym typeface="Roboto"/>
                </a:rPr>
                <a:t>Hospital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latin typeface="Roboto"/>
                  <a:ea typeface="Roboto"/>
                  <a:cs typeface="Roboto"/>
                  <a:sym typeface="Roboto"/>
                </a:rPr>
                <a:t>&lt;&lt;mainClass&gt;&gt;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886119" y="1109025"/>
              <a:ext cx="1456800" cy="3633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latin typeface="Roboto"/>
                  <a:ea typeface="Roboto"/>
                  <a:cs typeface="Roboto"/>
                  <a:sym typeface="Roboto"/>
                </a:rPr>
                <a:t>nombre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0" name="Google Shape;130;p19"/>
          <p:cNvGrpSpPr/>
          <p:nvPr/>
        </p:nvGrpSpPr>
        <p:grpSpPr>
          <a:xfrm>
            <a:off x="10067350" y="4304419"/>
            <a:ext cx="1743211" cy="1547934"/>
            <a:chOff x="1886122" y="829425"/>
            <a:chExt cx="1456803" cy="1150795"/>
          </a:xfrm>
        </p:grpSpPr>
        <p:sp>
          <p:nvSpPr>
            <p:cNvPr id="131" name="Google Shape;131;p19"/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latin typeface="Roboto"/>
                  <a:ea typeface="Roboto"/>
                  <a:cs typeface="Roboto"/>
                  <a:sym typeface="Roboto"/>
                </a:rPr>
                <a:t>EspecialidadMedica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latin typeface="Roboto"/>
                  <a:ea typeface="Roboto"/>
                  <a:cs typeface="Roboto"/>
                  <a:sym typeface="Roboto"/>
                </a:rPr>
                <a:t>&lt;&lt;enum&gt;&gt;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886122" y="1109020"/>
              <a:ext cx="1456800" cy="8712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latin typeface="Roboto"/>
                  <a:ea typeface="Roboto"/>
                  <a:cs typeface="Roboto"/>
                  <a:sym typeface="Roboto"/>
                </a:rPr>
                <a:t>GENERAL, CARDIOLOGIA, PEDIATRIA, DERMATOLOGIA, NEUROLOGIA, CIRUJANO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3" name="Google Shape;133;p19"/>
          <p:cNvGrpSpPr/>
          <p:nvPr/>
        </p:nvGrpSpPr>
        <p:grpSpPr>
          <a:xfrm>
            <a:off x="8081672" y="1874819"/>
            <a:ext cx="1743214" cy="864765"/>
            <a:chOff x="1886119" y="829425"/>
            <a:chExt cx="1456806" cy="642900"/>
          </a:xfrm>
        </p:grpSpPr>
        <p:sp>
          <p:nvSpPr>
            <p:cNvPr id="134" name="Google Shape;134;p19"/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latin typeface="Roboto"/>
                  <a:ea typeface="Roboto"/>
                  <a:cs typeface="Roboto"/>
                  <a:sym typeface="Roboto"/>
                </a:rPr>
                <a:t>Sala</a:t>
              </a:r>
              <a:endParaRPr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1886119" y="1109025"/>
              <a:ext cx="1456800" cy="3633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latin typeface="Roboto"/>
                  <a:ea typeface="Roboto"/>
                  <a:cs typeface="Roboto"/>
                  <a:sym typeface="Roboto"/>
                </a:rPr>
                <a:t>numeroSala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6" name="Google Shape;136;p19"/>
          <p:cNvGrpSpPr/>
          <p:nvPr/>
        </p:nvGrpSpPr>
        <p:grpSpPr>
          <a:xfrm>
            <a:off x="6095997" y="3181144"/>
            <a:ext cx="1743214" cy="864765"/>
            <a:chOff x="1886119" y="829425"/>
            <a:chExt cx="1456806" cy="642900"/>
          </a:xfrm>
        </p:grpSpPr>
        <p:sp>
          <p:nvSpPr>
            <p:cNvPr id="137" name="Google Shape;137;p19"/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latin typeface="Roboto"/>
                  <a:ea typeface="Roboto"/>
                  <a:cs typeface="Roboto"/>
                  <a:sym typeface="Roboto"/>
                </a:rPr>
                <a:t>Medicamento</a:t>
              </a:r>
              <a:endParaRPr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1886119" y="1109025"/>
              <a:ext cx="1456800" cy="3633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latin typeface="Roboto"/>
                  <a:ea typeface="Roboto"/>
                  <a:cs typeface="Roboto"/>
                  <a:sym typeface="Roboto"/>
                </a:rPr>
                <a:t>nombre, codigo, descripcion, cantidad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" name="Google Shape;139;p19"/>
          <p:cNvGrpSpPr/>
          <p:nvPr/>
        </p:nvGrpSpPr>
        <p:grpSpPr>
          <a:xfrm>
            <a:off x="6095997" y="1874819"/>
            <a:ext cx="1743214" cy="864765"/>
            <a:chOff x="1886119" y="829425"/>
            <a:chExt cx="1456806" cy="642900"/>
          </a:xfrm>
        </p:grpSpPr>
        <p:sp>
          <p:nvSpPr>
            <p:cNvPr id="140" name="Google Shape;140;p19"/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latin typeface="Roboto"/>
                  <a:ea typeface="Roboto"/>
                  <a:cs typeface="Roboto"/>
                  <a:sym typeface="Roboto"/>
                </a:rPr>
                <a:t>Farmacia</a:t>
              </a:r>
              <a:endParaRPr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1886119" y="1109025"/>
              <a:ext cx="1456800" cy="3633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latin typeface="Roboto"/>
                  <a:ea typeface="Roboto"/>
                  <a:cs typeface="Roboto"/>
                  <a:sym typeface="Roboto"/>
                </a:rPr>
                <a:t>nombre, direccion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2" name="Google Shape;142;p19"/>
          <p:cNvGrpSpPr/>
          <p:nvPr/>
        </p:nvGrpSpPr>
        <p:grpSpPr>
          <a:xfrm>
            <a:off x="4110322" y="1874819"/>
            <a:ext cx="1743214" cy="864765"/>
            <a:chOff x="1886119" y="829425"/>
            <a:chExt cx="1456806" cy="642900"/>
          </a:xfrm>
        </p:grpSpPr>
        <p:sp>
          <p:nvSpPr>
            <p:cNvPr id="143" name="Google Shape;143;p19"/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latin typeface="Roboto"/>
                  <a:ea typeface="Roboto"/>
                  <a:cs typeface="Roboto"/>
                  <a:sym typeface="Roboto"/>
                </a:rPr>
                <a:t>Persona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latin typeface="Roboto"/>
                  <a:ea typeface="Roboto"/>
                  <a:cs typeface="Roboto"/>
                  <a:sym typeface="Roboto"/>
                </a:rPr>
                <a:t>&lt;&lt;asbtract&gt;&gt;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1886119" y="1109025"/>
              <a:ext cx="1456800" cy="3633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latin typeface="Roboto"/>
                  <a:ea typeface="Roboto"/>
                  <a:cs typeface="Roboto"/>
                  <a:sym typeface="Roboto"/>
                </a:rPr>
                <a:t>nombre, id, telefono, email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5" name="Google Shape;145;p19"/>
          <p:cNvGrpSpPr/>
          <p:nvPr/>
        </p:nvGrpSpPr>
        <p:grpSpPr>
          <a:xfrm>
            <a:off x="2124647" y="1874819"/>
            <a:ext cx="1743214" cy="864765"/>
            <a:chOff x="1886119" y="829425"/>
            <a:chExt cx="1456806" cy="642900"/>
          </a:xfrm>
        </p:grpSpPr>
        <p:sp>
          <p:nvSpPr>
            <p:cNvPr id="146" name="Google Shape;146;p19"/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latin typeface="Roboto"/>
                  <a:ea typeface="Roboto"/>
                  <a:cs typeface="Roboto"/>
                  <a:sym typeface="Roboto"/>
                </a:rPr>
                <a:t>Paciente</a:t>
              </a:r>
              <a:endParaRPr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1886119" y="1109025"/>
              <a:ext cx="1456800" cy="3633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" name="Google Shape;148;p19"/>
          <p:cNvGrpSpPr/>
          <p:nvPr/>
        </p:nvGrpSpPr>
        <p:grpSpPr>
          <a:xfrm>
            <a:off x="112022" y="1874819"/>
            <a:ext cx="1743214" cy="864765"/>
            <a:chOff x="1886119" y="829425"/>
            <a:chExt cx="1456806" cy="642900"/>
          </a:xfrm>
        </p:grpSpPr>
        <p:sp>
          <p:nvSpPr>
            <p:cNvPr id="149" name="Google Shape;149;p19"/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latin typeface="Roboto"/>
                  <a:ea typeface="Roboto"/>
                  <a:cs typeface="Roboto"/>
                  <a:sym typeface="Roboto"/>
                </a:rPr>
                <a:t>Medico</a:t>
              </a:r>
              <a:endParaRPr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1886119" y="1109025"/>
              <a:ext cx="1456800" cy="3633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" name="Google Shape;151;p19"/>
          <p:cNvGrpSpPr/>
          <p:nvPr/>
        </p:nvGrpSpPr>
        <p:grpSpPr>
          <a:xfrm>
            <a:off x="112022" y="3181144"/>
            <a:ext cx="1743214" cy="864765"/>
            <a:chOff x="1886119" y="829425"/>
            <a:chExt cx="1456806" cy="642900"/>
          </a:xfrm>
        </p:grpSpPr>
        <p:sp>
          <p:nvSpPr>
            <p:cNvPr id="152" name="Google Shape;152;p19"/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latin typeface="Roboto"/>
                  <a:ea typeface="Roboto"/>
                  <a:cs typeface="Roboto"/>
                  <a:sym typeface="Roboto"/>
                </a:rPr>
                <a:t>HistorialMedico</a:t>
              </a:r>
              <a:endParaRPr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1886119" y="1109025"/>
              <a:ext cx="1456800" cy="3633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latin typeface="Roboto"/>
                  <a:ea typeface="Roboto"/>
                  <a:cs typeface="Roboto"/>
                  <a:sym typeface="Roboto"/>
                </a:rPr>
                <a:t>id, descripcion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4" name="Google Shape;154;p19"/>
          <p:cNvGrpSpPr/>
          <p:nvPr/>
        </p:nvGrpSpPr>
        <p:grpSpPr>
          <a:xfrm>
            <a:off x="10067347" y="1874819"/>
            <a:ext cx="1743214" cy="864765"/>
            <a:chOff x="1886119" y="829425"/>
            <a:chExt cx="1456806" cy="642900"/>
          </a:xfrm>
        </p:grpSpPr>
        <p:sp>
          <p:nvSpPr>
            <p:cNvPr id="155" name="Google Shape;155;p19"/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latin typeface="Roboto"/>
                  <a:ea typeface="Roboto"/>
                  <a:cs typeface="Roboto"/>
                  <a:sym typeface="Roboto"/>
                </a:rPr>
                <a:t>Administrador</a:t>
              </a:r>
              <a:endParaRPr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1886119" y="1109025"/>
              <a:ext cx="1456800" cy="3633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7" name="Google Shape;157;p19"/>
          <p:cNvGrpSpPr/>
          <p:nvPr/>
        </p:nvGrpSpPr>
        <p:grpSpPr>
          <a:xfrm>
            <a:off x="2124647" y="3181144"/>
            <a:ext cx="1743214" cy="864765"/>
            <a:chOff x="1886119" y="829425"/>
            <a:chExt cx="1456806" cy="642900"/>
          </a:xfrm>
        </p:grpSpPr>
        <p:sp>
          <p:nvSpPr>
            <p:cNvPr id="158" name="Google Shape;158;p19"/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latin typeface="Roboto"/>
                  <a:ea typeface="Roboto"/>
                  <a:cs typeface="Roboto"/>
                  <a:sym typeface="Roboto"/>
                </a:rPr>
                <a:t>Cita</a:t>
              </a:r>
              <a:endParaRPr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1886119" y="1109025"/>
              <a:ext cx="1456800" cy="3633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latin typeface="Roboto"/>
                  <a:ea typeface="Roboto"/>
                  <a:cs typeface="Roboto"/>
                  <a:sym typeface="Roboto"/>
                </a:rPr>
                <a:t>id, fecha, hora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" name="Google Shape;160;p19"/>
          <p:cNvGrpSpPr/>
          <p:nvPr/>
        </p:nvGrpSpPr>
        <p:grpSpPr>
          <a:xfrm>
            <a:off x="10067350" y="3181144"/>
            <a:ext cx="1743211" cy="1018498"/>
            <a:chOff x="1886122" y="829425"/>
            <a:chExt cx="1456803" cy="757191"/>
          </a:xfrm>
        </p:grpSpPr>
        <p:sp>
          <p:nvSpPr>
            <p:cNvPr id="161" name="Google Shape;161;p19"/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latin typeface="Roboto"/>
                  <a:ea typeface="Roboto"/>
                  <a:cs typeface="Roboto"/>
                  <a:sym typeface="Roboto"/>
                </a:rPr>
                <a:t>TipoSala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latin typeface="Roboto"/>
                  <a:ea typeface="Roboto"/>
                  <a:cs typeface="Roboto"/>
                  <a:sym typeface="Roboto"/>
                </a:rPr>
                <a:t>&lt;&lt;enum&gt;&gt;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1886122" y="1109016"/>
              <a:ext cx="1456800" cy="4776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latin typeface="Roboto"/>
                  <a:ea typeface="Roboto"/>
                  <a:cs typeface="Roboto"/>
                  <a:sym typeface="Roboto"/>
                </a:rPr>
                <a:t>EMERGENCIA, CONSULTA, HOSPITALIZACION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3" name="Google Shape;163;p19"/>
          <p:cNvGrpSpPr/>
          <p:nvPr/>
        </p:nvGrpSpPr>
        <p:grpSpPr>
          <a:xfrm>
            <a:off x="8108625" y="4487469"/>
            <a:ext cx="1743211" cy="1049569"/>
            <a:chOff x="1886122" y="829425"/>
            <a:chExt cx="1456803" cy="780290"/>
          </a:xfrm>
        </p:grpSpPr>
        <p:sp>
          <p:nvSpPr>
            <p:cNvPr id="164" name="Google Shape;164;p19"/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latin typeface="Roboto"/>
                  <a:ea typeface="Roboto"/>
                  <a:cs typeface="Roboto"/>
                  <a:sym typeface="Roboto"/>
                </a:rPr>
                <a:t>EstadoCita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latin typeface="Roboto"/>
                  <a:ea typeface="Roboto"/>
                  <a:cs typeface="Roboto"/>
                  <a:sym typeface="Roboto"/>
                </a:rPr>
                <a:t>&lt;&lt;enum&gt;&gt;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1886122" y="1109015"/>
              <a:ext cx="1456800" cy="5007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latin typeface="Roboto"/>
                  <a:ea typeface="Roboto"/>
                  <a:cs typeface="Roboto"/>
                  <a:sym typeface="Roboto"/>
                </a:rPr>
                <a:t>PENDIENTE, CONFIRMADA, CANCELADA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6" name="Google Shape;166;p19"/>
          <p:cNvGrpSpPr/>
          <p:nvPr/>
        </p:nvGrpSpPr>
        <p:grpSpPr>
          <a:xfrm>
            <a:off x="8081672" y="3181144"/>
            <a:ext cx="1743214" cy="864765"/>
            <a:chOff x="1886119" y="829425"/>
            <a:chExt cx="1456806" cy="642900"/>
          </a:xfrm>
        </p:grpSpPr>
        <p:sp>
          <p:nvSpPr>
            <p:cNvPr id="167" name="Google Shape;167;p19"/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latin typeface="Roboto"/>
                  <a:ea typeface="Roboto"/>
                  <a:cs typeface="Roboto"/>
                  <a:sym typeface="Roboto"/>
                </a:rPr>
                <a:t>TipoHorario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latin typeface="Roboto"/>
                  <a:ea typeface="Roboto"/>
                  <a:cs typeface="Roboto"/>
                  <a:sym typeface="Roboto"/>
                </a:rPr>
                <a:t>&lt;&lt;enum&gt;&gt;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1886119" y="1109025"/>
              <a:ext cx="1456800" cy="3633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latin typeface="Roboto"/>
                  <a:ea typeface="Roboto"/>
                  <a:cs typeface="Roboto"/>
                  <a:sym typeface="Roboto"/>
                </a:rPr>
                <a:t>ATENCION, CONSULTA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" name="Google Shape;169;p19"/>
          <p:cNvGrpSpPr/>
          <p:nvPr/>
        </p:nvGrpSpPr>
        <p:grpSpPr>
          <a:xfrm>
            <a:off x="4110322" y="3181144"/>
            <a:ext cx="1743214" cy="864765"/>
            <a:chOff x="1886119" y="829425"/>
            <a:chExt cx="1456806" cy="642900"/>
          </a:xfrm>
        </p:grpSpPr>
        <p:sp>
          <p:nvSpPr>
            <p:cNvPr id="170" name="Google Shape;170;p19"/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latin typeface="Roboto"/>
                  <a:ea typeface="Roboto"/>
                  <a:cs typeface="Roboto"/>
                  <a:sym typeface="Roboto"/>
                </a:rPr>
                <a:t>Notificacion</a:t>
              </a:r>
              <a:endParaRPr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1886119" y="1109025"/>
              <a:ext cx="1456800" cy="3633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latin typeface="Roboto"/>
                  <a:ea typeface="Roboto"/>
                  <a:cs typeface="Roboto"/>
                  <a:sym typeface="Roboto"/>
                </a:rPr>
                <a:t>Asunto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19"/>
          <p:cNvGrpSpPr/>
          <p:nvPr/>
        </p:nvGrpSpPr>
        <p:grpSpPr>
          <a:xfrm>
            <a:off x="112022" y="4487469"/>
            <a:ext cx="1743214" cy="864765"/>
            <a:chOff x="1886119" y="829425"/>
            <a:chExt cx="1456806" cy="642900"/>
          </a:xfrm>
        </p:grpSpPr>
        <p:sp>
          <p:nvSpPr>
            <p:cNvPr id="173" name="Google Shape;173;p19"/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latin typeface="Roboto"/>
                  <a:ea typeface="Roboto"/>
                  <a:cs typeface="Roboto"/>
                  <a:sym typeface="Roboto"/>
                </a:rPr>
                <a:t>ICrudCita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latin typeface="Roboto"/>
                  <a:ea typeface="Roboto"/>
                  <a:cs typeface="Roboto"/>
                  <a:sym typeface="Roboto"/>
                </a:rPr>
                <a:t>&lt;&lt;interface&gt;&gt;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1886119" y="1109025"/>
              <a:ext cx="1456800" cy="3633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" name="Google Shape;175;p19"/>
          <p:cNvGrpSpPr/>
          <p:nvPr/>
        </p:nvGrpSpPr>
        <p:grpSpPr>
          <a:xfrm>
            <a:off x="4110322" y="4487469"/>
            <a:ext cx="1743214" cy="864765"/>
            <a:chOff x="1886119" y="829425"/>
            <a:chExt cx="1456806" cy="642900"/>
          </a:xfrm>
        </p:grpSpPr>
        <p:sp>
          <p:nvSpPr>
            <p:cNvPr id="176" name="Google Shape;176;p19"/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latin typeface="Roboto"/>
                  <a:ea typeface="Roboto"/>
                  <a:cs typeface="Roboto"/>
                  <a:sym typeface="Roboto"/>
                </a:rPr>
                <a:t>Horario</a:t>
              </a:r>
              <a:endParaRPr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1886119" y="1109025"/>
              <a:ext cx="1456800" cy="3633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latin typeface="Roboto"/>
                  <a:ea typeface="Roboto"/>
                  <a:cs typeface="Roboto"/>
                  <a:sym typeface="Roboto"/>
                </a:rPr>
                <a:t>dia, horarioEntrada, HorarioSalida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8" name="Google Shape;178;p19"/>
          <p:cNvGrpSpPr/>
          <p:nvPr/>
        </p:nvGrpSpPr>
        <p:grpSpPr>
          <a:xfrm>
            <a:off x="2111172" y="4487469"/>
            <a:ext cx="1743214" cy="864765"/>
            <a:chOff x="1886119" y="829425"/>
            <a:chExt cx="1456806" cy="642900"/>
          </a:xfrm>
        </p:grpSpPr>
        <p:sp>
          <p:nvSpPr>
            <p:cNvPr id="179" name="Google Shape;179;p19"/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latin typeface="Roboto"/>
                  <a:ea typeface="Roboto"/>
                  <a:cs typeface="Roboto"/>
                  <a:sym typeface="Roboto"/>
                </a:rPr>
                <a:t>IAdministrable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latin typeface="Roboto"/>
                  <a:ea typeface="Roboto"/>
                  <a:cs typeface="Roboto"/>
                  <a:sym typeface="Roboto"/>
                </a:rPr>
                <a:t>&lt;&lt;interface&gt;&gt;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1886119" y="1109025"/>
              <a:ext cx="1456800" cy="3633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/>
        </p:nvSpPr>
        <p:spPr>
          <a:xfrm>
            <a:off x="702300" y="251350"/>
            <a:ext cx="10787400" cy="5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Abstracción</a:t>
            </a:r>
            <a:endParaRPr b="1"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¿Qué funcionalidades se solicitan?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s-ES" sz="1600">
                <a:solidFill>
                  <a:schemeClr val="dk1"/>
                </a:solidFill>
              </a:rPr>
              <a:t>Registro y actualización de datos personales.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s-ES" sz="1600">
                <a:solidFill>
                  <a:schemeClr val="dk1"/>
                </a:solidFill>
              </a:rPr>
              <a:t>Solicitud y cancelación de citas médicas.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s-ES" sz="1600">
                <a:solidFill>
                  <a:schemeClr val="dk1"/>
                </a:solidFill>
              </a:rPr>
              <a:t>Consulta de historial médico.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s-ES" sz="1600">
                <a:solidFill>
                  <a:schemeClr val="dk1"/>
                </a:solidFill>
              </a:rPr>
              <a:t>Recepción de notificaciones sobre citas programadas.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s-ES" sz="1600">
                <a:solidFill>
                  <a:schemeClr val="dk1"/>
                </a:solidFill>
              </a:rPr>
              <a:t>Acceso a los historiales médicos de sus pacientes.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s-ES" sz="1600">
                <a:solidFill>
                  <a:schemeClr val="dk1"/>
                </a:solidFill>
              </a:rPr>
              <a:t>Registro de diagnósticos y tratamientos.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s-ES" sz="1600">
                <a:solidFill>
                  <a:schemeClr val="dk1"/>
                </a:solidFill>
              </a:rPr>
              <a:t>Administración de horarios de consulta.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s-ES" sz="1600">
                <a:solidFill>
                  <a:schemeClr val="dk1"/>
                </a:solidFill>
              </a:rPr>
              <a:t>Notificación de cambios en las citas.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ES" sz="1600">
                <a:solidFill>
                  <a:schemeClr val="dk1"/>
                </a:solidFill>
              </a:rPr>
              <a:t>Registro, modificación y eliminación de médicos y pacientes.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ES" sz="1600">
                <a:solidFill>
                  <a:schemeClr val="dk1"/>
                </a:solidFill>
              </a:rPr>
              <a:t>Gestión de salas y horarios de atención.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ES" sz="1600">
                <a:solidFill>
                  <a:schemeClr val="dk1"/>
                </a:solidFill>
              </a:rPr>
              <a:t>Monitoreo de disponibilidad de médicos y asignación de pacientes.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-ES" sz="1600">
                <a:solidFill>
                  <a:schemeClr val="dk1"/>
                </a:solidFill>
              </a:rPr>
              <a:t>Generación de reportes sobre citas médicas y ocupación del hospital.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1346890" y="-37071"/>
            <a:ext cx="75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s-ES" sz="20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Proyecto Final de Programacion I 2025-1</a:t>
            </a:r>
            <a:endParaRPr i="1" sz="2000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/>
        </p:nvSpPr>
        <p:spPr>
          <a:xfrm>
            <a:off x="702300" y="725400"/>
            <a:ext cx="10787400" cy="5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1346890" y="-37071"/>
            <a:ext cx="758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s-ES" sz="2000">
                <a:solidFill>
                  <a:srgbClr val="F2F2F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Proyecto Final de Programacion I 2025-1</a:t>
            </a:r>
            <a:endParaRPr i="1" sz="2000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F2F2F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