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8" r:id="rId15"/>
    <p:sldId id="269" r:id="rId16"/>
    <p:sldId id="270" r:id="rId17"/>
    <p:sldId id="272" r:id="rId18"/>
    <p:sldId id="271" r:id="rId19"/>
    <p:sldId id="266" r:id="rId20"/>
    <p:sldId id="267" r:id="rId21"/>
    <p:sldId id="273" r:id="rId22"/>
    <p:sldId id="281" r:id="rId23"/>
    <p:sldId id="274" r:id="rId24"/>
    <p:sldId id="276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F22B8-76FA-449E-A4E6-914A7B0F33D1}" v="4" dt="2025-05-29T22:51:32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3E15A-9032-4EE0-9385-6B4F24814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E43275-C15D-4437-8B3A-5455D736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4CFCB0-B0DC-4315-B2C4-97E0EEE2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494-4846-4652-9352-F8CB4A0CE8FC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096E2-C049-4CC2-A12B-5FC1EC55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FD2AA-B703-457C-9301-B14FC5FF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F25-1FEA-4B56-8344-AD6904BF59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696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A4BBD-7B9A-4415-9427-619320DB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A2E1BB-1E91-47AD-A145-E060AB99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7F7E8-FCF3-455A-8973-E754D8BA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494-4846-4652-9352-F8CB4A0CE8FC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D6DCA-6FE7-4F04-A541-F53A0185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D427F-6C0A-466D-AEB2-1418E3D3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F25-1FEA-4B56-8344-AD6904BF59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769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18F981-A34F-407B-8746-80B0DB514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CD7D69-8930-46B0-9D3B-6CE5A842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1C0F4-6127-4557-96A4-4EE9B787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494-4846-4652-9352-F8CB4A0CE8FC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A4DD92-19D6-43EA-A5FB-D7A3B3D8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BB415-4C8F-412F-BB05-369904CB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F25-1FEA-4B56-8344-AD6904BF59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95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94D1-2D3D-4E85-8419-F4B85361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878786-E8FE-4F0E-9709-13AEA393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0F3867-F01D-41E6-AC36-338EC184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494-4846-4652-9352-F8CB4A0CE8FC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E679FB-C3DC-4225-B1F2-3DDBFDE8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E74D4-C814-4F24-A570-D9A6B81F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F25-1FEA-4B56-8344-AD6904BF59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798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8A84-8ED9-43B6-A111-8D3457F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E939DB-CEE8-40FF-B773-C0D35FEE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09D3C-880A-4F4B-863E-8079F340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494-4846-4652-9352-F8CB4A0CE8FC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87BB2-F1AC-4AE2-8ED9-B4AC0BC2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8596A-46F3-4200-9553-CFFD2970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F25-1FEA-4B56-8344-AD6904BF59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781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3B572-7898-476C-834E-82899845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30F7D1-F63C-43BA-B138-832637703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35CB58-E22B-40C7-9096-45733431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876844-946F-48C4-A98D-DC65A695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494-4846-4652-9352-F8CB4A0CE8FC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F21C71-6D80-4091-938E-47FB9961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48E246-6A44-42B5-AD74-9133DD52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F25-1FEA-4B56-8344-AD6904BF59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7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A0356-60BA-4801-A2F4-D10924FC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4111F5-19A0-4F7E-A910-C63874A52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B05BEE-F56F-4E56-AA58-3F237F428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42EF63-69E1-4A03-B104-961092694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482A99-D351-485D-A804-8EC39639D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55192A-3C25-4944-9CDD-520D8F3C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494-4846-4652-9352-F8CB4A0CE8FC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CE694A-E229-43A6-8CE0-4CFF0590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7E596F-D0A8-43D9-95D1-208E85E7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F25-1FEA-4B56-8344-AD6904BF59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286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23409-A96F-4ECA-9A7D-CF7B18C5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722442-0876-4D2B-800E-95D9DDD1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494-4846-4652-9352-F8CB4A0CE8FC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9BCE55-5E7F-48B8-A6C5-6F2A03AC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EE3779-2BD7-4CCF-927F-FE6867B1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F25-1FEA-4B56-8344-AD6904BF59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20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498717-4FC4-46D9-AF67-DD8BBFA5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494-4846-4652-9352-F8CB4A0CE8FC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C6BB8B-3525-43E7-9CEF-4CCB9075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D61E51-4762-4A26-8647-9531FB7A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F25-1FEA-4B56-8344-AD6904BF59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76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C75AF-2F71-4708-8023-3DDF8FA3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FB0348-E4F4-45DF-9994-7A4D9B2D5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3C8AF4-5BAF-4D35-8DC1-33595AE61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9BC37E-998E-4E1F-A1F8-9D894E98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494-4846-4652-9352-F8CB4A0CE8FC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75CE88-4B76-4C4F-B1FE-9E8FF8D4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D1EFA8-A7BA-4A45-8851-3618A148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F25-1FEA-4B56-8344-AD6904BF59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52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0C29-1B78-4B46-8B51-6A405686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9FE467-E133-47D9-8B8D-7968B8119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F69429-8D05-4F5F-A281-6A1258AD9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745F2A-054A-400E-B2AC-1152D74C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494-4846-4652-9352-F8CB4A0CE8FC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AE9E20-AD7C-449E-9630-DE7F8D96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96C2B-0060-4100-A645-D5C7BA80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BF25-1FEA-4B56-8344-AD6904BF59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673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262B9B-3B59-4220-9B3B-4E12FD91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D0F87D-243B-4815-B396-82918421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8F0565-F049-47FB-93BF-470E3DCE6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19494-4846-4652-9352-F8CB4A0CE8FC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D4AA07-E84C-492F-B03E-B2F18C365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CD58B-B3BF-4608-84D2-BF5EA192A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BF25-1FEA-4B56-8344-AD6904BF59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59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sgc.gov.co/sgc/mapas/Documents/Mapa%20Metalogenico%202020/DepositosGeneralizados_2020.kmz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gupubs.onlinelibrary.wiley.com/doi/10.1002/2017JB014688" TargetMode="External"/><Relationship Id="rId2" Type="http://schemas.openxmlformats.org/officeDocument/2006/relationships/hyperlink" Target="https://www2.sgc.gov.co/sgc/mapas/Paginas/AtlasGeoquimico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gc.gov.co/MGC/Paginas/mgc_1_5M2023.aspx" TargetMode="External"/><Relationship Id="rId5" Type="http://schemas.openxmlformats.org/officeDocument/2006/relationships/hyperlink" Target="https://datos.icde.gov.co/search?collection=Dataset&amp;layout=grid&amp;tags=geociencias%2520b%25C3%25A1sicas" TargetMode="External"/><Relationship Id="rId4" Type="http://schemas.openxmlformats.org/officeDocument/2006/relationships/hyperlink" Target="https://datos.sgc.gov.co/datasets/e5988c0200f6405681d6571d92468e92_0/explo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8554F-B5C7-4670-B05E-9249A18F4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63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Estudio de la distribución espacial de depósitos Ígneo/Metamórficos en Colombia 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6E3D2-EEE9-45A3-AB3C-F3EA167E8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947" y="505975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Presentación avance</a:t>
            </a:r>
            <a:br>
              <a:rPr lang="es-ES" dirty="0"/>
            </a:br>
            <a:r>
              <a:rPr lang="es-ES" dirty="0"/>
              <a:t>Santiago Cruz Alvarado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856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1EE8A-3672-48E8-9EEE-E4B5FEE9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1" y="2351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Primer variable a</a:t>
            </a:r>
            <a:br>
              <a:rPr lang="es-ES" dirty="0"/>
            </a:br>
            <a:r>
              <a:rPr lang="es-ES" dirty="0"/>
              <a:t>correlacionar: </a:t>
            </a:r>
            <a:br>
              <a:rPr lang="es-ES" dirty="0"/>
            </a:br>
            <a:r>
              <a:rPr lang="es-ES" dirty="0"/>
              <a:t>Corteza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061AD1-9C2C-4FAB-B050-2B621F5F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969" y="114422"/>
            <a:ext cx="5626337" cy="65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1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8A5AA-BF76-4501-AAA7-1F60480A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D74167-AFD0-4833-B559-05D6050F5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505" y="454024"/>
            <a:ext cx="5064265" cy="5770907"/>
          </a:xfrm>
        </p:spPr>
      </p:pic>
    </p:spTree>
    <p:extLst>
      <p:ext uri="{BB962C8B-B14F-4D97-AF65-F5344CB8AC3E}">
        <p14:creationId xmlns:p14="http://schemas.microsoft.com/office/powerpoint/2010/main" val="420809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9F92A-3289-4AFD-BBED-3DDAE609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0604BD-732C-41C0-B916-63901BF5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C04E80-C4B8-46DF-B1AF-3E533F6BC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4" y="409934"/>
            <a:ext cx="4700912" cy="57222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A53790-6185-4DB1-9590-6B186CE48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67" y="320316"/>
            <a:ext cx="6580141" cy="58118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BE11EB3-0C9E-4551-879E-E6CAB5B2B5D2}"/>
              </a:ext>
            </a:extLst>
          </p:cNvPr>
          <p:cNvSpPr txBox="1"/>
          <p:nvPr/>
        </p:nvSpPr>
        <p:spPr>
          <a:xfrm>
            <a:off x="2267123" y="6211669"/>
            <a:ext cx="7845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p-valor (chi² test):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a 0.05</a:t>
            </a:r>
            <a:endParaRPr lang="es-E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NO aleatoria: hay agrupamiento (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significativo.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36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6B0E3-1731-42CC-A7E9-7AC9070C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C924B-BB9A-4829-AC9F-7F44F7EB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DC5976-88DF-4E44-8EDF-260F0334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7" y="151210"/>
            <a:ext cx="5619750" cy="27622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CE6938-8F4A-479E-AD7A-67C177BB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8" y="3429000"/>
            <a:ext cx="5619750" cy="27622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2B0FD70-F17B-4836-9DF4-FE1D4D325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231" y="365125"/>
            <a:ext cx="4700912" cy="5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ACDC4-6184-4426-B412-56CF75C5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AB532C-6529-4E8D-80EA-AE9617EC7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CEAC1EB-DC58-492F-84F8-B02BBA12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14" y="365125"/>
            <a:ext cx="4069113" cy="29202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DE6A666-4EA6-4361-8E02-78EDCF65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560" y="3244316"/>
            <a:ext cx="4319081" cy="311449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C5D6756-0AA7-43EC-8B15-F50AFB1F0F9E}"/>
              </a:ext>
            </a:extLst>
          </p:cNvPr>
          <p:cNvSpPr txBox="1"/>
          <p:nvPr/>
        </p:nvSpPr>
        <p:spPr>
          <a:xfrm>
            <a:off x="899720" y="638970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E06C75"/>
                </a:solidFill>
                <a:latin typeface="Consolas" panose="020B0609020204030204" pitchFamily="49" charset="0"/>
              </a:rPr>
              <a:t>K</a:t>
            </a:r>
            <a:r>
              <a:rPr lang="es-C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endParaRPr lang="es-C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3F54580-2EFD-4FC5-BC38-86C19FE1F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023" y="73835"/>
            <a:ext cx="4912734" cy="63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36AD-5496-422B-996F-4256C3C0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50944-8799-4947-AD9C-8BC00D0D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C73541-C0AF-486C-B087-17A5C2A0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3" y="365124"/>
            <a:ext cx="6573655" cy="60245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E16C70-045E-4543-9A22-AF2DC5F2E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842" y="0"/>
            <a:ext cx="5152912" cy="63385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987B0F-3E73-4DA7-A399-52E1C1F4F377}"/>
              </a:ext>
            </a:extLst>
          </p:cNvPr>
          <p:cNvSpPr txBox="1"/>
          <p:nvPr/>
        </p:nvSpPr>
        <p:spPr>
          <a:xfrm>
            <a:off x="899720" y="638970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eps</a:t>
            </a:r>
            <a:r>
              <a:rPr lang="es-C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s-C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min_samples</a:t>
            </a:r>
            <a:r>
              <a:rPr lang="es-C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50</a:t>
            </a:r>
            <a:endParaRPr lang="es-C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30D82F-A99A-4E8E-B4B3-573C9A5E66F0}"/>
              </a:ext>
            </a:extLst>
          </p:cNvPr>
          <p:cNvSpPr txBox="1"/>
          <p:nvPr/>
        </p:nvSpPr>
        <p:spPr>
          <a:xfrm>
            <a:off x="7473375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min_cluster_size</a:t>
            </a:r>
            <a:r>
              <a:rPr lang="es-C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endParaRPr lang="es-C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33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418F2-47D7-4CBE-81ED-2D083220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CFE3F2-5088-4A03-A5DA-20A9D830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932448-5881-4377-A7C1-64FEC4F2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948" y="198342"/>
            <a:ext cx="4979852" cy="62945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DF3FB78-24F6-45BF-AAF5-C3134B5E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1507"/>
            <a:ext cx="5429964" cy="44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2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20A5-2A51-4D9D-982B-BECFBEA6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2DB81-63BE-4EF0-B6C3-7AD0F152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BCF1C1-5A0C-48F6-83BE-FBA1BEFB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38" y="239949"/>
            <a:ext cx="5828569" cy="57133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1316164-3562-4522-85E9-7F9470129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2" y="239949"/>
            <a:ext cx="5571433" cy="609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3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B6F2-A3E7-41DD-A358-6179E33C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F4E83-B958-48E0-A850-AB7F9AB9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1628B8-CA78-475F-AB5A-44254AD2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95" y="473936"/>
            <a:ext cx="5887684" cy="59101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7D1D44-25C5-4A42-8A5A-BA2B0DCC5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741"/>
          <a:stretch/>
        </p:blipFill>
        <p:spPr>
          <a:xfrm>
            <a:off x="99521" y="1555295"/>
            <a:ext cx="5891435" cy="34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5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C606D-B45C-42AD-9A83-0CD6959A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D41B1-C34D-416E-AE13-AD058064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4C993D-EE75-44EA-8E4D-D3D88E51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75" y="1021889"/>
            <a:ext cx="6566170" cy="47439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2A5B85-2439-4933-AF90-297CF8ED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31" y="0"/>
            <a:ext cx="3714750" cy="37147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1C2431-E82C-4D1E-A26F-AFD22CD49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02" y="3650642"/>
            <a:ext cx="4123007" cy="27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6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5D401-215A-4D3B-BD3E-D6344C87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DF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68A17C-ABCD-4F89-98F8-F5A7A1C3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9" y="1690688"/>
            <a:ext cx="9952582" cy="419898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77E82BC-3712-4DB9-B205-42FD5B2CD664}"/>
              </a:ext>
            </a:extLst>
          </p:cNvPr>
          <p:cNvSpPr txBox="1"/>
          <p:nvPr/>
        </p:nvSpPr>
        <p:spPr>
          <a:xfrm>
            <a:off x="186656" y="63082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i="0" u="none" strike="noStrike" dirty="0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Depósitos Generalizados 2020</a:t>
            </a:r>
            <a:r>
              <a:rPr lang="es-CO" i="0" u="none" strike="noStrike" dirty="0">
                <a:effectLst/>
                <a:latin typeface="Helvetica Neue"/>
              </a:rPr>
              <a:t>, SGC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86543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1C3A2-1613-4338-922C-4EA04D04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C60E00-0FD7-4249-8061-C961F923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BC50BE-FCDC-4CC3-84E2-E3FF19C5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230" y="1851785"/>
            <a:ext cx="5819930" cy="34503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6E2A3F-AF53-44EF-833E-CAA9BF416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95" y="1690688"/>
            <a:ext cx="5325710" cy="394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8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F4343-F15A-48C7-A151-C2BC17AC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7D29DE-2DDC-4EC0-8F53-9AF9C19C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27BB6C-F366-40F1-A262-352F1391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545" y="0"/>
            <a:ext cx="5706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2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F330F-E3AD-42EA-A0F1-FD6F4BAC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 insumos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32267-281A-4A0A-8436-008A6FF1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0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Atlas Geoquímico Colombia 2022 </a:t>
            </a:r>
            <a:r>
              <a:rPr lang="es-ES" dirty="0">
                <a:hlinkClick r:id="rId2"/>
              </a:rPr>
              <a:t>https://www2.sgc.gov.co/sgc/mapas/Paginas/AtlasGeoquimico.aspx</a:t>
            </a:r>
            <a:r>
              <a:rPr lang="es-ES" dirty="0"/>
              <a:t> </a:t>
            </a:r>
          </a:p>
          <a:p>
            <a:r>
              <a:rPr lang="es-ES" dirty="0"/>
              <a:t>Grosor Corteza (Profundidad Moho) Poveda, 2018 </a:t>
            </a:r>
            <a:r>
              <a:rPr lang="es-ES" dirty="0">
                <a:hlinkClick r:id="rId3"/>
              </a:rPr>
              <a:t>https://agupubs.onlinelibrary.wiley.com/doi/10.1002/2017JB014688</a:t>
            </a:r>
            <a:r>
              <a:rPr lang="es-ES" dirty="0"/>
              <a:t> </a:t>
            </a:r>
          </a:p>
          <a:p>
            <a:r>
              <a:rPr lang="es-CO" dirty="0"/>
              <a:t>Anomalías potencial minero </a:t>
            </a:r>
            <a:r>
              <a:rPr lang="es-CO" dirty="0">
                <a:hlinkClick r:id="rId4"/>
              </a:rPr>
              <a:t>https://datos.sgc.gov.co/datasets/e5988c0200f6405681d6571d92468e92_0/explore</a:t>
            </a:r>
            <a:r>
              <a:rPr lang="es-CO" dirty="0"/>
              <a:t> </a:t>
            </a:r>
          </a:p>
          <a:p>
            <a:r>
              <a:rPr lang="es-CO" dirty="0"/>
              <a:t>Gradiente Geotérmico </a:t>
            </a:r>
            <a:r>
              <a:rPr lang="es-CO" dirty="0">
                <a:hlinkClick r:id="rId5"/>
              </a:rPr>
              <a:t>https://datos.icde.gov.co/search?collection=Dataset&amp;layout=grid&amp;tags=geociencias%2520b%25C3%25A1sicas</a:t>
            </a:r>
            <a:r>
              <a:rPr lang="es-CO" dirty="0"/>
              <a:t> </a:t>
            </a:r>
          </a:p>
          <a:p>
            <a:r>
              <a:rPr lang="es-CO" dirty="0"/>
              <a:t>Unidades Geológicas Mapa Geológico de Colombia 2023 </a:t>
            </a:r>
            <a:r>
              <a:rPr lang="es-CO" dirty="0">
                <a:hlinkClick r:id="rId6"/>
              </a:rPr>
              <a:t>https://www2.sgc.gov.co/MGC/Paginas/mgc_1_5M2023.aspx</a:t>
            </a:r>
            <a:r>
              <a:rPr lang="es-CO" dirty="0"/>
              <a:t>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877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BCDA9-D0C4-42EA-85EB-340AFA85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51F44-A716-435D-BDCB-2978853D8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¿Se puede usar el análisis de datos espaciales para redefinir  o establecer zonas de potencial minero?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Objetivos:</a:t>
            </a:r>
            <a:r>
              <a:rPr lang="es-CO" dirty="0"/>
              <a:t> </a:t>
            </a:r>
          </a:p>
          <a:p>
            <a:pPr marL="0" indent="0">
              <a:buNone/>
            </a:pPr>
            <a:r>
              <a:rPr lang="es-CO" dirty="0"/>
              <a:t>Estudiar la distribución y comportamientos de las manifestaciones minerales de origen Ígneo/Metamórfico.</a:t>
            </a:r>
          </a:p>
          <a:p>
            <a:r>
              <a:rPr lang="es-CO" dirty="0"/>
              <a:t>Entender los patrones en función delas variables previamente mencionadas</a:t>
            </a:r>
          </a:p>
          <a:p>
            <a:r>
              <a:rPr lang="es-CO" dirty="0"/>
              <a:t>Comparar posibles zonas de potencial con las zonas establecidas actualmente.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193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0A1E8-A49C-408B-B0B9-D79F8737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35C3D-7158-4CBA-BC5D-3C2D4F83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60C5F0-38BA-4275-9A66-DB004741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623"/>
            <a:ext cx="4346822" cy="60756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176E89-3B5E-4CC5-99DA-A839670D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449" y="143924"/>
            <a:ext cx="5756351" cy="636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1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34EDA-825A-4D82-9FE0-FDD8D51A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1C1E8-C157-44E7-A634-4BA91B39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C2D8BF-717E-422F-B63F-A4E145DD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2" y="199554"/>
            <a:ext cx="7740222" cy="63957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0FFD2F-71F0-40AB-B070-04E2125C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138" y="1296717"/>
            <a:ext cx="4325487" cy="42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9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C4F61-E256-4C2A-8A8A-83870DAD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989585-8426-4EDE-B175-8477113A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8156CF-7D2A-43CE-ABE3-80369EB4F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3" y="185839"/>
            <a:ext cx="6250092" cy="62885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09110BC-8C5B-47AE-9C1D-01D2D370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725" y="185839"/>
            <a:ext cx="5571433" cy="609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6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918AE-B79E-4F8F-8737-89A42AA6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349729-AECA-4B97-A251-156C52B3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ECEFC3-14EA-41C3-9135-CEEE36B34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59"/>
            <a:ext cx="6419982" cy="64526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3A88DF-52FB-4D58-9008-8130928B7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982" y="681037"/>
            <a:ext cx="5762018" cy="576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48303-1D3C-4FA8-A6FE-A26375DA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1FBF16-C417-417E-AAD9-3AFAF6E2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A64FC0-CB00-4C12-9A61-06DED4D1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82" y="365125"/>
            <a:ext cx="5826435" cy="613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58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04E9D6BB3EE04888AEE80291C67E77" ma:contentTypeVersion="11" ma:contentTypeDescription="Crear nuevo documento." ma:contentTypeScope="" ma:versionID="dba8b4c2031b23e79bf93281324bf4ef">
  <xsd:schema xmlns:xsd="http://www.w3.org/2001/XMLSchema" xmlns:xs="http://www.w3.org/2001/XMLSchema" xmlns:p="http://schemas.microsoft.com/office/2006/metadata/properties" xmlns:ns3="43452519-69a3-4b40-ba34-a01a35af4750" xmlns:ns4="42b9fe23-2534-4502-b8d2-0b2f3a61000a" targetNamespace="http://schemas.microsoft.com/office/2006/metadata/properties" ma:root="true" ma:fieldsID="db182c8e9544a701ae1ddafba5396d77" ns3:_="" ns4:_="">
    <xsd:import namespace="43452519-69a3-4b40-ba34-a01a35af4750"/>
    <xsd:import namespace="42b9fe23-2534-4502-b8d2-0b2f3a6100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52519-69a3-4b40-ba34-a01a35af47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9fe23-2534-4502-b8d2-0b2f3a61000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3452519-69a3-4b40-ba34-a01a35af4750" xsi:nil="true"/>
  </documentManagement>
</p:properties>
</file>

<file path=customXml/itemProps1.xml><?xml version="1.0" encoding="utf-8"?>
<ds:datastoreItem xmlns:ds="http://schemas.openxmlformats.org/officeDocument/2006/customXml" ds:itemID="{FE6C0391-82CB-4AC6-87F6-B029BE1894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452519-69a3-4b40-ba34-a01a35af4750"/>
    <ds:schemaRef ds:uri="42b9fe23-2534-4502-b8d2-0b2f3a6100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6A62E-D17A-4546-B02F-75AEB86B8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041B48-44A1-4650-87AC-E5AA9E714AC7}">
  <ds:schemaRefs>
    <ds:schemaRef ds:uri="http://schemas.openxmlformats.org/package/2006/metadata/core-properties"/>
    <ds:schemaRef ds:uri="43452519-69a3-4b40-ba34-a01a35af4750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42b9fe23-2534-4502-b8d2-0b2f3a61000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247</Words>
  <Application>Microsoft Office PowerPoint</Application>
  <PresentationFormat>Panorámica</PresentationFormat>
  <Paragraphs>25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Helvetica Neue</vt:lpstr>
      <vt:lpstr>Times New Roman</vt:lpstr>
      <vt:lpstr>Tema de Office</vt:lpstr>
      <vt:lpstr>Estudio de la distribución espacial de depósitos Ígneo/Metamórficos en Colombia  </vt:lpstr>
      <vt:lpstr>DF</vt:lpstr>
      <vt:lpstr>Variables e insumos</vt:lpstr>
      <vt:lpstr>Pregunta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Primer variable a correlacionar:  Corteza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la distribución espacial de depósitos Ígneo/Metamórficos en Colombia</dc:title>
  <dc:creator>Santiago Cruz</dc:creator>
  <cp:lastModifiedBy>Santiago Cruz</cp:lastModifiedBy>
  <cp:revision>7</cp:revision>
  <dcterms:created xsi:type="dcterms:W3CDTF">2025-05-29T21:47:29Z</dcterms:created>
  <dcterms:modified xsi:type="dcterms:W3CDTF">2025-05-29T22:51:32Z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0x010100B804E9D6BB3EE04888AEE80291C67E77</vt:lpwstr>
  </property>
</Properties>
</file>