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2" r:id="rId3"/>
    <p:sldId id="257" r:id="rId4"/>
    <p:sldId id="263" r:id="rId5"/>
    <p:sldId id="264" r:id="rId6"/>
    <p:sldId id="265" r:id="rId7"/>
    <p:sldId id="261" r:id="rId8"/>
    <p:sldId id="26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cb918f23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cb918f23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b918f234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b918f234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724872" y="1052946"/>
            <a:ext cx="5424073" cy="7342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800" dirty="0"/>
              <a:t>Mejora en el seguimiento de competencia “leal” entre la producción de acero</a:t>
            </a:r>
            <a:endParaRPr sz="28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Santiago Gutierrez Cardona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0C9EC00-B87E-43D9-BCA9-53F3005A34DA}"/>
              </a:ext>
            </a:extLst>
          </p:cNvPr>
          <p:cNvPicPr/>
          <p:nvPr/>
        </p:nvPicPr>
        <p:blipFill>
          <a:blip r:embed="rId2"/>
          <a:stretch>
            <a:fillRect/>
          </a:stretch>
        </p:blipFill>
        <p:spPr>
          <a:xfrm>
            <a:off x="393990" y="1400180"/>
            <a:ext cx="3717892" cy="3021805"/>
          </a:xfrm>
          <a:prstGeom prst="rect">
            <a:avLst/>
          </a:prstGeom>
        </p:spPr>
      </p:pic>
      <p:pic>
        <p:nvPicPr>
          <p:cNvPr id="8" name="Imagen 7">
            <a:extLst>
              <a:ext uri="{FF2B5EF4-FFF2-40B4-BE49-F238E27FC236}">
                <a16:creationId xmlns:a16="http://schemas.microsoft.com/office/drawing/2014/main" id="{CA53B0C4-225D-4897-8F1B-FF3AA251282E}"/>
              </a:ext>
            </a:extLst>
          </p:cNvPr>
          <p:cNvPicPr>
            <a:picLocks noChangeAspect="1"/>
          </p:cNvPicPr>
          <p:nvPr/>
        </p:nvPicPr>
        <p:blipFill>
          <a:blip r:embed="rId3"/>
          <a:stretch>
            <a:fillRect/>
          </a:stretch>
        </p:blipFill>
        <p:spPr>
          <a:xfrm>
            <a:off x="4111882" y="1400180"/>
            <a:ext cx="3977511" cy="2878931"/>
          </a:xfrm>
          <a:prstGeom prst="rect">
            <a:avLst/>
          </a:prstGeom>
        </p:spPr>
      </p:pic>
      <p:sp>
        <p:nvSpPr>
          <p:cNvPr id="11" name="CuadroTexto 10">
            <a:extLst>
              <a:ext uri="{FF2B5EF4-FFF2-40B4-BE49-F238E27FC236}">
                <a16:creationId xmlns:a16="http://schemas.microsoft.com/office/drawing/2014/main" id="{EC01803A-91A8-4E3E-A21D-8A6E9C885BEA}"/>
              </a:ext>
            </a:extLst>
          </p:cNvPr>
          <p:cNvSpPr txBox="1"/>
          <p:nvPr/>
        </p:nvSpPr>
        <p:spPr>
          <a:xfrm>
            <a:off x="407194" y="555486"/>
            <a:ext cx="4572000" cy="461665"/>
          </a:xfrm>
          <a:prstGeom prst="rect">
            <a:avLst/>
          </a:prstGeom>
          <a:noFill/>
        </p:spPr>
        <p:txBody>
          <a:bodyPr wrap="square">
            <a:spAutoFit/>
          </a:bodyPr>
          <a:lstStyle/>
          <a:p>
            <a:r>
              <a:rPr lang="es" sz="2400" dirty="0"/>
              <a:t>Ideación</a:t>
            </a:r>
            <a:endParaRPr lang="es-ES" sz="2400" dirty="0"/>
          </a:p>
        </p:txBody>
      </p:sp>
    </p:spTree>
    <p:extLst>
      <p:ext uri="{BB962C8B-B14F-4D97-AF65-F5344CB8AC3E}">
        <p14:creationId xmlns:p14="http://schemas.microsoft.com/office/powerpoint/2010/main" val="39399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261693" y="1496356"/>
            <a:ext cx="8520600" cy="3416400"/>
          </a:xfrm>
          <a:prstGeom prst="rect">
            <a:avLst/>
          </a:prstGeom>
        </p:spPr>
        <p:txBody>
          <a:bodyPr spcFirstLastPara="1" wrap="square" lIns="91425" tIns="91425" rIns="91425" bIns="91425" anchor="t" anchorCtr="0">
            <a:normAutofit/>
          </a:bodyPr>
          <a:lstStyle/>
          <a:p>
            <a:pPr marL="0" indent="0" algn="just">
              <a:buClr>
                <a:schemeClr val="dk1"/>
              </a:buClr>
              <a:buSzPct val="61111"/>
              <a:buNone/>
            </a:pPr>
            <a:r>
              <a:rPr lang="es-ES" dirty="0"/>
              <a:t>Competencia desleal del acero, Los precios bajos del acero turco y chino afectan las ventas del acero local. Se necesita impulsar medidas de aranceles para controlar el ingreso de acero al país. Es necesario un seguimiento en tiempo real del comportamiento de las ventas propias contra las importaciones. </a:t>
            </a:r>
          </a:p>
          <a:p>
            <a:pPr marL="0" lvl="0" indent="0" algn="l" rtl="0">
              <a:spcBef>
                <a:spcPts val="0"/>
              </a:spcBef>
              <a:spcAft>
                <a:spcPts val="0"/>
              </a:spcAft>
              <a:buClr>
                <a:schemeClr val="dk1"/>
              </a:buClr>
              <a:buSzPct val="61111"/>
              <a:buFont typeface="Arial"/>
              <a:buNone/>
            </a:pPr>
            <a:endParaRPr lang="es-ES" dirty="0"/>
          </a:p>
          <a:p>
            <a:pPr marL="0" lvl="0" indent="0" algn="l" rtl="0">
              <a:spcBef>
                <a:spcPts val="0"/>
              </a:spcBef>
              <a:spcAft>
                <a:spcPts val="0"/>
              </a:spcAft>
              <a:buClr>
                <a:schemeClr val="dk1"/>
              </a:buClr>
              <a:buSzPct val="61111"/>
              <a:buFont typeface="Arial"/>
              <a:buNone/>
            </a:pP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
        <p:nvSpPr>
          <p:cNvPr id="5" name="CuadroTexto 4">
            <a:extLst>
              <a:ext uri="{FF2B5EF4-FFF2-40B4-BE49-F238E27FC236}">
                <a16:creationId xmlns:a16="http://schemas.microsoft.com/office/drawing/2014/main" id="{F8072BE5-9052-4FF0-8EEA-FAD01C98C3C0}"/>
              </a:ext>
            </a:extLst>
          </p:cNvPr>
          <p:cNvSpPr txBox="1"/>
          <p:nvPr/>
        </p:nvSpPr>
        <p:spPr>
          <a:xfrm>
            <a:off x="407194" y="555486"/>
            <a:ext cx="4572000" cy="461665"/>
          </a:xfrm>
          <a:prstGeom prst="rect">
            <a:avLst/>
          </a:prstGeom>
          <a:noFill/>
        </p:spPr>
        <p:txBody>
          <a:bodyPr wrap="square">
            <a:spAutoFit/>
          </a:bodyPr>
          <a:lstStyle/>
          <a:p>
            <a:r>
              <a:rPr lang="es" sz="2400" dirty="0"/>
              <a:t>Ideación</a:t>
            </a:r>
            <a:endParaRPr lang="es-E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17B29-2247-4272-A501-B2AD5A068905}"/>
              </a:ext>
            </a:extLst>
          </p:cNvPr>
          <p:cNvSpPr>
            <a:spLocks noGrp="1"/>
          </p:cNvSpPr>
          <p:nvPr>
            <p:ph type="title"/>
          </p:nvPr>
        </p:nvSpPr>
        <p:spPr/>
        <p:txBody>
          <a:bodyPr>
            <a:normAutofit fontScale="90000"/>
          </a:bodyPr>
          <a:lstStyle/>
          <a:p>
            <a:r>
              <a:rPr lang="es-ES" dirty="0"/>
              <a:t>Tamaño de Mercado</a:t>
            </a:r>
          </a:p>
        </p:txBody>
      </p:sp>
      <p:sp>
        <p:nvSpPr>
          <p:cNvPr id="3" name="Marcador de texto 2">
            <a:extLst>
              <a:ext uri="{FF2B5EF4-FFF2-40B4-BE49-F238E27FC236}">
                <a16:creationId xmlns:a16="http://schemas.microsoft.com/office/drawing/2014/main" id="{B4B29A83-CF94-4C73-9E69-79605C393216}"/>
              </a:ext>
            </a:extLst>
          </p:cNvPr>
          <p:cNvSpPr>
            <a:spLocks noGrp="1"/>
          </p:cNvSpPr>
          <p:nvPr>
            <p:ph type="body" idx="1"/>
          </p:nvPr>
        </p:nvSpPr>
        <p:spPr/>
        <p:txBody>
          <a:bodyPr/>
          <a:lstStyle/>
          <a:p>
            <a:endParaRPr lang="es-ES" dirty="0"/>
          </a:p>
        </p:txBody>
      </p:sp>
      <p:pic>
        <p:nvPicPr>
          <p:cNvPr id="5" name="Imagen 4">
            <a:extLst>
              <a:ext uri="{FF2B5EF4-FFF2-40B4-BE49-F238E27FC236}">
                <a16:creationId xmlns:a16="http://schemas.microsoft.com/office/drawing/2014/main" id="{C305F915-8E7E-4135-A29E-8FD34196BB4B}"/>
              </a:ext>
            </a:extLst>
          </p:cNvPr>
          <p:cNvPicPr>
            <a:picLocks noChangeAspect="1"/>
          </p:cNvPicPr>
          <p:nvPr/>
        </p:nvPicPr>
        <p:blipFill>
          <a:blip r:embed="rId2"/>
          <a:stretch>
            <a:fillRect/>
          </a:stretch>
        </p:blipFill>
        <p:spPr>
          <a:xfrm>
            <a:off x="255019" y="1152475"/>
            <a:ext cx="6504845" cy="1269102"/>
          </a:xfrm>
          <a:prstGeom prst="rect">
            <a:avLst/>
          </a:prstGeom>
        </p:spPr>
      </p:pic>
      <p:pic>
        <p:nvPicPr>
          <p:cNvPr id="7" name="Imagen 6">
            <a:extLst>
              <a:ext uri="{FF2B5EF4-FFF2-40B4-BE49-F238E27FC236}">
                <a16:creationId xmlns:a16="http://schemas.microsoft.com/office/drawing/2014/main" id="{91F63BCE-7394-4E98-96C0-AE901BE36B83}"/>
              </a:ext>
            </a:extLst>
          </p:cNvPr>
          <p:cNvPicPr>
            <a:picLocks noChangeAspect="1"/>
          </p:cNvPicPr>
          <p:nvPr/>
        </p:nvPicPr>
        <p:blipFill>
          <a:blip r:embed="rId3"/>
          <a:stretch>
            <a:fillRect/>
          </a:stretch>
        </p:blipFill>
        <p:spPr>
          <a:xfrm>
            <a:off x="326399" y="2556327"/>
            <a:ext cx="2766830" cy="1292550"/>
          </a:xfrm>
          <a:prstGeom prst="rect">
            <a:avLst/>
          </a:prstGeom>
        </p:spPr>
      </p:pic>
      <p:pic>
        <p:nvPicPr>
          <p:cNvPr id="9" name="Imagen 8">
            <a:extLst>
              <a:ext uri="{FF2B5EF4-FFF2-40B4-BE49-F238E27FC236}">
                <a16:creationId xmlns:a16="http://schemas.microsoft.com/office/drawing/2014/main" id="{82E23344-F4B8-44A7-8FF5-545684464A8F}"/>
              </a:ext>
            </a:extLst>
          </p:cNvPr>
          <p:cNvPicPr>
            <a:picLocks noChangeAspect="1"/>
          </p:cNvPicPr>
          <p:nvPr/>
        </p:nvPicPr>
        <p:blipFill>
          <a:blip r:embed="rId4"/>
          <a:stretch>
            <a:fillRect/>
          </a:stretch>
        </p:blipFill>
        <p:spPr>
          <a:xfrm>
            <a:off x="326399" y="3848877"/>
            <a:ext cx="2766830" cy="797190"/>
          </a:xfrm>
          <a:prstGeom prst="rect">
            <a:avLst/>
          </a:prstGeom>
        </p:spPr>
      </p:pic>
      <p:sp>
        <p:nvSpPr>
          <p:cNvPr id="11" name="CuadroTexto 10">
            <a:extLst>
              <a:ext uri="{FF2B5EF4-FFF2-40B4-BE49-F238E27FC236}">
                <a16:creationId xmlns:a16="http://schemas.microsoft.com/office/drawing/2014/main" id="{6F8F437C-B7B4-4B99-B334-46DDC1DAFD7A}"/>
              </a:ext>
            </a:extLst>
          </p:cNvPr>
          <p:cNvSpPr txBox="1"/>
          <p:nvPr/>
        </p:nvSpPr>
        <p:spPr>
          <a:xfrm>
            <a:off x="3786186" y="3005786"/>
            <a:ext cx="4729163" cy="738664"/>
          </a:xfrm>
          <a:prstGeom prst="rect">
            <a:avLst/>
          </a:prstGeom>
          <a:noFill/>
        </p:spPr>
        <p:txBody>
          <a:bodyPr wrap="square" rtlCol="0">
            <a:spAutoFit/>
          </a:bodyPr>
          <a:lstStyle/>
          <a:p>
            <a:r>
              <a:rPr lang="es-CO" dirty="0"/>
              <a:t>Mercado Acero 2022= 1,267,184,000,000* 8%</a:t>
            </a:r>
          </a:p>
          <a:p>
            <a:endParaRPr lang="es-CO" dirty="0"/>
          </a:p>
          <a:p>
            <a:r>
              <a:rPr lang="es-CO" dirty="0"/>
              <a:t>Mercado Acero 2022= </a:t>
            </a:r>
            <a:r>
              <a:rPr lang="es-CO" b="1" dirty="0"/>
              <a:t>1,013,750*10^5 €</a:t>
            </a:r>
            <a:endParaRPr lang="es-ES" b="1" dirty="0"/>
          </a:p>
        </p:txBody>
      </p:sp>
    </p:spTree>
    <p:extLst>
      <p:ext uri="{BB962C8B-B14F-4D97-AF65-F5344CB8AC3E}">
        <p14:creationId xmlns:p14="http://schemas.microsoft.com/office/powerpoint/2010/main" val="40870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96DD5-CE9C-48FF-BF25-653E17F88EDB}"/>
              </a:ext>
            </a:extLst>
          </p:cNvPr>
          <p:cNvSpPr>
            <a:spLocks noGrp="1"/>
          </p:cNvSpPr>
          <p:nvPr>
            <p:ph type="title"/>
          </p:nvPr>
        </p:nvSpPr>
        <p:spPr/>
        <p:txBody>
          <a:bodyPr>
            <a:normAutofit fontScale="90000"/>
          </a:bodyPr>
          <a:lstStyle/>
          <a:p>
            <a:r>
              <a:rPr lang="es-ES" dirty="0" err="1"/>
              <a:t>Players</a:t>
            </a:r>
            <a:r>
              <a:rPr lang="es-ES" dirty="0"/>
              <a:t> y Cliente</a:t>
            </a:r>
            <a:br>
              <a:rPr lang="es-ES" dirty="0"/>
            </a:br>
            <a:endParaRPr lang="es-ES" dirty="0"/>
          </a:p>
        </p:txBody>
      </p:sp>
      <p:sp>
        <p:nvSpPr>
          <p:cNvPr id="3" name="Marcador de texto 2">
            <a:extLst>
              <a:ext uri="{FF2B5EF4-FFF2-40B4-BE49-F238E27FC236}">
                <a16:creationId xmlns:a16="http://schemas.microsoft.com/office/drawing/2014/main" id="{39BE8F7F-7A46-4466-89B8-936FC409BEAF}"/>
              </a:ext>
            </a:extLst>
          </p:cNvPr>
          <p:cNvSpPr>
            <a:spLocks noGrp="1"/>
          </p:cNvSpPr>
          <p:nvPr>
            <p:ph type="body" idx="1"/>
          </p:nvPr>
        </p:nvSpPr>
        <p:spPr/>
        <p:txBody>
          <a:bodyPr/>
          <a:lstStyle/>
          <a:p>
            <a:endParaRPr lang="es-CO" dirty="0"/>
          </a:p>
          <a:p>
            <a:endParaRPr lang="es-ES" dirty="0"/>
          </a:p>
          <a:p>
            <a:r>
              <a:rPr lang="es-ES" dirty="0"/>
              <a:t>Cliente: UNESID, Es la asociación de las empresas productoras de acero y de productos de primera transformación del acero de España.</a:t>
            </a:r>
          </a:p>
          <a:p>
            <a:endParaRPr lang="es-ES" dirty="0"/>
          </a:p>
          <a:p>
            <a:r>
              <a:rPr lang="es-ES" dirty="0" err="1"/>
              <a:t>Players</a:t>
            </a:r>
            <a:r>
              <a:rPr lang="es-ES" dirty="0"/>
              <a:t>: Acero proveniente de </a:t>
            </a:r>
            <a:r>
              <a:rPr lang="es-ES" dirty="0" err="1"/>
              <a:t>Turquia</a:t>
            </a:r>
            <a:r>
              <a:rPr lang="es-ES" dirty="0"/>
              <a:t>, china y demás países que importen este producto </a:t>
            </a:r>
          </a:p>
        </p:txBody>
      </p:sp>
    </p:spTree>
    <p:extLst>
      <p:ext uri="{BB962C8B-B14F-4D97-AF65-F5344CB8AC3E}">
        <p14:creationId xmlns:p14="http://schemas.microsoft.com/office/powerpoint/2010/main" val="419063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AA9C5-5BF9-4BD5-862E-0A3FA263F405}"/>
              </a:ext>
            </a:extLst>
          </p:cNvPr>
          <p:cNvSpPr>
            <a:spLocks noGrp="1"/>
          </p:cNvSpPr>
          <p:nvPr>
            <p:ph type="title"/>
          </p:nvPr>
        </p:nvSpPr>
        <p:spPr/>
        <p:txBody>
          <a:bodyPr>
            <a:normAutofit fontScale="90000"/>
          </a:bodyPr>
          <a:lstStyle/>
          <a:p>
            <a:r>
              <a:rPr lang="es-ES" dirty="0"/>
              <a:t>¿Problemáticas?</a:t>
            </a:r>
          </a:p>
        </p:txBody>
      </p:sp>
      <p:sp>
        <p:nvSpPr>
          <p:cNvPr id="3" name="Marcador de texto 2">
            <a:extLst>
              <a:ext uri="{FF2B5EF4-FFF2-40B4-BE49-F238E27FC236}">
                <a16:creationId xmlns:a16="http://schemas.microsoft.com/office/drawing/2014/main" id="{1A39A0F9-C1F3-4F37-A323-4FC2C9B5EA6B}"/>
              </a:ext>
            </a:extLst>
          </p:cNvPr>
          <p:cNvSpPr>
            <a:spLocks noGrp="1"/>
          </p:cNvSpPr>
          <p:nvPr>
            <p:ph type="body" idx="1"/>
          </p:nvPr>
        </p:nvSpPr>
        <p:spPr/>
        <p:txBody>
          <a:bodyPr/>
          <a:lstStyle/>
          <a:p>
            <a:r>
              <a:rPr lang="es-CO" dirty="0"/>
              <a:t>Reducción de empleabilidad por falta de recursos a partir del decaimiento de las ventas.</a:t>
            </a:r>
          </a:p>
          <a:p>
            <a:pPr marL="114300" indent="0">
              <a:buNone/>
            </a:pPr>
            <a:endParaRPr lang="es-CO" dirty="0"/>
          </a:p>
          <a:p>
            <a:r>
              <a:rPr lang="es-CO" dirty="0"/>
              <a:t>Disminución de empleos indirectos generados en la industria siderúrgica.</a:t>
            </a:r>
          </a:p>
          <a:p>
            <a:endParaRPr lang="es-CO" dirty="0"/>
          </a:p>
          <a:p>
            <a:r>
              <a:rPr lang="es-CO" dirty="0"/>
              <a:t>Falta de herramientas para tomar decisiones en los momentos más oportunos. </a:t>
            </a:r>
          </a:p>
          <a:p>
            <a:endParaRPr lang="es-CO" dirty="0"/>
          </a:p>
          <a:p>
            <a:endParaRPr lang="es-CO" dirty="0"/>
          </a:p>
          <a:p>
            <a:endParaRPr lang="es-ES" dirty="0"/>
          </a:p>
        </p:txBody>
      </p:sp>
    </p:spTree>
    <p:extLst>
      <p:ext uri="{BB962C8B-B14F-4D97-AF65-F5344CB8AC3E}">
        <p14:creationId xmlns:p14="http://schemas.microsoft.com/office/powerpoint/2010/main" val="80765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err="1"/>
              <a:t>KPIs</a:t>
            </a:r>
            <a:r>
              <a:rPr lang="es-ES" dirty="0"/>
              <a:t> propuestos a mano alzada</a:t>
            </a:r>
            <a:br>
              <a:rPr lang="es-ES" dirty="0"/>
            </a:br>
            <a:endParaRPr lang="es-ES" dirty="0"/>
          </a:p>
        </p:txBody>
      </p:sp>
      <p:pic>
        <p:nvPicPr>
          <p:cNvPr id="5" name="Imagen 4">
            <a:extLst>
              <a:ext uri="{FF2B5EF4-FFF2-40B4-BE49-F238E27FC236}">
                <a16:creationId xmlns:a16="http://schemas.microsoft.com/office/drawing/2014/main" id="{A893EE2A-C491-4B1A-973C-B0B350698695}"/>
              </a:ext>
            </a:extLst>
          </p:cNvPr>
          <p:cNvPicPr>
            <a:picLocks noChangeAspect="1"/>
          </p:cNvPicPr>
          <p:nvPr/>
        </p:nvPicPr>
        <p:blipFill>
          <a:blip r:embed="rId2"/>
          <a:stretch>
            <a:fillRect/>
          </a:stretch>
        </p:blipFill>
        <p:spPr>
          <a:xfrm>
            <a:off x="2290518" y="1071198"/>
            <a:ext cx="5767631" cy="3557952"/>
          </a:xfrm>
          <a:prstGeom prst="rect">
            <a:avLst/>
          </a:prstGeom>
        </p:spPr>
      </p:pic>
    </p:spTree>
    <p:extLst>
      <p:ext uri="{BB962C8B-B14F-4D97-AF65-F5344CB8AC3E}">
        <p14:creationId xmlns:p14="http://schemas.microsoft.com/office/powerpoint/2010/main" val="41084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Resultado</a:t>
            </a:r>
            <a:endParaRPr dirty="0"/>
          </a:p>
        </p:txBody>
      </p:sp>
      <p:pic>
        <p:nvPicPr>
          <p:cNvPr id="5" name="Imagen 4">
            <a:extLst>
              <a:ext uri="{FF2B5EF4-FFF2-40B4-BE49-F238E27FC236}">
                <a16:creationId xmlns:a16="http://schemas.microsoft.com/office/drawing/2014/main" id="{AABEDA44-F58B-45E3-862F-8B4AC78B2468}"/>
              </a:ext>
            </a:extLst>
          </p:cNvPr>
          <p:cNvPicPr>
            <a:picLocks noChangeAspect="1"/>
          </p:cNvPicPr>
          <p:nvPr/>
        </p:nvPicPr>
        <p:blipFill>
          <a:blip r:embed="rId3"/>
          <a:stretch>
            <a:fillRect/>
          </a:stretch>
        </p:blipFill>
        <p:spPr>
          <a:xfrm>
            <a:off x="904632" y="1017725"/>
            <a:ext cx="2902549" cy="3686175"/>
          </a:xfrm>
          <a:prstGeom prst="rect">
            <a:avLst/>
          </a:prstGeom>
        </p:spPr>
      </p:pic>
      <p:pic>
        <p:nvPicPr>
          <p:cNvPr id="7" name="Imagen 6">
            <a:extLst>
              <a:ext uri="{FF2B5EF4-FFF2-40B4-BE49-F238E27FC236}">
                <a16:creationId xmlns:a16="http://schemas.microsoft.com/office/drawing/2014/main" id="{081752C4-681F-43C9-95B5-6660E47127E6}"/>
              </a:ext>
            </a:extLst>
          </p:cNvPr>
          <p:cNvPicPr>
            <a:picLocks noChangeAspect="1"/>
          </p:cNvPicPr>
          <p:nvPr/>
        </p:nvPicPr>
        <p:blipFill>
          <a:blip r:embed="rId4"/>
          <a:stretch>
            <a:fillRect/>
          </a:stretch>
        </p:blipFill>
        <p:spPr>
          <a:xfrm>
            <a:off x="4429128" y="1187058"/>
            <a:ext cx="2245929" cy="334750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178</Words>
  <Application>Microsoft Office PowerPoint</Application>
  <PresentationFormat>Presentación en pantalla (16:9)</PresentationFormat>
  <Paragraphs>26</Paragraphs>
  <Slides>8</Slides>
  <Notes>3</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8</vt:i4>
      </vt:variant>
    </vt:vector>
  </HeadingPairs>
  <TitlesOfParts>
    <vt:vector size="10" baseType="lpstr">
      <vt:lpstr>Arial</vt:lpstr>
      <vt:lpstr>Simple Light</vt:lpstr>
      <vt:lpstr>Mejora en el seguimiento de competencia “leal” entre la producción de acero</vt:lpstr>
      <vt:lpstr>Presentación de PowerPoint</vt:lpstr>
      <vt:lpstr>Presentación de PowerPoint</vt:lpstr>
      <vt:lpstr>Tamaño de Mercado</vt:lpstr>
      <vt:lpstr>Players y Cliente </vt:lpstr>
      <vt:lpstr>¿Problemáticas?</vt:lpstr>
      <vt:lpstr>KPIs propuestos a mano alzada </vt:lpstr>
      <vt:lpstr>Resultado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Mejora en el seguimiento de competencia “leal” entre la producción de acero</dc:title>
  <cp:lastModifiedBy>Santiago Gutierrez Cardona</cp:lastModifiedBy>
  <cp:revision>3</cp:revision>
  <dcterms:modified xsi:type="dcterms:W3CDTF">2023-01-10T21:12:52Z</dcterms:modified>
</cp:coreProperties>
</file>