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7" r:id="rId3"/>
    <p:sldId id="258" r:id="rId4"/>
    <p:sldId id="305" r:id="rId5"/>
    <p:sldId id="306" r:id="rId6"/>
    <p:sldId id="307" r:id="rId7"/>
    <p:sldId id="286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Montserrat ExtraLight" panose="000003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E96AF6-3881-43F3-826D-F1BCF50FAAF0}">
  <a:tblStyle styleId="{4BE96AF6-3881-43F3-826D-F1BCF50FA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09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91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66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7f9262ee2f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7" name="Google Shape;2157;g7f9262ee2f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ubTitle" idx="1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79" r:id="rId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2270348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s-CO" dirty="0"/>
              <a:t>OMPARATIVA DE MODELOS DE MACHINE LEARNING</a:t>
            </a: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4191667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ELIZABETH DANIELA MONSALVE FORERO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ANGIE GABRIELA CÁRDENAS RODRÍGUEZ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SANTIAGO ORLANDO MORENO SUÁREZ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011224" y="3571692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PARA LA CARACTERIZACIÓN DEL CÁNCER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90310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INTRODUCCIÓN: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dirty="0">
                <a:solidFill>
                  <a:srgbClr val="ECECF1"/>
                </a:solidFill>
                <a:effectLst/>
                <a:latin typeface="Söhne"/>
              </a:rPr>
              <a:t>El cáncer de mama es una enfermedad compleja con variaciones genómicas que desempeñan un papel crucial en su desarrollo y progresión. En el contexto de la medicina de precisión, el análisis genómico se ha convertido en una herramienta fundamental para comprender la heterogeneidad de este cáncer y para impulsar avances en el diagnóstico y tratamiento.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i="0" dirty="0">
                <a:solidFill>
                  <a:srgbClr val="ECECF1"/>
                </a:solidFill>
                <a:effectLst/>
                <a:latin typeface="Söhne"/>
              </a:rPr>
              <a:t>En esta presentación, exploraremos cómo diferentes modelos de machine </a:t>
            </a:r>
            <a:r>
              <a:rPr lang="es-MX" sz="2000" b="0" i="0" dirty="0" err="1">
                <a:solidFill>
                  <a:srgbClr val="ECECF1"/>
                </a:solidFill>
                <a:effectLst/>
                <a:latin typeface="Söhne"/>
              </a:rPr>
              <a:t>learning</a:t>
            </a:r>
            <a:r>
              <a:rPr lang="es-MX" sz="2000" b="0" i="0" dirty="0">
                <a:solidFill>
                  <a:srgbClr val="ECECF1"/>
                </a:solidFill>
                <a:effectLst/>
                <a:latin typeface="Söhne"/>
              </a:rPr>
              <a:t> pueden abordar la caracterización genómica del cáncer de mama.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4947" y="1795975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2229864" y="2546268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i="0" dirty="0">
                <a:effectLst/>
                <a:latin typeface="Söhne"/>
              </a:rPr>
              <a:t>Regresión Logística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7002665" y="2693844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i="0" dirty="0">
                <a:effectLst/>
                <a:latin typeface="Söhne"/>
              </a:rPr>
              <a:t>Árboles de Decisiones</a:t>
            </a:r>
            <a:r>
              <a:rPr lang="es-CO" b="0" i="0" dirty="0">
                <a:solidFill>
                  <a:srgbClr val="ECECF1"/>
                </a:solidFill>
                <a:effectLst/>
                <a:latin typeface="Söhne"/>
              </a:rPr>
              <a:t>: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74335" y="298100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i="0" dirty="0">
                <a:effectLst/>
                <a:latin typeface="Söhne"/>
              </a:rPr>
              <a:t>Máquinas de Vectores de Soporte (SVM)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2229864" y="1813246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4719914" y="1795975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890188" y="2449656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3064764" y="2469118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5554814" y="2469118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4" name="Google Shape;188;p40">
            <a:extLst>
              <a:ext uri="{FF2B5EF4-FFF2-40B4-BE49-F238E27FC236}">
                <a16:creationId xmlns:a16="http://schemas.microsoft.com/office/drawing/2014/main" id="{34974ED8-BBF3-42BF-80A8-C4814E48A92E}"/>
              </a:ext>
            </a:extLst>
          </p:cNvPr>
          <p:cNvCxnSpPr/>
          <p:nvPr/>
        </p:nvCxnSpPr>
        <p:spPr>
          <a:xfrm>
            <a:off x="7849676" y="2449656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6" name="Google Shape;186;p40">
            <a:extLst>
              <a:ext uri="{FF2B5EF4-FFF2-40B4-BE49-F238E27FC236}">
                <a16:creationId xmlns:a16="http://schemas.microsoft.com/office/drawing/2014/main" id="{CD4BD1E9-9925-4D9C-8A91-7F2AC585EA95}"/>
              </a:ext>
            </a:extLst>
          </p:cNvPr>
          <p:cNvSpPr txBox="1">
            <a:spLocks/>
          </p:cNvSpPr>
          <p:nvPr/>
        </p:nvSpPr>
        <p:spPr>
          <a:xfrm>
            <a:off x="6989429" y="1847851"/>
            <a:ext cx="2067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179;p40">
            <a:extLst>
              <a:ext uri="{FF2B5EF4-FFF2-40B4-BE49-F238E27FC236}">
                <a16:creationId xmlns:a16="http://schemas.microsoft.com/office/drawing/2014/main" id="{45BB6066-4891-49EF-ADFF-D650D8543212}"/>
              </a:ext>
            </a:extLst>
          </p:cNvPr>
          <p:cNvSpPr txBox="1">
            <a:spLocks/>
          </p:cNvSpPr>
          <p:nvPr/>
        </p:nvSpPr>
        <p:spPr>
          <a:xfrm>
            <a:off x="4746811" y="2754197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b="1" i="0" dirty="0">
                <a:effectLst/>
                <a:latin typeface="Söhne"/>
              </a:rPr>
              <a:t>K Vecinos Más Cercanos (KNN)</a:t>
            </a:r>
            <a:r>
              <a:rPr lang="es-MX" b="0" i="0" dirty="0">
                <a:solidFill>
                  <a:srgbClr val="ECECF1"/>
                </a:solidFill>
                <a:effectLst/>
                <a:latin typeface="Söhne"/>
              </a:rPr>
              <a:t>: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sz="2400" dirty="0"/>
              <a:t>Selección de </a:t>
            </a:r>
            <a:r>
              <a:rPr lang="es-MX" sz="2400"/>
              <a:t>Datos: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Preprocesamiento de </a:t>
            </a:r>
            <a:r>
              <a:rPr lang="es-MX" sz="2400"/>
              <a:t>Datos: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Selección de </a:t>
            </a:r>
            <a:r>
              <a:rPr lang="es-MX" sz="2400"/>
              <a:t>Características: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División del Conjunto de </a:t>
            </a:r>
            <a:r>
              <a:rPr lang="es-MX" sz="2400"/>
              <a:t>Datos: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Implementación de </a:t>
            </a:r>
            <a:r>
              <a:rPr lang="es-MX" sz="2400"/>
              <a:t>Modelos: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Evaluación de </a:t>
            </a:r>
            <a:r>
              <a:rPr lang="es-MX" sz="2400"/>
              <a:t>Modelos:</a:t>
            </a:r>
            <a:endParaRPr lang="es-MX" sz="2400" dirty="0"/>
          </a:p>
          <a:p>
            <a:pPr algn="l">
              <a:buFont typeface="+mj-lt"/>
              <a:buAutoNum type="arabicPeriod"/>
            </a:pPr>
            <a:r>
              <a:rPr lang="es-MX" sz="2400" dirty="0"/>
              <a:t>Comparación y </a:t>
            </a:r>
            <a:r>
              <a:rPr lang="es-MX" sz="2400"/>
              <a:t>Análisis:</a:t>
            </a:r>
            <a:endParaRPr lang="es-MX" sz="2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32435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718511" y="498813"/>
            <a:ext cx="6141377" cy="576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RESULTADOS</a:t>
            </a:r>
            <a:endParaRPr sz="54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A913E78-6F84-4BA1-8AB5-80BFFC55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1" y="1539689"/>
            <a:ext cx="3307336" cy="24471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F0E574-ACBD-4DEA-BD24-50DDC53B65FF}"/>
              </a:ext>
            </a:extLst>
          </p:cNvPr>
          <p:cNvSpPr txBox="1"/>
          <p:nvPr/>
        </p:nvSpPr>
        <p:spPr>
          <a:xfrm>
            <a:off x="1496662" y="4121467"/>
            <a:ext cx="182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</a:rPr>
              <a:t>GENESCORE DATA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17B6B7-A021-4C50-B4AC-617AF937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70" y="1539689"/>
            <a:ext cx="3427148" cy="24412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92D30B8-4EA8-4B12-9E91-694D3311184A}"/>
              </a:ext>
            </a:extLst>
          </p:cNvPr>
          <p:cNvSpPr txBox="1"/>
          <p:nvPr/>
        </p:nvSpPr>
        <p:spPr>
          <a:xfrm>
            <a:off x="5948850" y="3980945"/>
            <a:ext cx="182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anose="020B0A04020102020204" pitchFamily="34" charset="0"/>
              </a:rPr>
              <a:t>SIN GENESCORE DATA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2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Rendimiento de los Modelos:</a:t>
            </a:r>
            <a:endParaRPr lang="es-MX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Tras la evaluación exhaustiva, se observó que cada modelo mostró un desempeño variado en la predicción de la caracterización genómica del cáncer de mama.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El modelo </a:t>
            </a:r>
            <a:r>
              <a:rPr lang="es-MX" b="0" i="0" dirty="0">
                <a:solidFill>
                  <a:srgbClr val="E3E3E3"/>
                </a:solidFill>
                <a:effectLst/>
                <a:latin typeface="Google Sans"/>
              </a:rPr>
              <a:t>SVM obtuvo la mayor precisión de 98,77% </a:t>
            </a:r>
            <a:r>
              <a:rPr lang="es-MX" b="0" i="0" dirty="0">
                <a:effectLst/>
                <a:latin typeface="Söhne"/>
              </a:rPr>
              <a:t>en este contexto específico.</a:t>
            </a:r>
          </a:p>
          <a:p>
            <a:pPr marL="742950" lvl="1" indent="-285750" algn="l">
              <a:buFont typeface="+mj-lt"/>
              <a:buAutoNum type="arabicPeriod"/>
            </a:pPr>
            <a:endParaRPr lang="es-MX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effectLst/>
                <a:latin typeface="Söhne"/>
              </a:rPr>
              <a:t>Importancia de la Selección del Modelo:</a:t>
            </a:r>
            <a:endParaRPr lang="es-MX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La elección del modelo adecuado es crítica para obtener predicciones precisas y relevantes en el análisis genómico del cáncer de mama.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b="0" i="0" dirty="0">
                <a:effectLst/>
                <a:latin typeface="Söhne"/>
              </a:rPr>
              <a:t>Consideraciones como la interpretación, escalabilidad y manejo de datos no lineales son factores clave en la elección del modelo.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86771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68"/>
          <p:cNvSpPr txBox="1">
            <a:spLocks noGrp="1"/>
          </p:cNvSpPr>
          <p:nvPr>
            <p:ph type="title"/>
          </p:nvPr>
        </p:nvSpPr>
        <p:spPr>
          <a:xfrm>
            <a:off x="860550" y="2571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SECCIÓN DE PREGUNTAS Y RESPUESTAS</a:t>
            </a:r>
            <a:endParaRPr sz="2800" dirty="0"/>
          </a:p>
        </p:txBody>
      </p:sp>
      <p:cxnSp>
        <p:nvCxnSpPr>
          <p:cNvPr id="2161" name="Google Shape;2161;p68"/>
          <p:cNvCxnSpPr/>
          <p:nvPr/>
        </p:nvCxnSpPr>
        <p:spPr>
          <a:xfrm>
            <a:off x="1013400" y="148879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163" name="Google Shape;2163;p68"/>
          <p:cNvCxnSpPr/>
          <p:nvPr/>
        </p:nvCxnSpPr>
        <p:spPr>
          <a:xfrm>
            <a:off x="1013400" y="34580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269</Words>
  <Application>Microsoft Office PowerPoint</Application>
  <PresentationFormat>Presentación en pantalla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Söhne</vt:lpstr>
      <vt:lpstr>Montserrat ExtraLight</vt:lpstr>
      <vt:lpstr>Arial</vt:lpstr>
      <vt:lpstr>Google Sans</vt:lpstr>
      <vt:lpstr>Montserrat ExtraBold</vt:lpstr>
      <vt:lpstr>Montserrat</vt:lpstr>
      <vt:lpstr>Montserrat Medium</vt:lpstr>
      <vt:lpstr>Arial Black</vt:lpstr>
      <vt:lpstr>Futuristic Background by Slidesgo</vt:lpstr>
      <vt:lpstr>COMPARATIVA DE MODELOS DE MACHINE LEARNING</vt:lpstr>
      <vt:lpstr>INTRODUCCIÓN:</vt:lpstr>
      <vt:lpstr>01</vt:lpstr>
      <vt:lpstr>METODOLOGÍA</vt:lpstr>
      <vt:lpstr>RESULTADOS</vt:lpstr>
      <vt:lpstr>CONCLUSIONES</vt:lpstr>
      <vt:lpstr>SECCIÓN DE PREGUNTAS Y RESPUESTAS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COMPARATIVA DE MODELOS DE MACHINE LEARNING</dc:title>
  <dc:creator>Usuario</dc:creator>
  <cp:lastModifiedBy>Santiago Moreno</cp:lastModifiedBy>
  <cp:revision>5</cp:revision>
  <dcterms:modified xsi:type="dcterms:W3CDTF">2023-11-22T22:48:05Z</dcterms:modified>
</cp:coreProperties>
</file>