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63" r:id="rId4"/>
    <p:sldId id="264" r:id="rId5"/>
    <p:sldId id="265" r:id="rId6"/>
    <p:sldId id="258"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5iBz3jW5ugpsOOdfIs1+62GUA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7"/>
        <p:cNvGrpSpPr/>
        <p:nvPr/>
      </p:nvGrpSpPr>
      <p:grpSpPr>
        <a:xfrm>
          <a:off x="0" y="0"/>
          <a:ext cx="0" cy="0"/>
          <a:chOff x="0" y="0"/>
          <a:chExt cx="0" cy="0"/>
        </a:xfrm>
      </p:grpSpPr>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77303F06-5B29-5993-528A-160EC8ABD9A1}"/>
              </a:ext>
            </a:extLst>
          </p:cNvPr>
          <p:cNvSpPr txBox="1"/>
          <p:nvPr/>
        </p:nvSpPr>
        <p:spPr>
          <a:xfrm>
            <a:off x="2209799" y="1551325"/>
            <a:ext cx="8828315" cy="2554545"/>
          </a:xfrm>
          <a:prstGeom prst="rect">
            <a:avLst/>
          </a:prstGeom>
          <a:noFill/>
        </p:spPr>
        <p:txBody>
          <a:bodyPr wrap="square">
            <a:spAutoFit/>
          </a:bodyPr>
          <a:lstStyle/>
          <a:p>
            <a:pPr algn="ctr"/>
            <a:r>
              <a:rPr lang="es-CO" sz="4000" b="1" i="0" u="none" strike="noStrike" dirty="0">
                <a:solidFill>
                  <a:schemeClr val="bg1"/>
                </a:solidFill>
                <a:effectLst/>
                <a:latin typeface="Times New Roman" panose="02020603050405020304" pitchFamily="18" charset="0"/>
              </a:rPr>
              <a:t>Automatización del proceso de evaluación en exámenes de opción múltiple, un enfoque para optimizar la calificación y el registro de notas</a:t>
            </a:r>
            <a:endParaRPr lang="es-CO" sz="4000" dirty="0">
              <a:solidFill>
                <a:schemeClr val="bg1"/>
              </a:solidFill>
            </a:endParaRPr>
          </a:p>
        </p:txBody>
      </p:sp>
      <p:sp>
        <p:nvSpPr>
          <p:cNvPr id="4" name="CuadroTexto 3">
            <a:extLst>
              <a:ext uri="{FF2B5EF4-FFF2-40B4-BE49-F238E27FC236}">
                <a16:creationId xmlns:a16="http://schemas.microsoft.com/office/drawing/2014/main" id="{B6033F23-E857-88FE-FC3E-E202CBA4B53A}"/>
              </a:ext>
            </a:extLst>
          </p:cNvPr>
          <p:cNvSpPr txBox="1"/>
          <p:nvPr/>
        </p:nvSpPr>
        <p:spPr>
          <a:xfrm>
            <a:off x="4174671" y="4495800"/>
            <a:ext cx="5268685" cy="400110"/>
          </a:xfrm>
          <a:prstGeom prst="rect">
            <a:avLst/>
          </a:prstGeom>
          <a:noFill/>
        </p:spPr>
        <p:txBody>
          <a:bodyPr wrap="square" rtlCol="0">
            <a:spAutoFit/>
          </a:bodyPr>
          <a:lstStyle/>
          <a:p>
            <a:r>
              <a:rPr lang="es-ES" sz="2000" dirty="0">
                <a:solidFill>
                  <a:schemeClr val="bg1"/>
                </a:solidFill>
                <a:latin typeface="Times New Roman" panose="02020603050405020304" pitchFamily="18" charset="0"/>
                <a:cs typeface="Times New Roman" panose="02020603050405020304" pitchFamily="18" charset="0"/>
              </a:rPr>
              <a:t>Presentado por : Santiago Jiménez C.</a:t>
            </a:r>
            <a:endParaRPr lang="es-CO"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8605DA13-5C01-9D46-5B9A-A8F071EFE6EA}"/>
              </a:ext>
            </a:extLst>
          </p:cNvPr>
          <p:cNvSpPr txBox="1"/>
          <p:nvPr/>
        </p:nvSpPr>
        <p:spPr>
          <a:xfrm>
            <a:off x="1681842" y="1522265"/>
            <a:ext cx="8828315" cy="523220"/>
          </a:xfrm>
          <a:prstGeom prst="rect">
            <a:avLst/>
          </a:prstGeom>
          <a:noFill/>
        </p:spPr>
        <p:txBody>
          <a:bodyPr wrap="square">
            <a:spAutoFit/>
          </a:bodyPr>
          <a:lstStyle/>
          <a:p>
            <a:pPr algn="ctr"/>
            <a:r>
              <a:rPr lang="es-CO" sz="2800" b="1" dirty="0">
                <a:solidFill>
                  <a:srgbClr val="008375"/>
                </a:solidFill>
                <a:latin typeface="Times New Roman" panose="02020603050405020304" pitchFamily="18" charset="0"/>
              </a:rPr>
              <a:t>PLANTEAMIENDO DEL PROBLEMA</a:t>
            </a:r>
            <a:endParaRPr lang="es-CO" sz="2800" dirty="0">
              <a:solidFill>
                <a:schemeClr val="bg1"/>
              </a:solidFill>
            </a:endParaRPr>
          </a:p>
        </p:txBody>
      </p:sp>
      <p:sp>
        <p:nvSpPr>
          <p:cNvPr id="5" name="CuadroTexto 4">
            <a:extLst>
              <a:ext uri="{FF2B5EF4-FFF2-40B4-BE49-F238E27FC236}">
                <a16:creationId xmlns:a16="http://schemas.microsoft.com/office/drawing/2014/main" id="{A5FF1FB1-4821-BFB5-CFF4-12E87C112345}"/>
              </a:ext>
            </a:extLst>
          </p:cNvPr>
          <p:cNvSpPr txBox="1"/>
          <p:nvPr/>
        </p:nvSpPr>
        <p:spPr>
          <a:xfrm>
            <a:off x="1681842" y="2240466"/>
            <a:ext cx="8828315" cy="338554"/>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MINISTERIO DE EDUCACIÓN NACIONAL 2006</a:t>
            </a:r>
            <a:endParaRPr lang="es-CO" sz="3600" dirty="0">
              <a:solidFill>
                <a:schemeClr val="bg1"/>
              </a:solidFill>
            </a:endParaRPr>
          </a:p>
        </p:txBody>
      </p:sp>
      <p:sp>
        <p:nvSpPr>
          <p:cNvPr id="7" name="CuadroTexto 6">
            <a:extLst>
              <a:ext uri="{FF2B5EF4-FFF2-40B4-BE49-F238E27FC236}">
                <a16:creationId xmlns:a16="http://schemas.microsoft.com/office/drawing/2014/main" id="{102C216E-C0D4-C20C-FBE1-2333234AF123}"/>
              </a:ext>
            </a:extLst>
          </p:cNvPr>
          <p:cNvSpPr txBox="1"/>
          <p:nvPr/>
        </p:nvSpPr>
        <p:spPr>
          <a:xfrm>
            <a:off x="1681842" y="2774001"/>
            <a:ext cx="8828314" cy="338554"/>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Estándares básicos de competencias en todas las áreas del conocimiento </a:t>
            </a:r>
            <a:endParaRPr lang="es-CO" sz="3600" dirty="0">
              <a:solidFill>
                <a:schemeClr val="bg1"/>
              </a:solidFill>
            </a:endParaRPr>
          </a:p>
        </p:txBody>
      </p:sp>
      <p:sp>
        <p:nvSpPr>
          <p:cNvPr id="8" name="CuadroTexto 7">
            <a:extLst>
              <a:ext uri="{FF2B5EF4-FFF2-40B4-BE49-F238E27FC236}">
                <a16:creationId xmlns:a16="http://schemas.microsoft.com/office/drawing/2014/main" id="{F7C66892-3B39-032A-8D22-2C3A2CD8A305}"/>
              </a:ext>
            </a:extLst>
          </p:cNvPr>
          <p:cNvSpPr txBox="1"/>
          <p:nvPr/>
        </p:nvSpPr>
        <p:spPr>
          <a:xfrm>
            <a:off x="1681842" y="3307536"/>
            <a:ext cx="8828315" cy="2800767"/>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Se plantea que la evaluación del estudiante es fundamental para los procesos de construcción de los conocimientos, lo cual, implica un interés particular por parte de las instituciones educativas por conocer periódicamente el estado académico de los individuos</a:t>
            </a:r>
          </a:p>
          <a:p>
            <a:pPr algn="ctr"/>
            <a:endParaRPr lang="es-CO" sz="1600" b="1" dirty="0">
              <a:solidFill>
                <a:srgbClr val="008375"/>
              </a:solidFill>
              <a:latin typeface="Times New Roman" panose="02020603050405020304" pitchFamily="18" charset="0"/>
            </a:endParaRPr>
          </a:p>
          <a:p>
            <a:pPr algn="ctr"/>
            <a:r>
              <a:rPr lang="es-CO" sz="1600" dirty="0">
                <a:solidFill>
                  <a:srgbClr val="008375"/>
                </a:solidFill>
                <a:latin typeface="Times New Roman" panose="02020603050405020304" pitchFamily="18" charset="0"/>
              </a:rPr>
              <a:t>Según Sandoval Hernández (2016), el proceso de calificación en la educación consume una gran cantidad de tiempo por parte de los docentes, lo cual puede no ser beneficioso para el aprendizaje de los estudiantes.</a:t>
            </a:r>
          </a:p>
          <a:p>
            <a:pPr algn="ctr"/>
            <a:endParaRPr lang="es-CO" sz="1600" dirty="0">
              <a:solidFill>
                <a:srgbClr val="008375"/>
              </a:solidFill>
              <a:latin typeface="Times New Roman" panose="02020603050405020304" pitchFamily="18" charset="0"/>
            </a:endParaRPr>
          </a:p>
          <a:p>
            <a:pPr algn="ctr"/>
            <a:r>
              <a:rPr lang="es-CO" sz="1600" dirty="0">
                <a:solidFill>
                  <a:srgbClr val="008375"/>
                </a:solidFill>
                <a:latin typeface="Times New Roman" panose="02020603050405020304" pitchFamily="18" charset="0"/>
              </a:rPr>
              <a:t>Se resalta el interés en pruebas de opción múltiple en formatos tradicionales de calificación, es decir, en exámenes tipo </a:t>
            </a:r>
            <a:r>
              <a:rPr lang="es-CO" sz="1600" dirty="0" err="1">
                <a:solidFill>
                  <a:srgbClr val="008375"/>
                </a:solidFill>
                <a:latin typeface="Times New Roman" panose="02020603050405020304" pitchFamily="18" charset="0"/>
              </a:rPr>
              <a:t>icfes</a:t>
            </a:r>
            <a:r>
              <a:rPr lang="es-CO" sz="1600" dirty="0">
                <a:solidFill>
                  <a:srgbClr val="008375"/>
                </a:solidFill>
                <a:latin typeface="Times New Roman" panose="02020603050405020304" pitchFamily="18" charset="0"/>
              </a:rPr>
              <a:t> donde el estudiante selecciona la respuesta que considere correcta</a:t>
            </a:r>
          </a:p>
          <a:p>
            <a:pPr algn="ctr"/>
            <a:endParaRPr lang="es-CO" sz="1600" dirty="0">
              <a:solidFill>
                <a:srgbClr val="008375"/>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549DCC0-B825-BCC2-A204-D1E0AE1A3688}"/>
              </a:ext>
            </a:extLst>
          </p:cNvPr>
          <p:cNvPicPr>
            <a:picLocks noGrp="1" noRot="1" noChangeAspect="1" noMove="1" noResize="1" noEditPoints="1" noAdjustHandles="1" noChangeArrowheads="1" noChangeShapeType="1" noCrop="1"/>
          </p:cNvPicPr>
          <p:nvPr/>
        </p:nvPicPr>
        <p:blipFill rotWithShape="1">
          <a:blip r:embed="rId2"/>
          <a:srcRect b="19"/>
          <a:stretch/>
        </p:blipFill>
        <p:spPr>
          <a:xfrm>
            <a:off x="5462" y="0"/>
            <a:ext cx="12191980" cy="6856718"/>
          </a:xfrm>
          <a:prstGeom prst="rect">
            <a:avLst/>
          </a:prstGeom>
        </p:spPr>
      </p:pic>
      <p:sp>
        <p:nvSpPr>
          <p:cNvPr id="3" name="CuadroTexto 2">
            <a:extLst>
              <a:ext uri="{FF2B5EF4-FFF2-40B4-BE49-F238E27FC236}">
                <a16:creationId xmlns:a16="http://schemas.microsoft.com/office/drawing/2014/main" id="{BFA47645-7A9F-3E86-1BD2-96FA292072FA}"/>
              </a:ext>
            </a:extLst>
          </p:cNvPr>
          <p:cNvSpPr txBox="1"/>
          <p:nvPr/>
        </p:nvSpPr>
        <p:spPr>
          <a:xfrm>
            <a:off x="1681842" y="1522265"/>
            <a:ext cx="8828315" cy="523220"/>
          </a:xfrm>
          <a:prstGeom prst="rect">
            <a:avLst/>
          </a:prstGeom>
          <a:noFill/>
        </p:spPr>
        <p:txBody>
          <a:bodyPr wrap="square">
            <a:spAutoFit/>
          </a:bodyPr>
          <a:lstStyle/>
          <a:p>
            <a:pPr algn="ctr"/>
            <a:r>
              <a:rPr lang="es-ES" sz="2800" b="1" dirty="0">
                <a:solidFill>
                  <a:srgbClr val="008375"/>
                </a:solidFill>
                <a:latin typeface="Times New Roman" panose="02020603050405020304" pitchFamily="18" charset="0"/>
              </a:rPr>
              <a:t>O</a:t>
            </a:r>
            <a:r>
              <a:rPr lang="es-CO" sz="2800" b="1" dirty="0">
                <a:solidFill>
                  <a:srgbClr val="008375"/>
                </a:solidFill>
                <a:latin typeface="Times New Roman" panose="02020603050405020304" pitchFamily="18" charset="0"/>
              </a:rPr>
              <a:t>BJETIVO GENERAL</a:t>
            </a:r>
            <a:endParaRPr lang="es-CO" sz="2800" dirty="0">
              <a:solidFill>
                <a:schemeClr val="bg1"/>
              </a:solidFill>
            </a:endParaRPr>
          </a:p>
        </p:txBody>
      </p:sp>
      <p:sp>
        <p:nvSpPr>
          <p:cNvPr id="4" name="CuadroTexto 3">
            <a:extLst>
              <a:ext uri="{FF2B5EF4-FFF2-40B4-BE49-F238E27FC236}">
                <a16:creationId xmlns:a16="http://schemas.microsoft.com/office/drawing/2014/main" id="{220A8F8F-6450-8E15-ACA2-9BE13D14B2AA}"/>
              </a:ext>
            </a:extLst>
          </p:cNvPr>
          <p:cNvSpPr txBox="1"/>
          <p:nvPr/>
        </p:nvSpPr>
        <p:spPr>
          <a:xfrm>
            <a:off x="1681842" y="2240466"/>
            <a:ext cx="8828315" cy="584775"/>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Desarrollar e implementar un sistema de automatización para la calificación de exámenes de selección múltiple, reduciendo entre un 30 o 40% el tiempo necesario para la evaluación por parte de los docentes.</a:t>
            </a:r>
          </a:p>
        </p:txBody>
      </p:sp>
      <p:sp>
        <p:nvSpPr>
          <p:cNvPr id="5" name="CuadroTexto 4">
            <a:extLst>
              <a:ext uri="{FF2B5EF4-FFF2-40B4-BE49-F238E27FC236}">
                <a16:creationId xmlns:a16="http://schemas.microsoft.com/office/drawing/2014/main" id="{65DCB13F-D7B9-C654-8916-7C2A40A407D0}"/>
              </a:ext>
            </a:extLst>
          </p:cNvPr>
          <p:cNvSpPr txBox="1"/>
          <p:nvPr/>
        </p:nvSpPr>
        <p:spPr>
          <a:xfrm>
            <a:off x="1681843" y="3863483"/>
            <a:ext cx="8828314" cy="1569660"/>
          </a:xfrm>
          <a:prstGeom prst="rect">
            <a:avLst/>
          </a:prstGeom>
          <a:noFill/>
        </p:spPr>
        <p:txBody>
          <a:bodyPr wrap="square">
            <a:spAutoFit/>
          </a:bodyPr>
          <a:lstStyle/>
          <a:p>
            <a:pPr marL="285750" indent="-285750">
              <a:buFont typeface="Arial" panose="020B0604020202020204" pitchFamily="34" charset="0"/>
              <a:buChar char="•"/>
            </a:pPr>
            <a:r>
              <a:rPr lang="es-CO" sz="1600" dirty="0">
                <a:solidFill>
                  <a:srgbClr val="008375"/>
                </a:solidFill>
                <a:latin typeface="Times New Roman" panose="02020603050405020304" pitchFamily="18" charset="0"/>
              </a:rPr>
              <a:t>Implementar un algoritmo de Reconocimiento Óptico de Caracteres (OCR) para procesar imágenes de hojas de respuestas escaneadas.</a:t>
            </a:r>
          </a:p>
          <a:p>
            <a:pPr marL="285750" indent="-285750">
              <a:buFont typeface="Arial" panose="020B0604020202020204" pitchFamily="34" charset="0"/>
              <a:buChar char="•"/>
            </a:pPr>
            <a:r>
              <a:rPr lang="es-CO" sz="1600" dirty="0">
                <a:solidFill>
                  <a:srgbClr val="008375"/>
                </a:solidFill>
                <a:latin typeface="Times New Roman" panose="02020603050405020304" pitchFamily="18" charset="0"/>
              </a:rPr>
              <a:t>Desarrollar funciones que permitan la extracción de información clave del estudiante, como nombres y códigos de identificación, a partir de las hojas de respuestas.</a:t>
            </a:r>
          </a:p>
          <a:p>
            <a:pPr marL="285750" indent="-285750">
              <a:buFont typeface="Arial" panose="020B0604020202020204" pitchFamily="34" charset="0"/>
              <a:buChar char="•"/>
            </a:pPr>
            <a:r>
              <a:rPr lang="es-CO" sz="1600" dirty="0">
                <a:solidFill>
                  <a:srgbClr val="008375"/>
                </a:solidFill>
                <a:latin typeface="Times New Roman" panose="02020603050405020304" pitchFamily="18" charset="0"/>
              </a:rPr>
              <a:t>Realizar pruebas exhaustivas del algoritmo de OCR para garantizar una alta precisión en la identificación de datos del estudiante.</a:t>
            </a:r>
          </a:p>
        </p:txBody>
      </p:sp>
      <p:sp>
        <p:nvSpPr>
          <p:cNvPr id="8" name="CuadroTexto 7">
            <a:extLst>
              <a:ext uri="{FF2B5EF4-FFF2-40B4-BE49-F238E27FC236}">
                <a16:creationId xmlns:a16="http://schemas.microsoft.com/office/drawing/2014/main" id="{F10F6219-F0D7-BC3E-C17A-DA5450B839AF}"/>
              </a:ext>
            </a:extLst>
          </p:cNvPr>
          <p:cNvSpPr txBox="1"/>
          <p:nvPr/>
        </p:nvSpPr>
        <p:spPr>
          <a:xfrm>
            <a:off x="1681842" y="3167390"/>
            <a:ext cx="8708573" cy="523220"/>
          </a:xfrm>
          <a:prstGeom prst="rect">
            <a:avLst/>
          </a:prstGeom>
          <a:noFill/>
        </p:spPr>
        <p:txBody>
          <a:bodyPr wrap="square">
            <a:spAutoFit/>
          </a:bodyPr>
          <a:lstStyle/>
          <a:p>
            <a:pPr algn="ctr"/>
            <a:r>
              <a:rPr lang="es-ES" sz="2800" b="1" dirty="0">
                <a:solidFill>
                  <a:srgbClr val="008375"/>
                </a:solidFill>
                <a:latin typeface="Times New Roman" panose="02020603050405020304" pitchFamily="18" charset="0"/>
              </a:rPr>
              <a:t>O</a:t>
            </a:r>
            <a:r>
              <a:rPr lang="es-CO" sz="2800" b="1" dirty="0">
                <a:solidFill>
                  <a:srgbClr val="008375"/>
                </a:solidFill>
                <a:latin typeface="Times New Roman" panose="02020603050405020304" pitchFamily="18" charset="0"/>
              </a:rPr>
              <a:t>BJETIVOS  ESPECÍFICOS</a:t>
            </a:r>
            <a:endParaRPr lang="es-CO" sz="2800" dirty="0">
              <a:solidFill>
                <a:schemeClr val="bg1"/>
              </a:solidFill>
            </a:endParaRPr>
          </a:p>
        </p:txBody>
      </p:sp>
    </p:spTree>
    <p:extLst>
      <p:ext uri="{BB962C8B-B14F-4D97-AF65-F5344CB8AC3E}">
        <p14:creationId xmlns:p14="http://schemas.microsoft.com/office/powerpoint/2010/main" val="36767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549DCC0-B825-BCC2-A204-D1E0AE1A3688}"/>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CF3E5011-C31D-0FF9-1783-83FB4581D410}"/>
              </a:ext>
            </a:extLst>
          </p:cNvPr>
          <p:cNvSpPr txBox="1"/>
          <p:nvPr/>
        </p:nvSpPr>
        <p:spPr>
          <a:xfrm>
            <a:off x="1681842" y="1522265"/>
            <a:ext cx="8828315" cy="523220"/>
          </a:xfrm>
          <a:prstGeom prst="rect">
            <a:avLst/>
          </a:prstGeom>
          <a:noFill/>
        </p:spPr>
        <p:txBody>
          <a:bodyPr wrap="square">
            <a:spAutoFit/>
          </a:bodyPr>
          <a:lstStyle/>
          <a:p>
            <a:pPr algn="ctr"/>
            <a:r>
              <a:rPr lang="es-ES" sz="2800" b="1" dirty="0">
                <a:solidFill>
                  <a:srgbClr val="008375"/>
                </a:solidFill>
                <a:latin typeface="Times New Roman" panose="02020603050405020304" pitchFamily="18" charset="0"/>
              </a:rPr>
              <a:t>J</a:t>
            </a:r>
            <a:r>
              <a:rPr lang="es-CO" sz="2800" b="1" dirty="0">
                <a:solidFill>
                  <a:srgbClr val="008375"/>
                </a:solidFill>
                <a:latin typeface="Times New Roman" panose="02020603050405020304" pitchFamily="18" charset="0"/>
              </a:rPr>
              <a:t>USTIFICACIÓN</a:t>
            </a:r>
            <a:endParaRPr lang="es-CO" sz="2800" dirty="0">
              <a:solidFill>
                <a:schemeClr val="bg1"/>
              </a:solidFill>
            </a:endParaRPr>
          </a:p>
        </p:txBody>
      </p:sp>
      <p:sp>
        <p:nvSpPr>
          <p:cNvPr id="4" name="CuadroTexto 3">
            <a:extLst>
              <a:ext uri="{FF2B5EF4-FFF2-40B4-BE49-F238E27FC236}">
                <a16:creationId xmlns:a16="http://schemas.microsoft.com/office/drawing/2014/main" id="{97FDD26B-6754-9137-307D-A6F00EF6A5A3}"/>
              </a:ext>
            </a:extLst>
          </p:cNvPr>
          <p:cNvSpPr txBox="1"/>
          <p:nvPr/>
        </p:nvSpPr>
        <p:spPr>
          <a:xfrm>
            <a:off x="1681842" y="2240466"/>
            <a:ext cx="8828315" cy="584775"/>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La labor docente enfrenta numerosos desafíos, desde la planificación de actividades pedagógicas hasta la gestión de tareas administrativas exigentes. Burgess, </a:t>
            </a:r>
            <a:r>
              <a:rPr lang="es-CO" sz="1600" dirty="0" err="1">
                <a:solidFill>
                  <a:srgbClr val="008375"/>
                </a:solidFill>
                <a:latin typeface="Times New Roman" panose="02020603050405020304" pitchFamily="18" charset="0"/>
              </a:rPr>
              <a:t>Rawal</a:t>
            </a:r>
            <a:r>
              <a:rPr lang="es-CO" sz="1600" dirty="0">
                <a:solidFill>
                  <a:srgbClr val="008375"/>
                </a:solidFill>
                <a:latin typeface="Times New Roman" panose="02020603050405020304" pitchFamily="18" charset="0"/>
              </a:rPr>
              <a:t> y Taylor (2022) </a:t>
            </a:r>
            <a:endParaRPr lang="es-CO" sz="3600" dirty="0">
              <a:solidFill>
                <a:schemeClr val="bg1"/>
              </a:solidFill>
            </a:endParaRPr>
          </a:p>
        </p:txBody>
      </p:sp>
      <p:sp>
        <p:nvSpPr>
          <p:cNvPr id="6" name="CuadroTexto 5">
            <a:extLst>
              <a:ext uri="{FF2B5EF4-FFF2-40B4-BE49-F238E27FC236}">
                <a16:creationId xmlns:a16="http://schemas.microsoft.com/office/drawing/2014/main" id="{714E428C-93EF-BB25-81E5-386C8D454149}"/>
              </a:ext>
            </a:extLst>
          </p:cNvPr>
          <p:cNvSpPr txBox="1"/>
          <p:nvPr/>
        </p:nvSpPr>
        <p:spPr>
          <a:xfrm>
            <a:off x="1681842" y="3020222"/>
            <a:ext cx="8828315" cy="1569660"/>
          </a:xfrm>
          <a:prstGeom prst="rect">
            <a:avLst/>
          </a:prstGeom>
          <a:noFill/>
        </p:spPr>
        <p:txBody>
          <a:bodyPr wrap="square">
            <a:spAutoFit/>
          </a:bodyPr>
          <a:lstStyle/>
          <a:p>
            <a:pPr algn="ctr"/>
            <a:r>
              <a:rPr lang="es-CO" sz="1600" dirty="0">
                <a:solidFill>
                  <a:srgbClr val="008375"/>
                </a:solidFill>
                <a:latin typeface="Times New Roman" panose="02020603050405020304" pitchFamily="18" charset="0"/>
              </a:rPr>
              <a:t>Como respuesta al problema que se plantea en el presente documento, se encontró que, </a:t>
            </a:r>
            <a:r>
              <a:rPr lang="es-CO" sz="1600" dirty="0" err="1">
                <a:solidFill>
                  <a:srgbClr val="008375"/>
                </a:solidFill>
                <a:latin typeface="Times New Roman" panose="02020603050405020304" pitchFamily="18" charset="0"/>
              </a:rPr>
              <a:t>Alomran</a:t>
            </a:r>
            <a:r>
              <a:rPr lang="es-CO" sz="1600" dirty="0">
                <a:solidFill>
                  <a:srgbClr val="008375"/>
                </a:solidFill>
                <a:latin typeface="Times New Roman" panose="02020603050405020304" pitchFamily="18" charset="0"/>
              </a:rPr>
              <a:t> y Chai (2018), desarrollaron un sistema de calificación automática con respuesta rápida, el cual, califica automáticamente exámenes de selección múltiple con una precisión superior al 90%, donde se plantea que un modelo de inteligencia artificial reduce significativamente el tiempo que se emplea calificando y también, se resalta la accesibilidad, dado que no se necesita de instrumentos costosos, ni conocimientos profundos en tecnología </a:t>
            </a:r>
          </a:p>
        </p:txBody>
      </p:sp>
    </p:spTree>
    <p:extLst>
      <p:ext uri="{BB962C8B-B14F-4D97-AF65-F5344CB8AC3E}">
        <p14:creationId xmlns:p14="http://schemas.microsoft.com/office/powerpoint/2010/main" val="206961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549DCC0-B825-BCC2-A204-D1E0AE1A3688}"/>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09471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Panorámica</PresentationFormat>
  <Paragraphs>19</Paragraphs>
  <Slides>6</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ruiz</dc:creator>
  <cp:lastModifiedBy>MICHAEL SANTIAGO JIMENEZ CABALLERO</cp:lastModifiedBy>
  <cp:revision>1</cp:revision>
  <dcterms:created xsi:type="dcterms:W3CDTF">2020-08-05T15:03:38Z</dcterms:created>
  <dcterms:modified xsi:type="dcterms:W3CDTF">2024-05-03T03:52:05Z</dcterms:modified>
</cp:coreProperties>
</file>