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72" r:id="rId6"/>
    <p:sldId id="259" r:id="rId7"/>
    <p:sldId id="260" r:id="rId8"/>
    <p:sldId id="262" r:id="rId9"/>
    <p:sldId id="263" r:id="rId10"/>
    <p:sldId id="264" r:id="rId11"/>
    <p:sldId id="265" r:id="rId12"/>
    <p:sldId id="266" r:id="rId13"/>
    <p:sldId id="267" r:id="rId14"/>
    <p:sldId id="268" r:id="rId15"/>
    <p:sldId id="269" r:id="rId16"/>
    <p:sldId id="271" r:id="rId17"/>
    <p:sldId id="270" r:id="rId18"/>
    <p:sldId id="273" r:id="rId19"/>
    <p:sldId id="261" r:id="rId20"/>
    <p:sldId id="274" r:id="rId21"/>
    <p:sldId id="277" r:id="rId2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D69FA40D-C34E-4F3E-9E10-6E2857EB7B80}" type="datetimeFigureOut">
              <a:rPr lang="ru-RU"/>
              <a:pPr>
                <a:defRPr/>
              </a:pPr>
              <a:t>30.10.2012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E76EC60B-B2A2-4E68-B219-08118E87897F}"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39B3CC6E-A3BC-43FA-B489-01993B778411}" type="datetimeFigureOut">
              <a:rPr lang="ru-RU"/>
              <a:pPr>
                <a:defRPr/>
              </a:pPr>
              <a:t>30.10.2012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80EAC9B-1C2B-4601-90FB-7EA515EE5FA6}"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396428B0-2408-49F3-9B9C-18CA4FC818DE}" type="datetimeFigureOut">
              <a:rPr lang="ru-RU"/>
              <a:pPr>
                <a:defRPr/>
              </a:pPr>
              <a:t>30.10.2012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C66F5BC-51EA-489D-9605-53CA2FE5571C}"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6E9C5D39-37D5-406C-BC88-D568BB943D1F}" type="datetimeFigureOut">
              <a:rPr lang="ru-RU"/>
              <a:pPr>
                <a:defRPr/>
              </a:pPr>
              <a:t>30.10.2012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E0C8F536-1B49-414D-B992-A5A36127C4FC}"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1846FCE5-8810-4909-B982-FE63C92783E0}" type="datetimeFigureOut">
              <a:rPr lang="ru-RU"/>
              <a:pPr>
                <a:defRPr/>
              </a:pPr>
              <a:t>30.10.2012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34974007-C656-4998-A545-9BCC4B71A763}"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270E2139-AB65-4B27-A1EA-3886572058EE}" type="datetimeFigureOut">
              <a:rPr lang="ru-RU"/>
              <a:pPr>
                <a:defRPr/>
              </a:pPr>
              <a:t>30.10.2012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3F2FA2DF-738F-4115-B991-DDB0691C5861}"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DF7336AD-0512-4474-B5BA-06B5666A017F}" type="datetimeFigureOut">
              <a:rPr lang="ru-RU"/>
              <a:pPr>
                <a:defRPr/>
              </a:pPr>
              <a:t>30.10.2012</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CA011485-C801-4CBD-B059-9FBD5996E667}"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992A5B50-ABB2-49B8-AD59-958B57E4D5D8}" type="datetimeFigureOut">
              <a:rPr lang="ru-RU"/>
              <a:pPr>
                <a:defRPr/>
              </a:pPr>
              <a:t>30.10.2012</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48631C78-3A42-4838-8A41-5A01F079E266}"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330D7FE5-3B28-4CC9-855B-2DC88F26B5CC}" type="datetimeFigureOut">
              <a:rPr lang="ru-RU"/>
              <a:pPr>
                <a:defRPr/>
              </a:pPr>
              <a:t>30.10.2012</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E6E761E2-7761-4C0E-A988-3AF65AFCE9D2}"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629A2DF9-A66B-469A-A144-A4F2E32F42E3}" type="datetimeFigureOut">
              <a:rPr lang="ru-RU"/>
              <a:pPr>
                <a:defRPr/>
              </a:pPr>
              <a:t>30.10.2012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39BCAA3-497C-424B-9056-E343D92CC807}"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16C407BB-EDAF-4291-8CCC-BD802BA665C2}" type="datetimeFigureOut">
              <a:rPr lang="ru-RU"/>
              <a:pPr>
                <a:defRPr/>
              </a:pPr>
              <a:t>30.10.2012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1B8300F-CD62-406C-84E3-BB0E8C8317A7}"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A980BB7-C155-40B2-9C00-8263497D42F2}" type="datetimeFigureOut">
              <a:rPr lang="ru-RU"/>
              <a:pPr>
                <a:defRPr/>
              </a:pPr>
              <a:t>30.10.2012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E9FC1BB-EB4B-483F-BFDC-3DF103B6C2EF}"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Заголовок 1"/>
          <p:cNvSpPr>
            <a:spLocks noGrp="1"/>
          </p:cNvSpPr>
          <p:nvPr>
            <p:ph type="ctrTitle"/>
          </p:nvPr>
        </p:nvSpPr>
        <p:spPr>
          <a:xfrm>
            <a:off x="684213" y="1052513"/>
            <a:ext cx="7772400" cy="1470025"/>
          </a:xfrm>
        </p:spPr>
        <p:txBody>
          <a:bodyPr/>
          <a:lstStyle/>
          <a:p>
            <a:pPr eaLnBrk="1" hangingPunct="1"/>
            <a:r>
              <a:rPr lang="ru-RU" sz="3000" smtClean="0"/>
              <a:t>Разработка </a:t>
            </a:r>
            <a:r>
              <a:rPr lang="en-US" sz="3000" smtClean="0"/>
              <a:t>Android</a:t>
            </a:r>
            <a:r>
              <a:rPr lang="ru-RU" sz="3000" smtClean="0"/>
              <a:t>-приложения для службы</a:t>
            </a:r>
            <a:r>
              <a:rPr lang="ru-RU" sz="3000" smtClean="0">
                <a:latin typeface="Arial" charset="0"/>
              </a:rPr>
              <a:t> </a:t>
            </a:r>
            <a:r>
              <a:rPr lang="ru-RU" sz="3000" smtClean="0"/>
              <a:t>курьерской доставки</a:t>
            </a:r>
          </a:p>
        </p:txBody>
      </p:sp>
      <p:pic>
        <p:nvPicPr>
          <p:cNvPr id="13314" name="Picture 2" descr="C:\Users\Ольга Яворская\Pictures\promo_android1.jpg"/>
          <p:cNvPicPr>
            <a:picLocks noChangeAspect="1" noChangeArrowheads="1"/>
          </p:cNvPicPr>
          <p:nvPr/>
        </p:nvPicPr>
        <p:blipFill>
          <a:blip r:embed="rId2" cstate="print"/>
          <a:srcRect/>
          <a:stretch>
            <a:fillRect/>
          </a:stretch>
        </p:blipFill>
        <p:spPr bwMode="auto">
          <a:xfrm>
            <a:off x="3348038" y="3284538"/>
            <a:ext cx="2381250" cy="2714625"/>
          </a:xfrm>
          <a:prstGeom prst="rect">
            <a:avLst/>
          </a:prstGeom>
          <a:noFill/>
          <a:ln w="9525">
            <a:noFill/>
            <a:miter lim="800000"/>
            <a:headEnd/>
            <a:tailEnd/>
          </a:ln>
        </p:spPr>
      </p:pic>
      <p:sp>
        <p:nvSpPr>
          <p:cNvPr id="13315"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13316" name="Line 6"/>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13317" name="Line 7"/>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13318" name="Line 8"/>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Заголовок 1"/>
          <p:cNvSpPr>
            <a:spLocks noGrp="1"/>
          </p:cNvSpPr>
          <p:nvPr>
            <p:ph type="title"/>
          </p:nvPr>
        </p:nvSpPr>
        <p:spPr/>
        <p:txBody>
          <a:bodyPr/>
          <a:lstStyle/>
          <a:p>
            <a:pPr eaLnBrk="1" hangingPunct="1"/>
            <a:r>
              <a:rPr lang="ru-RU" sz="2000" smtClean="0"/>
              <a:t>          Скрин№5: Экран «Заявки» (Часть 1), отображающий список заявок на выбранную дату</a:t>
            </a:r>
            <a:r>
              <a:rPr lang="ru-RU" sz="2600" smtClean="0"/>
              <a:t> </a:t>
            </a:r>
          </a:p>
        </p:txBody>
      </p:sp>
      <p:pic>
        <p:nvPicPr>
          <p:cNvPr id="22530" name="Picture 2" descr="C:\Users\Ольга Яворская\Downloads\Scrins\Scrins\6.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22531"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2532"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2533"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2534"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2535"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2536"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2537"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Заголовок 1"/>
          <p:cNvSpPr>
            <a:spLocks noGrp="1"/>
          </p:cNvSpPr>
          <p:nvPr>
            <p:ph type="title"/>
          </p:nvPr>
        </p:nvSpPr>
        <p:spPr/>
        <p:txBody>
          <a:bodyPr/>
          <a:lstStyle/>
          <a:p>
            <a:pPr eaLnBrk="1" hangingPunct="1"/>
            <a:r>
              <a:rPr lang="ru-RU" sz="2000" smtClean="0"/>
              <a:t>          Скрин №6: Экран «Заявки» (Часть 2), отображающий список заявок на выбранную дату</a:t>
            </a:r>
            <a:r>
              <a:rPr lang="ru-RU" sz="2600" smtClean="0"/>
              <a:t> </a:t>
            </a:r>
          </a:p>
        </p:txBody>
      </p:sp>
      <p:pic>
        <p:nvPicPr>
          <p:cNvPr id="23554" name="Picture 2" descr="C:\Users\Ольга Яворская\Downloads\Scrins\Scrins\7.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23555"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3556"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3557"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3558"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3559"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3560"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3561"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Заголовок 1"/>
          <p:cNvSpPr>
            <a:spLocks noGrp="1"/>
          </p:cNvSpPr>
          <p:nvPr>
            <p:ph type="title"/>
          </p:nvPr>
        </p:nvSpPr>
        <p:spPr/>
        <p:txBody>
          <a:bodyPr/>
          <a:lstStyle/>
          <a:p>
            <a:pPr eaLnBrk="1" hangingPunct="1"/>
            <a:r>
              <a:rPr lang="ru-RU" sz="2000" smtClean="0"/>
              <a:t>          Скрин №7: Экран «Финансы», отображающий сводную информацию о выполненных заявках на выбранную дату</a:t>
            </a:r>
          </a:p>
        </p:txBody>
      </p:sp>
      <p:pic>
        <p:nvPicPr>
          <p:cNvPr id="24578" name="Picture 2" descr="C:\Users\Ольга Яворская\Downloads\Scrins\Scrins\8.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24579"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4580"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4581"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4582"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4583"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4584"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4585"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Заголовок 1"/>
          <p:cNvSpPr>
            <a:spLocks noGrp="1"/>
          </p:cNvSpPr>
          <p:nvPr>
            <p:ph type="title"/>
          </p:nvPr>
        </p:nvSpPr>
        <p:spPr/>
        <p:txBody>
          <a:bodyPr/>
          <a:lstStyle/>
          <a:p>
            <a:pPr eaLnBrk="1" hangingPunct="1"/>
            <a:r>
              <a:rPr lang="ru-RU" sz="2000" smtClean="0"/>
              <a:t>Скрин №8: Экран «Настройки приложения»</a:t>
            </a:r>
          </a:p>
        </p:txBody>
      </p:sp>
      <p:pic>
        <p:nvPicPr>
          <p:cNvPr id="25602" name="Picture 2" descr="C:\Users\Ольга Яворская\Downloads\Scrins\Scrins\9.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25603"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5604"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5605"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5606"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5607"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5608"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5609"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Заголовок 1"/>
          <p:cNvSpPr>
            <a:spLocks noGrp="1"/>
          </p:cNvSpPr>
          <p:nvPr>
            <p:ph type="title"/>
          </p:nvPr>
        </p:nvSpPr>
        <p:spPr/>
        <p:txBody>
          <a:bodyPr/>
          <a:lstStyle/>
          <a:p>
            <a:pPr eaLnBrk="1" hangingPunct="1"/>
            <a:r>
              <a:rPr lang="ru-RU" sz="2000" smtClean="0"/>
              <a:t>            Скрин №9: Экран «Информация» (Часть 1), на котором отображены детали заявки</a:t>
            </a:r>
          </a:p>
        </p:txBody>
      </p:sp>
      <p:pic>
        <p:nvPicPr>
          <p:cNvPr id="26626" name="Picture 2" descr="C:\Users\Ольга Яворская\Downloads\Scrins\Scrins\10.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26627"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6628"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6629"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6630"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6631"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6632"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6633"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Заголовок 1"/>
          <p:cNvSpPr>
            <a:spLocks noGrp="1"/>
          </p:cNvSpPr>
          <p:nvPr>
            <p:ph type="title"/>
          </p:nvPr>
        </p:nvSpPr>
        <p:spPr/>
        <p:txBody>
          <a:bodyPr/>
          <a:lstStyle/>
          <a:p>
            <a:pPr eaLnBrk="1" hangingPunct="1"/>
            <a:r>
              <a:rPr lang="ru-RU" sz="2000" smtClean="0"/>
              <a:t>          Скрин №10: Экран «Информация» (Часть 2), на котором отображены детали заявки</a:t>
            </a:r>
          </a:p>
        </p:txBody>
      </p:sp>
      <p:pic>
        <p:nvPicPr>
          <p:cNvPr id="27650" name="Picture 2" descr="C:\Users\Ольга Яворская\Downloads\Scrins\Scrins\11.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27651"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7652"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7653"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7654"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7655"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7656"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7657"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Заголовок 1"/>
          <p:cNvSpPr>
            <a:spLocks noGrp="1"/>
          </p:cNvSpPr>
          <p:nvPr>
            <p:ph type="title"/>
          </p:nvPr>
        </p:nvSpPr>
        <p:spPr>
          <a:xfrm>
            <a:off x="323850" y="333375"/>
            <a:ext cx="8686800" cy="1143000"/>
          </a:xfrm>
        </p:spPr>
        <p:txBody>
          <a:bodyPr/>
          <a:lstStyle/>
          <a:p>
            <a:pPr eaLnBrk="1" hangingPunct="1"/>
            <a:r>
              <a:rPr lang="ru-RU" sz="1800" smtClean="0"/>
              <a:t>              </a:t>
            </a:r>
            <a:r>
              <a:rPr lang="ru-RU" sz="1600" smtClean="0"/>
              <a:t>Скрин №11: Экран «Информация». Описывается процесс выбора курьером нового статуса заявки. Нажата кнопка «Выбрать» для смены статуса. Появилось контекстное меню</a:t>
            </a:r>
            <a:br>
              <a:rPr lang="ru-RU" sz="1600" smtClean="0"/>
            </a:br>
            <a:r>
              <a:rPr lang="ru-RU" sz="1600" smtClean="0"/>
              <a:t> для выбора нового статуса заявки. Далее выбран статус «Частичный отказ». После этого </a:t>
            </a:r>
            <a:br>
              <a:rPr lang="ru-RU" sz="1600" smtClean="0"/>
            </a:br>
            <a:r>
              <a:rPr lang="ru-RU" sz="1600" smtClean="0"/>
              <a:t>появилось второе контекстное меню для выбора причины отказа.</a:t>
            </a:r>
          </a:p>
        </p:txBody>
      </p:sp>
      <p:pic>
        <p:nvPicPr>
          <p:cNvPr id="28674" name="Picture 2" descr="C:\Users\Ольга Яворская\Downloads\Scrins\Scrins\13.png"/>
          <p:cNvPicPr>
            <a:picLocks noGrp="1" noChangeAspect="1" noChangeArrowheads="1"/>
          </p:cNvPicPr>
          <p:nvPr>
            <p:ph idx="1"/>
          </p:nvPr>
        </p:nvPicPr>
        <p:blipFill>
          <a:blip r:embed="rId2" cstate="print"/>
          <a:srcRect/>
          <a:stretch>
            <a:fillRect/>
          </a:stretch>
        </p:blipFill>
        <p:spPr>
          <a:xfrm>
            <a:off x="827088" y="1989138"/>
            <a:ext cx="7543800" cy="4525962"/>
          </a:xfrm>
        </p:spPr>
      </p:pic>
      <p:sp>
        <p:nvSpPr>
          <p:cNvPr id="28675"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8676"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8677"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8678"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8679"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8680"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8681"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Заголовок 1"/>
          <p:cNvSpPr>
            <a:spLocks noGrp="1"/>
          </p:cNvSpPr>
          <p:nvPr>
            <p:ph type="title"/>
          </p:nvPr>
        </p:nvSpPr>
        <p:spPr/>
        <p:txBody>
          <a:bodyPr/>
          <a:lstStyle/>
          <a:p>
            <a:pPr eaLnBrk="1" hangingPunct="1"/>
            <a:r>
              <a:rPr lang="ru-RU" sz="2000" smtClean="0"/>
              <a:t>           Скрин №12: Экран «Список товаров», отображающий детали заявки в части списка товаров</a:t>
            </a:r>
          </a:p>
        </p:txBody>
      </p:sp>
      <p:pic>
        <p:nvPicPr>
          <p:cNvPr id="29698" name="Picture 2" descr="C:\Users\Ольга Яворская\Downloads\Scrins\Scrins\12.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29699"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9700"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9701"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9702"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9703"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9704"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9705"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1"/>
          </p:nvPr>
        </p:nvSpPr>
        <p:spPr>
          <a:xfrm>
            <a:off x="468313" y="1125538"/>
            <a:ext cx="8229600" cy="4525962"/>
          </a:xfrm>
        </p:spPr>
        <p:txBody>
          <a:bodyPr/>
          <a:lstStyle/>
          <a:p>
            <a:pPr eaLnBrk="1" hangingPunct="1">
              <a:buFont typeface="Arial" charset="0"/>
              <a:buNone/>
            </a:pPr>
            <a:endParaRPr lang="ru-RU" sz="2000" smtClean="0"/>
          </a:p>
          <a:p>
            <a:pPr eaLnBrk="1" hangingPunct="1">
              <a:buFont typeface="Arial" charset="0"/>
              <a:buNone/>
            </a:pPr>
            <a:r>
              <a:rPr lang="ru-RU" sz="2000" smtClean="0"/>
              <a:t>Итак, предыдущие слайды показывают, как выглядит приложение.</a:t>
            </a:r>
          </a:p>
          <a:p>
            <a:pPr eaLnBrk="1" hangingPunct="1">
              <a:buFont typeface="Arial" charset="0"/>
              <a:buNone/>
            </a:pPr>
            <a:endParaRPr lang="ru-RU" sz="2000" smtClean="0"/>
          </a:p>
          <a:p>
            <a:pPr eaLnBrk="1" hangingPunct="1">
              <a:buFont typeface="Arial" charset="0"/>
              <a:buNone/>
            </a:pPr>
            <a:r>
              <a:rPr lang="ru-RU" sz="2000" smtClean="0"/>
              <a:t>Если еще раз задуматься, какие выгоды можно получить от его использования, то это…</a:t>
            </a:r>
          </a:p>
        </p:txBody>
      </p:sp>
      <p:sp>
        <p:nvSpPr>
          <p:cNvPr id="30722" name="Line 3"/>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30723" name="Line 4"/>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30724" name="Oval 5"/>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30725" name="Oval 6"/>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30726" name="Oval 7"/>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30727" name="Line 8"/>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30728" name="Line 9"/>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Заголовок 1"/>
          <p:cNvSpPr>
            <a:spLocks noGrp="1"/>
          </p:cNvSpPr>
          <p:nvPr>
            <p:ph type="title"/>
          </p:nvPr>
        </p:nvSpPr>
        <p:spPr>
          <a:xfrm>
            <a:off x="468313" y="404813"/>
            <a:ext cx="8229600" cy="1143000"/>
          </a:xfrm>
        </p:spPr>
        <p:txBody>
          <a:bodyPr/>
          <a:lstStyle/>
          <a:p>
            <a:pPr eaLnBrk="1" hangingPunct="1"/>
            <a:r>
              <a:rPr lang="ru-RU" sz="2600" smtClean="0"/>
              <a:t/>
            </a:r>
            <a:br>
              <a:rPr lang="ru-RU" sz="2600" smtClean="0"/>
            </a:br>
            <a:r>
              <a:rPr lang="ru-RU" sz="2600" smtClean="0"/>
              <a:t>Выгоды от андроид-приложения для Вашего бизнеса</a:t>
            </a:r>
          </a:p>
        </p:txBody>
      </p:sp>
      <p:sp>
        <p:nvSpPr>
          <p:cNvPr id="31746" name="Содержимое 2"/>
          <p:cNvSpPr>
            <a:spLocks noGrp="1"/>
          </p:cNvSpPr>
          <p:nvPr>
            <p:ph idx="1"/>
          </p:nvPr>
        </p:nvSpPr>
        <p:spPr>
          <a:xfrm>
            <a:off x="468313" y="1844675"/>
            <a:ext cx="8229600" cy="4525963"/>
          </a:xfrm>
        </p:spPr>
        <p:txBody>
          <a:bodyPr/>
          <a:lstStyle/>
          <a:p>
            <a:pPr eaLnBrk="1" hangingPunct="1"/>
            <a:r>
              <a:rPr lang="ru-RU" sz="2000" smtClean="0"/>
              <a:t>Вы избавляетесь от большой части бумажного документооборота</a:t>
            </a:r>
          </a:p>
          <a:p>
            <a:pPr eaLnBrk="1" hangingPunct="1"/>
            <a:endParaRPr lang="ru-RU" sz="2000" smtClean="0"/>
          </a:p>
          <a:p>
            <a:pPr eaLnBrk="1" hangingPunct="1"/>
            <a:r>
              <a:rPr lang="ru-RU" sz="2000" smtClean="0"/>
              <a:t>Вы снижаете затраты на персонал (с использованием андроид-приложения требуется меньше телефонных операторов, координирующих работу курьеров, меньше  операторов баз данных, обрабатывающих данные о выполнении заявок на доставку)</a:t>
            </a:r>
          </a:p>
          <a:p>
            <a:pPr eaLnBrk="1" hangingPunct="1"/>
            <a:endParaRPr lang="ru-RU" sz="2000" smtClean="0"/>
          </a:p>
          <a:p>
            <a:pPr eaLnBrk="1" hangingPunct="1"/>
            <a:r>
              <a:rPr lang="ru-RU" sz="2000" smtClean="0"/>
              <a:t>Возможно, есть еще…</a:t>
            </a:r>
          </a:p>
          <a:p>
            <a:pPr eaLnBrk="1" hangingPunct="1">
              <a:buFont typeface="Arial" charset="0"/>
              <a:buNone/>
            </a:pPr>
            <a:endParaRPr lang="ru-RU" sz="2000" smtClean="0"/>
          </a:p>
          <a:p>
            <a:pPr eaLnBrk="1" hangingPunct="1"/>
            <a:endParaRPr lang="ru-RU" smtClean="0"/>
          </a:p>
        </p:txBody>
      </p:sp>
      <p:sp>
        <p:nvSpPr>
          <p:cNvPr id="31747"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31748"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31749"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31750"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31751"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31752"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31753"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p:cNvSpPr>
          <p:nvPr>
            <p:ph type="body" idx="1"/>
          </p:nvPr>
        </p:nvSpPr>
        <p:spPr>
          <a:xfrm>
            <a:off x="468313" y="333375"/>
            <a:ext cx="8229600" cy="4525963"/>
          </a:xfrm>
        </p:spPr>
        <p:txBody>
          <a:bodyPr/>
          <a:lstStyle/>
          <a:p>
            <a:pPr marL="609600" indent="-609600" eaLnBrk="1" hangingPunct="1">
              <a:buFont typeface="Arial" charset="0"/>
              <a:buNone/>
            </a:pPr>
            <a:r>
              <a:rPr lang="ru-RU" sz="2000" smtClean="0"/>
              <a:t>    Сейчас уже многие знакомы с мобильными устройствами на основе платформы </a:t>
            </a:r>
            <a:r>
              <a:rPr lang="en-US" sz="2000" smtClean="0"/>
              <a:t>Android</a:t>
            </a:r>
            <a:r>
              <a:rPr lang="ru-RU" sz="2000" smtClean="0"/>
              <a:t>.</a:t>
            </a:r>
          </a:p>
          <a:p>
            <a:pPr marL="609600" indent="-609600" eaLnBrk="1" hangingPunct="1">
              <a:buFont typeface="Arial" charset="0"/>
              <a:buNone/>
            </a:pPr>
            <a:r>
              <a:rPr lang="ru-RU" sz="2000" smtClean="0"/>
              <a:t>Как с помощью такого мобильного устройства получить выгоду для своего бизнеса?</a:t>
            </a:r>
          </a:p>
          <a:p>
            <a:pPr marL="609600" indent="-609600" eaLnBrk="1" hangingPunct="1">
              <a:buFont typeface="Arial" charset="0"/>
              <a:buNone/>
            </a:pPr>
            <a:r>
              <a:rPr lang="ru-RU" sz="2000" smtClean="0"/>
              <a:t>Ответ -  мобильное приложение для курьера, которое облегчит работу курьера, позволит автоматизировать процесс обработки заявок и в конечном итоге приведет к снижению затрат для бизнеса.</a:t>
            </a:r>
          </a:p>
          <a:p>
            <a:pPr marL="609600" indent="-609600" eaLnBrk="1" hangingPunct="1">
              <a:buFont typeface="Arial" charset="0"/>
              <a:buNone/>
            </a:pPr>
            <a:r>
              <a:rPr lang="ru-RU" sz="2000" smtClean="0"/>
              <a:t>Как?</a:t>
            </a:r>
          </a:p>
          <a:p>
            <a:pPr marL="609600" indent="-609600" eaLnBrk="1" hangingPunct="1">
              <a:buFont typeface="Arial" charset="0"/>
              <a:buNone/>
            </a:pPr>
            <a:r>
              <a:rPr lang="ru-RU" sz="2000" smtClean="0"/>
              <a:t>Об этом подробнее будет сказано далее…</a:t>
            </a:r>
          </a:p>
          <a:p>
            <a:pPr marL="609600" indent="-609600" eaLnBrk="1" hangingPunct="1">
              <a:buFont typeface="Arial" charset="0"/>
              <a:buNone/>
            </a:pPr>
            <a:endParaRPr lang="ru-RU" sz="2000" smtClean="0"/>
          </a:p>
          <a:p>
            <a:pPr marL="609600" indent="-609600" eaLnBrk="1" hangingPunct="1">
              <a:buFont typeface="Arial" charset="0"/>
              <a:buNone/>
            </a:pPr>
            <a:endParaRPr lang="ru-RU" sz="2000" smtClean="0"/>
          </a:p>
          <a:p>
            <a:pPr marL="609600" indent="-609600" eaLnBrk="1" hangingPunct="1">
              <a:buFont typeface="Arial" charset="0"/>
              <a:buNone/>
            </a:pPr>
            <a:endParaRPr lang="ru-RU" sz="2000" smtClean="0"/>
          </a:p>
        </p:txBody>
      </p:sp>
      <p:pic>
        <p:nvPicPr>
          <p:cNvPr id="14338" name="Picture 4" descr="1277796982_google-android"/>
          <p:cNvPicPr>
            <a:picLocks noChangeAspect="1" noChangeArrowheads="1"/>
          </p:cNvPicPr>
          <p:nvPr/>
        </p:nvPicPr>
        <p:blipFill>
          <a:blip r:embed="rId2" cstate="print"/>
          <a:srcRect/>
          <a:stretch>
            <a:fillRect/>
          </a:stretch>
        </p:blipFill>
        <p:spPr bwMode="auto">
          <a:xfrm>
            <a:off x="2268538" y="3781425"/>
            <a:ext cx="4762500" cy="3076575"/>
          </a:xfrm>
          <a:prstGeom prst="rect">
            <a:avLst/>
          </a:prstGeom>
          <a:noFill/>
          <a:ln w="9525">
            <a:noFill/>
            <a:miter lim="800000"/>
            <a:headEnd/>
            <a:tailEnd/>
          </a:ln>
        </p:spPr>
      </p:pic>
      <p:sp>
        <p:nvSpPr>
          <p:cNvPr id="14339"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14340"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14341"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14342"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14343"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14344"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14345"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a:lstStyle/>
          <a:p>
            <a:pPr eaLnBrk="1" hangingPunct="1"/>
            <a:r>
              <a:rPr lang="ru-RU" sz="2600" smtClean="0"/>
              <a:t>Почему стоит выбрать нас?</a:t>
            </a:r>
          </a:p>
        </p:txBody>
      </p:sp>
      <p:sp>
        <p:nvSpPr>
          <p:cNvPr id="32770" name="Rectangle 3"/>
          <p:cNvSpPr>
            <a:spLocks noGrp="1"/>
          </p:cNvSpPr>
          <p:nvPr>
            <p:ph type="body" idx="1"/>
          </p:nvPr>
        </p:nvSpPr>
        <p:spPr/>
        <p:txBody>
          <a:bodyPr/>
          <a:lstStyle/>
          <a:p>
            <a:pPr eaLnBrk="1" hangingPunct="1">
              <a:buFont typeface="Arial" charset="0"/>
              <a:buNone/>
            </a:pPr>
            <a:r>
              <a:rPr lang="ru-RU" sz="2000" dirty="0" smtClean="0"/>
              <a:t>У нас уже есть написанное работающее приложение для одной из курьерских доставок в Москве.</a:t>
            </a:r>
          </a:p>
          <a:p>
            <a:pPr eaLnBrk="1" hangingPunct="1">
              <a:buFont typeface="Arial" charset="0"/>
              <a:buNone/>
            </a:pPr>
            <a:r>
              <a:rPr lang="ru-RU" sz="2000" dirty="0" smtClean="0"/>
              <a:t>Именно поэтому мы имеем возможность предложить Вам сделать аналогичное для Вас дешевле.</a:t>
            </a:r>
          </a:p>
          <a:p>
            <a:pPr eaLnBrk="1" hangingPunct="1">
              <a:buFont typeface="Arial" charset="0"/>
              <a:buNone/>
            </a:pPr>
            <a:endParaRPr lang="ru-RU" sz="2000" dirty="0" smtClean="0"/>
          </a:p>
        </p:txBody>
      </p:sp>
      <p:sp>
        <p:nvSpPr>
          <p:cNvPr id="32771"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32772"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32773"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32774"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32775"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32776"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32777"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p:cNvSpPr>
          <p:nvPr>
            <p:ph type="body" idx="1"/>
          </p:nvPr>
        </p:nvSpPr>
        <p:spPr>
          <a:xfrm>
            <a:off x="457200" y="1600200"/>
            <a:ext cx="8229600" cy="2405063"/>
          </a:xfrm>
        </p:spPr>
        <p:txBody>
          <a:bodyPr/>
          <a:lstStyle/>
          <a:p>
            <a:pPr algn="ctr" eaLnBrk="1" hangingPunct="1">
              <a:buFont typeface="Arial" charset="0"/>
              <a:buNone/>
            </a:pPr>
            <a:endParaRPr lang="ru-RU" sz="2000" smtClean="0">
              <a:latin typeface="Arial" charset="0"/>
            </a:endParaRPr>
          </a:p>
          <a:p>
            <a:pPr algn="ctr" eaLnBrk="1" hangingPunct="1">
              <a:buFont typeface="Arial" charset="0"/>
              <a:buNone/>
            </a:pPr>
            <a:endParaRPr lang="ru-RU" sz="2000" smtClean="0">
              <a:latin typeface="Arial" charset="0"/>
            </a:endParaRPr>
          </a:p>
          <a:p>
            <a:pPr algn="ctr" eaLnBrk="1" hangingPunct="1">
              <a:buFont typeface="Arial" charset="0"/>
              <a:buNone/>
            </a:pPr>
            <a:endParaRPr lang="ru-RU" sz="2000" smtClean="0">
              <a:latin typeface="Arial" charset="0"/>
            </a:endParaRPr>
          </a:p>
          <a:p>
            <a:pPr algn="ctr" eaLnBrk="1" hangingPunct="1">
              <a:buFont typeface="Arial" charset="0"/>
              <a:buNone/>
            </a:pPr>
            <a:r>
              <a:rPr lang="ru-RU" sz="2000" smtClean="0"/>
              <a:t>Спасибо за просмотр.</a:t>
            </a:r>
          </a:p>
          <a:p>
            <a:pPr algn="ctr" eaLnBrk="1" hangingPunct="1">
              <a:buFont typeface="Arial" charset="0"/>
              <a:buNone/>
            </a:pPr>
            <a:endParaRPr lang="ru-RU" sz="2000" smtClean="0"/>
          </a:p>
        </p:txBody>
      </p:sp>
      <p:sp>
        <p:nvSpPr>
          <p:cNvPr id="34818" name="Line 3"/>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34819" name="Line 4"/>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34820" name="Oval 5"/>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34821" name="Oval 6"/>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34822" name="Oval 7"/>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34823" name="Line 8"/>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34824" name="Line 9"/>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pic>
        <p:nvPicPr>
          <p:cNvPr id="34825" name="Picture 16"/>
          <p:cNvPicPr>
            <a:picLocks noChangeAspect="1" noChangeArrowheads="1"/>
          </p:cNvPicPr>
          <p:nvPr/>
        </p:nvPicPr>
        <p:blipFill>
          <a:blip r:embed="rId2" cstate="print"/>
          <a:srcRect/>
          <a:stretch>
            <a:fillRect/>
          </a:stretch>
        </p:blipFill>
        <p:spPr bwMode="auto">
          <a:xfrm>
            <a:off x="3276600" y="4005263"/>
            <a:ext cx="2476500" cy="16859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Заголовок 1"/>
          <p:cNvSpPr>
            <a:spLocks noGrp="1"/>
          </p:cNvSpPr>
          <p:nvPr>
            <p:ph type="title"/>
          </p:nvPr>
        </p:nvSpPr>
        <p:spPr/>
        <p:txBody>
          <a:bodyPr/>
          <a:lstStyle/>
          <a:p>
            <a:pPr eaLnBrk="1" hangingPunct="1"/>
            <a:r>
              <a:rPr lang="ru-RU" sz="2600" smtClean="0">
                <a:latin typeface="Arial" charset="0"/>
              </a:rPr>
              <a:t>Какие основные функции имеет </a:t>
            </a:r>
            <a:r>
              <a:rPr lang="en-US" sz="2600" smtClean="0">
                <a:latin typeface="Arial" charset="0"/>
              </a:rPr>
              <a:t>Android</a:t>
            </a:r>
            <a:r>
              <a:rPr lang="ru-RU" sz="2600" smtClean="0">
                <a:latin typeface="Arial" charset="0"/>
              </a:rPr>
              <a:t>-приложение</a:t>
            </a:r>
          </a:p>
        </p:txBody>
      </p:sp>
      <p:sp>
        <p:nvSpPr>
          <p:cNvPr id="15362" name="Содержимое 2"/>
          <p:cNvSpPr>
            <a:spLocks noGrp="1"/>
          </p:cNvSpPr>
          <p:nvPr>
            <p:ph idx="1"/>
          </p:nvPr>
        </p:nvSpPr>
        <p:spPr/>
        <p:txBody>
          <a:bodyPr/>
          <a:lstStyle/>
          <a:p>
            <a:pPr eaLnBrk="1" hangingPunct="1">
              <a:lnSpc>
                <a:spcPct val="80000"/>
              </a:lnSpc>
            </a:pPr>
            <a:r>
              <a:rPr lang="ru-RU" sz="2000" smtClean="0"/>
              <a:t>Интерактивная карта города</a:t>
            </a:r>
          </a:p>
          <a:p>
            <a:pPr eaLnBrk="1" hangingPunct="1">
              <a:lnSpc>
                <a:spcPct val="80000"/>
              </a:lnSpc>
            </a:pPr>
            <a:r>
              <a:rPr lang="ru-RU" sz="2000" smtClean="0"/>
              <a:t>Возможность построения маршрута с учетом пробок</a:t>
            </a:r>
          </a:p>
          <a:p>
            <a:pPr eaLnBrk="1" hangingPunct="1">
              <a:lnSpc>
                <a:spcPct val="80000"/>
              </a:lnSpc>
            </a:pPr>
            <a:r>
              <a:rPr lang="ru-RU" sz="2000" smtClean="0"/>
              <a:t>Каждая заявка отображается маркером на карте. По щелчку на маркере осуществляется доступ к заявке</a:t>
            </a:r>
          </a:p>
          <a:p>
            <a:pPr eaLnBrk="1" hangingPunct="1">
              <a:lnSpc>
                <a:spcPct val="80000"/>
              </a:lnSpc>
            </a:pPr>
            <a:r>
              <a:rPr lang="ru-RU" sz="2000" smtClean="0"/>
              <a:t>Отображение списка заявок на день</a:t>
            </a:r>
          </a:p>
          <a:p>
            <a:pPr eaLnBrk="1" hangingPunct="1">
              <a:lnSpc>
                <a:spcPct val="80000"/>
              </a:lnSpc>
            </a:pPr>
            <a:r>
              <a:rPr lang="ru-RU" sz="2000" smtClean="0"/>
              <a:t>Возможность фильтрации заявок по типу</a:t>
            </a:r>
          </a:p>
          <a:p>
            <a:pPr eaLnBrk="1" hangingPunct="1">
              <a:lnSpc>
                <a:spcPct val="80000"/>
              </a:lnSpc>
            </a:pPr>
            <a:r>
              <a:rPr lang="ru-RU" sz="2000" smtClean="0"/>
              <a:t>Возможность у курьеров с помощью приложения автоматически обновлять данные о заявке на сервере</a:t>
            </a:r>
          </a:p>
          <a:p>
            <a:pPr eaLnBrk="1" hangingPunct="1">
              <a:lnSpc>
                <a:spcPct val="80000"/>
              </a:lnSpc>
            </a:pPr>
            <a:endParaRPr lang="ru-RU" sz="2000" smtClean="0"/>
          </a:p>
          <a:p>
            <a:pPr eaLnBrk="1" hangingPunct="1">
              <a:lnSpc>
                <a:spcPct val="80000"/>
              </a:lnSpc>
            </a:pPr>
            <a:endParaRPr lang="ru-RU" sz="3000" smtClean="0"/>
          </a:p>
        </p:txBody>
      </p:sp>
      <p:sp>
        <p:nvSpPr>
          <p:cNvPr id="15363"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15364"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15365"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15366"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15367"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15368"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15369"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Заголовок 1"/>
          <p:cNvSpPr>
            <a:spLocks noGrp="1"/>
          </p:cNvSpPr>
          <p:nvPr>
            <p:ph type="title"/>
          </p:nvPr>
        </p:nvSpPr>
        <p:spPr/>
        <p:txBody>
          <a:bodyPr/>
          <a:lstStyle/>
          <a:p>
            <a:pPr eaLnBrk="1" hangingPunct="1"/>
            <a:r>
              <a:rPr lang="ru-RU" sz="2600" smtClean="0"/>
              <a:t>Функции </a:t>
            </a:r>
            <a:r>
              <a:rPr lang="en-US" sz="2600" smtClean="0"/>
              <a:t>Android</a:t>
            </a:r>
            <a:r>
              <a:rPr lang="ru-RU" sz="2600" smtClean="0"/>
              <a:t>-приложения: подробнее об обновлении данных</a:t>
            </a:r>
          </a:p>
        </p:txBody>
      </p:sp>
      <p:sp>
        <p:nvSpPr>
          <p:cNvPr id="16386" name="Содержимое 2"/>
          <p:cNvSpPr>
            <a:spLocks noGrp="1"/>
          </p:cNvSpPr>
          <p:nvPr>
            <p:ph idx="1"/>
          </p:nvPr>
        </p:nvSpPr>
        <p:spPr/>
        <p:txBody>
          <a:bodyPr/>
          <a:lstStyle/>
          <a:p>
            <a:pPr eaLnBrk="1" hangingPunct="1">
              <a:lnSpc>
                <a:spcPct val="80000"/>
              </a:lnSpc>
            </a:pPr>
            <a:r>
              <a:rPr lang="ru-RU" sz="2000" smtClean="0"/>
              <a:t>Когда курьер обновляет статус заявки, а также любую другую информацию о заказе (например, о количестве принятого клиентом товара, о полученной сумме денег), информация автоматически попадает в базу данных на сервере</a:t>
            </a:r>
            <a:endParaRPr lang="en-US" sz="2000" smtClean="0"/>
          </a:p>
          <a:p>
            <a:pPr eaLnBrk="1" hangingPunct="1">
              <a:lnSpc>
                <a:spcPct val="80000"/>
              </a:lnSpc>
            </a:pPr>
            <a:endParaRPr lang="ru-RU" sz="2000" smtClean="0"/>
          </a:p>
          <a:p>
            <a:pPr eaLnBrk="1" hangingPunct="1">
              <a:lnSpc>
                <a:spcPct val="80000"/>
              </a:lnSpc>
            </a:pPr>
            <a:r>
              <a:rPr lang="ru-RU" sz="2000" smtClean="0"/>
              <a:t>При изменении информации о заказе в базе данных (например, о времени, когда клиент готов принять товар), при последующем обновлении курьерского приложения изменения становятся доступны курьеру</a:t>
            </a:r>
          </a:p>
          <a:p>
            <a:pPr eaLnBrk="1" hangingPunct="1">
              <a:lnSpc>
                <a:spcPct val="80000"/>
              </a:lnSpc>
            </a:pPr>
            <a:endParaRPr lang="ru-RU" sz="2000" smtClean="0"/>
          </a:p>
          <a:p>
            <a:pPr eaLnBrk="1" hangingPunct="1">
              <a:lnSpc>
                <a:spcPct val="80000"/>
              </a:lnSpc>
            </a:pPr>
            <a:endParaRPr lang="ru-RU" sz="3000" smtClean="0"/>
          </a:p>
        </p:txBody>
      </p:sp>
      <p:sp>
        <p:nvSpPr>
          <p:cNvPr id="16387"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16388"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16389"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16390"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16391"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16392"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16393"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body" idx="1"/>
          </p:nvPr>
        </p:nvSpPr>
        <p:spPr/>
        <p:txBody>
          <a:bodyPr/>
          <a:lstStyle/>
          <a:p>
            <a:pPr eaLnBrk="1" hangingPunct="1">
              <a:buFont typeface="Arial" charset="0"/>
              <a:buNone/>
            </a:pPr>
            <a:r>
              <a:rPr lang="ru-RU" sz="2600" smtClean="0"/>
              <a:t>    </a:t>
            </a:r>
            <a:r>
              <a:rPr lang="ru-RU" sz="2000" smtClean="0"/>
              <a:t>Далее, как пример того, как это выглядит, следуют скрины из уже разработанного нами приложения</a:t>
            </a:r>
          </a:p>
        </p:txBody>
      </p:sp>
      <p:sp>
        <p:nvSpPr>
          <p:cNvPr id="17410" name="Line 3"/>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17411" name="Line 4"/>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17412" name="Oval 5"/>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17413" name="Oval 6"/>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17414" name="Oval 7"/>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17415" name="Line 8"/>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17416" name="Line 9"/>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a:spLocks noGrp="1"/>
          </p:cNvSpPr>
          <p:nvPr>
            <p:ph type="title"/>
          </p:nvPr>
        </p:nvSpPr>
        <p:spPr/>
        <p:txBody>
          <a:bodyPr/>
          <a:lstStyle/>
          <a:p>
            <a:pPr eaLnBrk="1" hangingPunct="1"/>
            <a:r>
              <a:rPr lang="ru-RU" sz="2000" smtClean="0"/>
              <a:t>Скрин №1: Карта и панель, отображающая заявки на выбранную дату. Панель выдвинута наполовину.</a:t>
            </a:r>
          </a:p>
        </p:txBody>
      </p:sp>
      <p:pic>
        <p:nvPicPr>
          <p:cNvPr id="18434" name="Picture 2" descr="C:\Users\Ольга Яворская\Downloads\Scrins\Scrins\1.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18435"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18436"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18437"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18438"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18439"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18440"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18441"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Заголовок 1"/>
          <p:cNvSpPr>
            <a:spLocks noGrp="1"/>
          </p:cNvSpPr>
          <p:nvPr>
            <p:ph type="title"/>
          </p:nvPr>
        </p:nvSpPr>
        <p:spPr/>
        <p:txBody>
          <a:bodyPr/>
          <a:lstStyle/>
          <a:p>
            <a:pPr eaLnBrk="1" hangingPunct="1"/>
            <a:r>
              <a:rPr lang="ru-RU" sz="2000" smtClean="0"/>
              <a:t>Скрин №2: Карта. Панель задвинута полностью.</a:t>
            </a:r>
          </a:p>
        </p:txBody>
      </p:sp>
      <p:pic>
        <p:nvPicPr>
          <p:cNvPr id="19458" name="Picture 2" descr="C:\Users\Ольга Яворская\Downloads\Scrins\Scrins\2.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19459"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19460"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19461"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19462"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19463"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19464"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19465"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Заголовок 1"/>
          <p:cNvSpPr>
            <a:spLocks noGrp="1"/>
          </p:cNvSpPr>
          <p:nvPr>
            <p:ph type="title"/>
          </p:nvPr>
        </p:nvSpPr>
        <p:spPr/>
        <p:txBody>
          <a:bodyPr/>
          <a:lstStyle/>
          <a:p>
            <a:pPr eaLnBrk="1" hangingPunct="1"/>
            <a:r>
              <a:rPr lang="ru-RU" sz="2000" smtClean="0"/>
              <a:t> Скрин №3: Панель, отображающая заявки на выбранную дату, выдвинута полностью.</a:t>
            </a:r>
            <a:r>
              <a:rPr lang="ru-RU" sz="2600" smtClean="0"/>
              <a:t> </a:t>
            </a:r>
          </a:p>
        </p:txBody>
      </p:sp>
      <p:pic>
        <p:nvPicPr>
          <p:cNvPr id="20482" name="Picture 2" descr="C:\Users\Ольга Яворская\Downloads\Scrins\Scrins\3.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20483"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0484"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0485"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0486"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0487"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0488"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0489"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Заголовок 1"/>
          <p:cNvSpPr>
            <a:spLocks noGrp="1"/>
          </p:cNvSpPr>
          <p:nvPr>
            <p:ph type="title"/>
          </p:nvPr>
        </p:nvSpPr>
        <p:spPr/>
        <p:txBody>
          <a:bodyPr/>
          <a:lstStyle/>
          <a:p>
            <a:pPr eaLnBrk="1" hangingPunct="1"/>
            <a:r>
              <a:rPr lang="ru-RU" sz="2000" smtClean="0"/>
              <a:t>Скрин№4: Экран для фильтрации заявок.</a:t>
            </a:r>
          </a:p>
        </p:txBody>
      </p:sp>
      <p:pic>
        <p:nvPicPr>
          <p:cNvPr id="21506" name="Picture 2" descr="C:\Users\Ольга Яворская\Downloads\Scrins\Scrins\5.png"/>
          <p:cNvPicPr>
            <a:picLocks noGrp="1" noChangeAspect="1" noChangeArrowheads="1"/>
          </p:cNvPicPr>
          <p:nvPr>
            <p:ph idx="1"/>
          </p:nvPr>
        </p:nvPicPr>
        <p:blipFill>
          <a:blip r:embed="rId2" cstate="print"/>
          <a:srcRect/>
          <a:stretch>
            <a:fillRect/>
          </a:stretch>
        </p:blipFill>
        <p:spPr>
          <a:xfrm>
            <a:off x="800100" y="1600200"/>
            <a:ext cx="7543800" cy="4525963"/>
          </a:xfrm>
        </p:spPr>
      </p:pic>
      <p:sp>
        <p:nvSpPr>
          <p:cNvPr id="21507" name="Line 4"/>
          <p:cNvSpPr>
            <a:spLocks noChangeShapeType="1"/>
          </p:cNvSpPr>
          <p:nvPr/>
        </p:nvSpPr>
        <p:spPr bwMode="auto">
          <a:xfrm>
            <a:off x="8820150" y="5876925"/>
            <a:ext cx="0" cy="792163"/>
          </a:xfrm>
          <a:prstGeom prst="line">
            <a:avLst/>
          </a:prstGeom>
          <a:noFill/>
          <a:ln w="28575">
            <a:solidFill>
              <a:srgbClr val="99CC00"/>
            </a:solidFill>
            <a:round/>
            <a:headEnd/>
            <a:tailEnd/>
          </a:ln>
        </p:spPr>
        <p:txBody>
          <a:bodyPr/>
          <a:lstStyle/>
          <a:p>
            <a:endParaRPr lang="ru-RU"/>
          </a:p>
        </p:txBody>
      </p:sp>
      <p:sp>
        <p:nvSpPr>
          <p:cNvPr id="21508" name="Line 5"/>
          <p:cNvSpPr>
            <a:spLocks noChangeShapeType="1"/>
          </p:cNvSpPr>
          <p:nvPr/>
        </p:nvSpPr>
        <p:spPr bwMode="auto">
          <a:xfrm flipH="1">
            <a:off x="7812088" y="6669088"/>
            <a:ext cx="1008062" cy="0"/>
          </a:xfrm>
          <a:prstGeom prst="line">
            <a:avLst/>
          </a:prstGeom>
          <a:noFill/>
          <a:ln w="28575">
            <a:solidFill>
              <a:srgbClr val="339966"/>
            </a:solidFill>
            <a:round/>
            <a:headEnd/>
            <a:tailEnd/>
          </a:ln>
        </p:spPr>
        <p:txBody>
          <a:bodyPr/>
          <a:lstStyle/>
          <a:p>
            <a:endParaRPr lang="ru-RU"/>
          </a:p>
        </p:txBody>
      </p:sp>
      <p:sp>
        <p:nvSpPr>
          <p:cNvPr id="21509" name="Oval 6"/>
          <p:cNvSpPr>
            <a:spLocks noChangeArrowheads="1"/>
          </p:cNvSpPr>
          <p:nvPr/>
        </p:nvSpPr>
        <p:spPr bwMode="auto">
          <a:xfrm>
            <a:off x="250825" y="260350"/>
            <a:ext cx="217488" cy="144463"/>
          </a:xfrm>
          <a:prstGeom prst="ellipse">
            <a:avLst/>
          </a:prstGeom>
          <a:solidFill>
            <a:srgbClr val="99CC00"/>
          </a:solidFill>
          <a:ln w="9525">
            <a:solidFill>
              <a:srgbClr val="99CC00"/>
            </a:solidFill>
            <a:round/>
            <a:headEnd/>
            <a:tailEnd/>
          </a:ln>
        </p:spPr>
        <p:txBody>
          <a:bodyPr wrap="none" anchor="ctr"/>
          <a:lstStyle/>
          <a:p>
            <a:endParaRPr lang="ru-RU"/>
          </a:p>
        </p:txBody>
      </p:sp>
      <p:sp>
        <p:nvSpPr>
          <p:cNvPr id="21510" name="Oval 7"/>
          <p:cNvSpPr>
            <a:spLocks noChangeArrowheads="1"/>
          </p:cNvSpPr>
          <p:nvPr/>
        </p:nvSpPr>
        <p:spPr bwMode="auto">
          <a:xfrm>
            <a:off x="323850" y="333375"/>
            <a:ext cx="288925" cy="144463"/>
          </a:xfrm>
          <a:prstGeom prst="ellipse">
            <a:avLst/>
          </a:prstGeom>
          <a:solidFill>
            <a:srgbClr val="339966"/>
          </a:solidFill>
          <a:ln w="9525">
            <a:solidFill>
              <a:srgbClr val="339966"/>
            </a:solidFill>
            <a:round/>
            <a:headEnd/>
            <a:tailEnd/>
          </a:ln>
        </p:spPr>
        <p:txBody>
          <a:bodyPr wrap="none" anchor="ctr"/>
          <a:lstStyle/>
          <a:p>
            <a:endParaRPr lang="ru-RU"/>
          </a:p>
        </p:txBody>
      </p:sp>
      <p:sp>
        <p:nvSpPr>
          <p:cNvPr id="21511" name="Oval 8"/>
          <p:cNvSpPr>
            <a:spLocks noChangeArrowheads="1"/>
          </p:cNvSpPr>
          <p:nvPr/>
        </p:nvSpPr>
        <p:spPr bwMode="auto">
          <a:xfrm>
            <a:off x="179388" y="188913"/>
            <a:ext cx="71437" cy="71437"/>
          </a:xfrm>
          <a:prstGeom prst="ellipse">
            <a:avLst/>
          </a:prstGeom>
          <a:solidFill>
            <a:srgbClr val="339966"/>
          </a:solidFill>
          <a:ln w="9525">
            <a:solidFill>
              <a:srgbClr val="339966"/>
            </a:solidFill>
            <a:round/>
            <a:headEnd/>
            <a:tailEnd/>
          </a:ln>
        </p:spPr>
        <p:txBody>
          <a:bodyPr wrap="none" anchor="ctr"/>
          <a:lstStyle/>
          <a:p>
            <a:endParaRPr lang="ru-RU"/>
          </a:p>
        </p:txBody>
      </p:sp>
      <p:sp>
        <p:nvSpPr>
          <p:cNvPr id="21512" name="Line 9"/>
          <p:cNvSpPr>
            <a:spLocks noChangeShapeType="1"/>
          </p:cNvSpPr>
          <p:nvPr/>
        </p:nvSpPr>
        <p:spPr bwMode="auto">
          <a:xfrm flipH="1">
            <a:off x="7740650" y="260350"/>
            <a:ext cx="1008063" cy="0"/>
          </a:xfrm>
          <a:prstGeom prst="line">
            <a:avLst/>
          </a:prstGeom>
          <a:noFill/>
          <a:ln w="28575">
            <a:solidFill>
              <a:srgbClr val="339966"/>
            </a:solidFill>
            <a:round/>
            <a:headEnd/>
            <a:tailEnd/>
          </a:ln>
        </p:spPr>
        <p:txBody>
          <a:bodyPr/>
          <a:lstStyle/>
          <a:p>
            <a:endParaRPr lang="ru-RU"/>
          </a:p>
        </p:txBody>
      </p:sp>
      <p:sp>
        <p:nvSpPr>
          <p:cNvPr id="21513" name="Line 10"/>
          <p:cNvSpPr>
            <a:spLocks noChangeShapeType="1"/>
          </p:cNvSpPr>
          <p:nvPr/>
        </p:nvSpPr>
        <p:spPr bwMode="auto">
          <a:xfrm>
            <a:off x="8748713" y="260350"/>
            <a:ext cx="0" cy="792163"/>
          </a:xfrm>
          <a:prstGeom prst="line">
            <a:avLst/>
          </a:prstGeom>
          <a:noFill/>
          <a:ln w="28575">
            <a:solidFill>
              <a:srgbClr val="99CC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3093</TotalTime>
  <Words>518</Words>
  <Application>Microsoft Office PowerPoint</Application>
  <PresentationFormat>Экран (4:3)</PresentationFormat>
  <Paragraphs>48</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Тема Office</vt:lpstr>
      <vt:lpstr>Разработка Android-приложения для службы курьерской доставки</vt:lpstr>
      <vt:lpstr>Слайд 2</vt:lpstr>
      <vt:lpstr>Какие основные функции имеет Android-приложение</vt:lpstr>
      <vt:lpstr>Функции Android-приложения: подробнее об обновлении данных</vt:lpstr>
      <vt:lpstr>Слайд 5</vt:lpstr>
      <vt:lpstr>Скрин №1: Карта и панель, отображающая заявки на выбранную дату. Панель выдвинута наполовину.</vt:lpstr>
      <vt:lpstr>Скрин №2: Карта. Панель задвинута полностью.</vt:lpstr>
      <vt:lpstr> Скрин №3: Панель, отображающая заявки на выбранную дату, выдвинута полностью. </vt:lpstr>
      <vt:lpstr>Скрин№4: Экран для фильтрации заявок.</vt:lpstr>
      <vt:lpstr>          Скрин№5: Экран «Заявки» (Часть 1), отображающий список заявок на выбранную дату </vt:lpstr>
      <vt:lpstr>          Скрин №6: Экран «Заявки» (Часть 2), отображающий список заявок на выбранную дату </vt:lpstr>
      <vt:lpstr>          Скрин №7: Экран «Финансы», отображающий сводную информацию о выполненных заявках на выбранную дату</vt:lpstr>
      <vt:lpstr>Скрин №8: Экран «Настройки приложения»</vt:lpstr>
      <vt:lpstr>            Скрин №9: Экран «Информация» (Часть 1), на котором отображены детали заявки</vt:lpstr>
      <vt:lpstr>          Скрин №10: Экран «Информация» (Часть 2), на котором отображены детали заявки</vt:lpstr>
      <vt:lpstr>              Скрин №11: Экран «Информация». Описывается процесс выбора курьером нового статуса заявки. Нажата кнопка «Выбрать» для смены статуса. Появилось контекстное меню  для выбора нового статуса заявки. Далее выбран статус «Частичный отказ». После этого  появилось второе контекстное меню для выбора причины отказа.</vt:lpstr>
      <vt:lpstr>           Скрин №12: Экран «Список товаров», отображающий детали заявки в части списка товаров</vt:lpstr>
      <vt:lpstr>Слайд 18</vt:lpstr>
      <vt:lpstr> Выгоды от андроид-приложения для Вашего бизнеса</vt:lpstr>
      <vt:lpstr>Почему стоит выбрать нас?</vt:lpstr>
      <vt:lpstr>Слайд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андроид-приложения для курьерской доставки</dc:title>
  <dc:creator>Ольга Яворская</dc:creator>
  <cp:lastModifiedBy>Ольга Яворская</cp:lastModifiedBy>
  <cp:revision>22</cp:revision>
  <dcterms:created xsi:type="dcterms:W3CDTF">2012-10-25T18:22:58Z</dcterms:created>
  <dcterms:modified xsi:type="dcterms:W3CDTF">2012-10-30T18:47:50Z</dcterms:modified>
</cp:coreProperties>
</file>