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9c4534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9c4534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2643f0308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2643f0308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643f0308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643f0308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2643f0308f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2643f0308f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2643f0308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2643f0308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2643f0308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2643f0308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643f0308f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643f0308f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643f0308f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643f0308f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2643f0308f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2643f0308f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643f0308f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643f0308f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2643f0308f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2643f0308f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2643f0308f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2643f0308f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2643f0308f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2643f0308f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2643f0308f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2643f0308f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2643f0308f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2643f0308f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643f0308f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2643f0308f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2643f0308f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2643f0308f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2643f0308f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2643f0308f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643f0308f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643f0308f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643f0308f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643f0308f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643f0308f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643f0308f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643f0308f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2643f0308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643f0308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2643f0308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643f0308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643f0308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643f0308f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643f0308f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64900" y="955238"/>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s"/>
              <a:t>Análisis</a:t>
            </a:r>
            <a:r>
              <a:rPr lang="es"/>
              <a:t> comparativo entre las  diferentes Colecciones de Java.</a:t>
            </a:r>
            <a:endParaRPr/>
          </a:p>
        </p:txBody>
      </p:sp>
      <p:sp>
        <p:nvSpPr>
          <p:cNvPr id="278" name="Google Shape;278;p13"/>
          <p:cNvSpPr txBox="1"/>
          <p:nvPr>
            <p:ph idx="1" type="subTitle"/>
          </p:nvPr>
        </p:nvSpPr>
        <p:spPr>
          <a:xfrm>
            <a:off x="764900" y="3613175"/>
            <a:ext cx="4255500" cy="794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7500"/>
              <a:t>Estructura de Datos.</a:t>
            </a:r>
            <a:endParaRPr sz="7500"/>
          </a:p>
          <a:p>
            <a:pPr indent="0" lvl="0" marL="0" rtl="0" algn="l">
              <a:spcBef>
                <a:spcPts val="0"/>
              </a:spcBef>
              <a:spcAft>
                <a:spcPts val="0"/>
              </a:spcAft>
              <a:buNone/>
            </a:pPr>
            <a:r>
              <a:t/>
            </a:r>
            <a:endParaRPr sz="7500"/>
          </a:p>
          <a:p>
            <a:pPr indent="0" lvl="0" marL="0" rtl="0" algn="l">
              <a:spcBef>
                <a:spcPts val="0"/>
              </a:spcBef>
              <a:spcAft>
                <a:spcPts val="0"/>
              </a:spcAft>
              <a:buNone/>
            </a:pPr>
            <a:r>
              <a:rPr lang="es" sz="7500"/>
              <a:t>Alvaro Fernando marin Viatela.</a:t>
            </a:r>
            <a:endParaRPr sz="75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a:t>
            </a:r>
            <a:endParaRPr sz="12000"/>
          </a:p>
          <a:p>
            <a:pPr indent="0" lvl="0" marL="0" rtl="0" algn="l">
              <a:spcBef>
                <a:spcPts val="0"/>
              </a:spcBef>
              <a:spcAft>
                <a:spcPts val="0"/>
              </a:spcAft>
              <a:buNone/>
            </a:pPr>
            <a:r>
              <a:t/>
            </a:r>
            <a:endParaRPr/>
          </a:p>
          <a:p>
            <a:pPr indent="0" lvl="0" marL="0" rtl="0" algn="l">
              <a:spcBef>
                <a:spcPts val="0"/>
              </a:spcBef>
              <a:spcAft>
                <a:spcPts val="0"/>
              </a:spcAft>
              <a:buNone/>
            </a:pPr>
            <a:r>
              <a:rPr lang="es"/>
              <a:t> </a:t>
            </a:r>
            <a:endParaRPr/>
          </a:p>
        </p:txBody>
      </p:sp>
      <p:pic>
        <p:nvPicPr>
          <p:cNvPr id="279" name="Google Shape;279;p13"/>
          <p:cNvPicPr preferRelativeResize="0"/>
          <p:nvPr/>
        </p:nvPicPr>
        <p:blipFill>
          <a:blip r:embed="rId3">
            <a:alphaModFix/>
          </a:blip>
          <a:stretch>
            <a:fillRect/>
          </a:stretch>
        </p:blipFill>
        <p:spPr>
          <a:xfrm>
            <a:off x="5122125" y="2634700"/>
            <a:ext cx="3818800" cy="18961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nvSpPr>
        <p:spPr>
          <a:xfrm>
            <a:off x="413725" y="337725"/>
            <a:ext cx="6180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lt1"/>
                </a:solidFill>
                <a:latin typeface="Nunito"/>
                <a:ea typeface="Nunito"/>
                <a:cs typeface="Nunito"/>
                <a:sym typeface="Nunito"/>
              </a:rPr>
              <a:t>HashTable </a:t>
            </a:r>
            <a:endParaRPr u="sng">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Idéntico a HashMap pero no admite el valor null como clave. Un ejemplo en código Java de la declaración e inserción de valores es: </a:t>
            </a:r>
            <a:endParaRPr>
              <a:solidFill>
                <a:schemeClr val="lt1"/>
              </a:solidFill>
              <a:latin typeface="Nunito"/>
              <a:ea typeface="Nunito"/>
              <a:cs typeface="Nunito"/>
              <a:sym typeface="Nunito"/>
            </a:endParaRPr>
          </a:p>
        </p:txBody>
      </p:sp>
      <p:pic>
        <p:nvPicPr>
          <p:cNvPr id="336" name="Google Shape;336;p22"/>
          <p:cNvPicPr preferRelativeResize="0"/>
          <p:nvPr/>
        </p:nvPicPr>
        <p:blipFill>
          <a:blip r:embed="rId3">
            <a:alphaModFix/>
          </a:blip>
          <a:stretch>
            <a:fillRect/>
          </a:stretch>
        </p:blipFill>
        <p:spPr>
          <a:xfrm>
            <a:off x="870075" y="1477575"/>
            <a:ext cx="5385225" cy="1966150"/>
          </a:xfrm>
          <a:prstGeom prst="rect">
            <a:avLst/>
          </a:prstGeom>
          <a:noFill/>
          <a:ln>
            <a:noFill/>
          </a:ln>
        </p:spPr>
      </p:pic>
      <p:sp>
        <p:nvSpPr>
          <p:cNvPr id="337" name="Google Shape;337;p22"/>
          <p:cNvSpPr txBox="1"/>
          <p:nvPr/>
        </p:nvSpPr>
        <p:spPr>
          <a:xfrm>
            <a:off x="979425" y="3731900"/>
            <a:ext cx="580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rgbClr val="F1C232"/>
                </a:solidFill>
                <a:latin typeface="Nunito"/>
                <a:ea typeface="Nunito"/>
                <a:cs typeface="Nunito"/>
                <a:sym typeface="Nunito"/>
              </a:rPr>
              <a:t>Si intentamos poner como clave un valor nulo lo </a:t>
            </a:r>
            <a:r>
              <a:rPr lang="es">
                <a:solidFill>
                  <a:srgbClr val="F1C232"/>
                </a:solidFill>
                <a:latin typeface="Nunito"/>
                <a:ea typeface="Nunito"/>
                <a:cs typeface="Nunito"/>
                <a:sym typeface="Nunito"/>
              </a:rPr>
              <a:t>mostrará</a:t>
            </a:r>
            <a:r>
              <a:rPr lang="es">
                <a:solidFill>
                  <a:srgbClr val="F1C232"/>
                </a:solidFill>
                <a:latin typeface="Nunito"/>
                <a:ea typeface="Nunito"/>
                <a:cs typeface="Nunito"/>
                <a:sym typeface="Nunito"/>
              </a:rPr>
              <a:t> en tiempo de ejecución, es decir, cuando el programa se esté utilizando. Este error el compilador no es capaz de detectarlo y </a:t>
            </a:r>
            <a:r>
              <a:rPr lang="es">
                <a:solidFill>
                  <a:srgbClr val="F1C232"/>
                </a:solidFill>
                <a:latin typeface="Nunito"/>
                <a:ea typeface="Nunito"/>
                <a:cs typeface="Nunito"/>
                <a:sym typeface="Nunito"/>
              </a:rPr>
              <a:t>evitarlo</a:t>
            </a:r>
            <a:r>
              <a:rPr lang="es">
                <a:solidFill>
                  <a:srgbClr val="F1C232"/>
                </a:solidFill>
                <a:latin typeface="Nunito"/>
                <a:ea typeface="Nunito"/>
                <a:cs typeface="Nunito"/>
                <a:sym typeface="Nunito"/>
              </a:rPr>
              <a:t> mientras se desarrolla.</a:t>
            </a:r>
            <a:endParaRPr>
              <a:solidFill>
                <a:srgbClr val="F1C23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nvSpPr>
        <p:spPr>
          <a:xfrm>
            <a:off x="582575" y="295100"/>
            <a:ext cx="8080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lt1"/>
                </a:solidFill>
                <a:latin typeface="Nunito"/>
                <a:ea typeface="Nunito"/>
                <a:cs typeface="Nunito"/>
                <a:sym typeface="Nunito"/>
              </a:rPr>
              <a:t>LinkedHashMap </a:t>
            </a:r>
            <a:endParaRPr u="sng">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Es una clase que extiende HashMap, por lo que posee todas sus funcionalidades. Permite iterar o recorrer los elementos en el orden en el que se introdujeron debido a que utiliza una clase doblemente enlazada. Es más rápido a la hora de recorrer los datos pero más lento al insertarlos.</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 Un ejemplo en código Java de la declaración e inserción de valores es: </a:t>
            </a:r>
            <a:endParaRPr>
              <a:solidFill>
                <a:schemeClr val="lt1"/>
              </a:solidFill>
              <a:latin typeface="Nunito"/>
              <a:ea typeface="Nunito"/>
              <a:cs typeface="Nunito"/>
              <a:sym typeface="Nunito"/>
            </a:endParaRPr>
          </a:p>
        </p:txBody>
      </p:sp>
      <p:pic>
        <p:nvPicPr>
          <p:cNvPr id="343" name="Google Shape;343;p23"/>
          <p:cNvPicPr preferRelativeResize="0"/>
          <p:nvPr/>
        </p:nvPicPr>
        <p:blipFill>
          <a:blip r:embed="rId3">
            <a:alphaModFix/>
          </a:blip>
          <a:stretch>
            <a:fillRect/>
          </a:stretch>
        </p:blipFill>
        <p:spPr>
          <a:xfrm>
            <a:off x="1629950" y="1925050"/>
            <a:ext cx="4979500" cy="2002200"/>
          </a:xfrm>
          <a:prstGeom prst="rect">
            <a:avLst/>
          </a:prstGeom>
          <a:noFill/>
          <a:ln>
            <a:noFill/>
          </a:ln>
        </p:spPr>
      </p:pic>
      <p:sp>
        <p:nvSpPr>
          <p:cNvPr id="344" name="Google Shape;344;p23"/>
          <p:cNvSpPr txBox="1"/>
          <p:nvPr/>
        </p:nvSpPr>
        <p:spPr>
          <a:xfrm>
            <a:off x="726125" y="4272275"/>
            <a:ext cx="769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Nunito"/>
                <a:ea typeface="Nunito"/>
                <a:cs typeface="Nunito"/>
                <a:sym typeface="Nunito"/>
              </a:rPr>
              <a:t>La inserción de valores es idéntica a HashMap pero cuando queramos iterar estos valores lo hará siempre en el mismo orden que los hemos insertado.</a:t>
            </a:r>
            <a:endParaRPr>
              <a:solidFill>
                <a:schemeClr val="lt1"/>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nvSpPr>
        <p:spPr>
          <a:xfrm>
            <a:off x="422150" y="430600"/>
            <a:ext cx="7911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lt1"/>
                </a:solidFill>
                <a:latin typeface="Nunito"/>
                <a:ea typeface="Nunito"/>
                <a:cs typeface="Nunito"/>
                <a:sym typeface="Nunito"/>
              </a:rPr>
              <a:t>TreeMap</a:t>
            </a:r>
            <a:endParaRPr u="sng">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 Es una clase que almacena en un árbol ordenado los pares Clave-Valor ordenados por los valores de las claves. Es más lenta tanto para recorrer como para insertar nuevos datos.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Un ejemplo en código Java de la declaración e inserción de valores es:</a:t>
            </a:r>
            <a:endParaRPr>
              <a:solidFill>
                <a:schemeClr val="lt1"/>
              </a:solidFill>
              <a:latin typeface="Nunito"/>
              <a:ea typeface="Nunito"/>
              <a:cs typeface="Nunito"/>
              <a:sym typeface="Nunito"/>
            </a:endParaRPr>
          </a:p>
        </p:txBody>
      </p:sp>
      <p:pic>
        <p:nvPicPr>
          <p:cNvPr id="350" name="Google Shape;350;p24"/>
          <p:cNvPicPr preferRelativeResize="0"/>
          <p:nvPr/>
        </p:nvPicPr>
        <p:blipFill>
          <a:blip r:embed="rId3">
            <a:alphaModFix/>
          </a:blip>
          <a:stretch>
            <a:fillRect/>
          </a:stretch>
        </p:blipFill>
        <p:spPr>
          <a:xfrm>
            <a:off x="513350" y="2008350"/>
            <a:ext cx="5107725" cy="1931675"/>
          </a:xfrm>
          <a:prstGeom prst="rect">
            <a:avLst/>
          </a:prstGeom>
          <a:noFill/>
          <a:ln>
            <a:noFill/>
          </a:ln>
        </p:spPr>
      </p:pic>
      <p:sp>
        <p:nvSpPr>
          <p:cNvPr id="351" name="Google Shape;351;p24"/>
          <p:cNvSpPr txBox="1"/>
          <p:nvPr/>
        </p:nvSpPr>
        <p:spPr>
          <a:xfrm>
            <a:off x="160425" y="4154050"/>
            <a:ext cx="667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rPr>
              <a:t>En este caso a pesar del orden de inserción, al recorrerlos los devolverá ordenados por el campo clave.</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25"/>
          <p:cNvPicPr preferRelativeResize="0"/>
          <p:nvPr/>
        </p:nvPicPr>
        <p:blipFill>
          <a:blip r:embed="rId3">
            <a:alphaModFix/>
          </a:blip>
          <a:stretch>
            <a:fillRect/>
          </a:stretch>
        </p:blipFill>
        <p:spPr>
          <a:xfrm>
            <a:off x="490125" y="860900"/>
            <a:ext cx="4955750" cy="1106400"/>
          </a:xfrm>
          <a:prstGeom prst="rect">
            <a:avLst/>
          </a:prstGeom>
          <a:noFill/>
          <a:ln>
            <a:noFill/>
          </a:ln>
        </p:spPr>
      </p:pic>
      <p:sp>
        <p:nvSpPr>
          <p:cNvPr id="357" name="Google Shape;357;p25"/>
          <p:cNvSpPr txBox="1"/>
          <p:nvPr/>
        </p:nvSpPr>
        <p:spPr>
          <a:xfrm>
            <a:off x="612150" y="2156100"/>
            <a:ext cx="727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Nunito"/>
                <a:ea typeface="Nunito"/>
                <a:cs typeface="Nunito"/>
                <a:sym typeface="Nunito"/>
              </a:rPr>
              <a:t>Todas las colecciones en Java provienen de un interface “Collection”, de este </a:t>
            </a:r>
            <a:r>
              <a:rPr lang="es">
                <a:solidFill>
                  <a:schemeClr val="lt1"/>
                </a:solidFill>
                <a:latin typeface="Nunito"/>
                <a:ea typeface="Nunito"/>
                <a:cs typeface="Nunito"/>
                <a:sym typeface="Nunito"/>
              </a:rPr>
              <a:t>implementan</a:t>
            </a:r>
            <a:r>
              <a:rPr lang="es">
                <a:solidFill>
                  <a:schemeClr val="lt1"/>
                </a:solidFill>
                <a:latin typeface="Nunito"/>
                <a:ea typeface="Nunito"/>
                <a:cs typeface="Nunito"/>
                <a:sym typeface="Nunito"/>
              </a:rPr>
              <a:t> otros 3 interfaces de los cuales salen todas las clases que permiten almacenar colecciones.</a:t>
            </a:r>
            <a:endParaRPr>
              <a:solidFill>
                <a:schemeClr val="lt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26"/>
          <p:cNvPicPr preferRelativeResize="0"/>
          <p:nvPr/>
        </p:nvPicPr>
        <p:blipFill>
          <a:blip r:embed="rId3">
            <a:alphaModFix/>
          </a:blip>
          <a:stretch>
            <a:fillRect/>
          </a:stretch>
        </p:blipFill>
        <p:spPr>
          <a:xfrm>
            <a:off x="321250" y="248875"/>
            <a:ext cx="6602174" cy="4376201"/>
          </a:xfrm>
          <a:prstGeom prst="rect">
            <a:avLst/>
          </a:prstGeom>
          <a:noFill/>
          <a:ln>
            <a:noFill/>
          </a:ln>
        </p:spPr>
      </p:pic>
      <p:sp>
        <p:nvSpPr>
          <p:cNvPr id="363" name="Google Shape;363;p26"/>
          <p:cNvSpPr txBox="1"/>
          <p:nvPr/>
        </p:nvSpPr>
        <p:spPr>
          <a:xfrm>
            <a:off x="7168300" y="1637975"/>
            <a:ext cx="1756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Nunito"/>
                <a:ea typeface="Nunito"/>
                <a:cs typeface="Nunito"/>
                <a:sym typeface="Nunito"/>
              </a:rPr>
              <a:t>Un set es una colección que no permite duplicados.</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 Tiene 3 clases con diferente implementación: </a:t>
            </a:r>
            <a:endParaRPr>
              <a:solidFill>
                <a:schemeClr val="lt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nvSpPr>
        <p:spPr>
          <a:xfrm>
            <a:off x="143525" y="134650"/>
            <a:ext cx="4289100" cy="224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u="sng">
                <a:solidFill>
                  <a:schemeClr val="lt1"/>
                </a:solidFill>
              </a:rPr>
              <a:t>HashSet</a:t>
            </a:r>
            <a:endParaRPr u="sng">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s" sz="1200">
                <a:solidFill>
                  <a:schemeClr val="lt1"/>
                </a:solidFill>
              </a:rPr>
              <a:t> Un hashSet posee las características principales de las colecciones Set , pero mejora la comprobación de si un objeto ya está contenido en una colección.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s" sz="1200">
                <a:solidFill>
                  <a:schemeClr val="lt1"/>
                </a:solidFill>
              </a:rPr>
              <a:t>Automáticamente al añadir un nuevo objeto a una colección se calcula el valor Hash. Este valor es un número entre -2147483647 y 2147483648 que lo almacena el propio lenguaje Java en una tabla en memoria. </a:t>
            </a:r>
            <a:endParaRPr sz="1200">
              <a:solidFill>
                <a:schemeClr val="lt1"/>
              </a:solidFill>
            </a:endParaRPr>
          </a:p>
        </p:txBody>
      </p:sp>
      <p:sp>
        <p:nvSpPr>
          <p:cNvPr id="369" name="Google Shape;369;p27"/>
          <p:cNvSpPr txBox="1"/>
          <p:nvPr/>
        </p:nvSpPr>
        <p:spPr>
          <a:xfrm>
            <a:off x="159975" y="2614675"/>
            <a:ext cx="4074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lt1"/>
                </a:solidFill>
              </a:rPr>
              <a:t>A cada objeto le corresponde un único valor Hash, y dos objetos que sean iguales tendrán ese mismo valor. Así que cuando preguntamos si el objeto ya existe, no debe compararlo entero sino que comparará si el valor Hash producido ya existe. En estas colecciones el orden no se controla.</a:t>
            </a:r>
            <a:endParaRPr sz="1200">
              <a:solidFill>
                <a:schemeClr val="lt1"/>
              </a:solidFill>
            </a:endParaRPr>
          </a:p>
        </p:txBody>
      </p:sp>
      <p:sp>
        <p:nvSpPr>
          <p:cNvPr id="370" name="Google Shape;370;p27"/>
          <p:cNvSpPr txBox="1"/>
          <p:nvPr/>
        </p:nvSpPr>
        <p:spPr>
          <a:xfrm>
            <a:off x="4926600" y="1410000"/>
            <a:ext cx="4074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u="sng">
                <a:solidFill>
                  <a:schemeClr val="lt1"/>
                </a:solidFill>
              </a:rPr>
              <a:t>LinkedHashSet</a:t>
            </a:r>
            <a:r>
              <a:rPr lang="es">
                <a:solidFill>
                  <a:schemeClr val="lt1"/>
                </a:solidFill>
              </a:rPr>
              <a:t>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sz="1200">
                <a:solidFill>
                  <a:schemeClr val="lt1"/>
                </a:solidFill>
              </a:rPr>
              <a:t>Esta clase Hereda de hashSet por lo que posee todas sus características, pero añade que los objetos están doblemente enlazados y se mantiene siempre el orden de inserción. Por lo que cuando </a:t>
            </a:r>
            <a:r>
              <a:rPr lang="es" sz="1200">
                <a:solidFill>
                  <a:schemeClr val="lt1"/>
                </a:solidFill>
              </a:rPr>
              <a:t>iteramos</a:t>
            </a:r>
            <a:r>
              <a:rPr lang="es" sz="1200">
                <a:solidFill>
                  <a:schemeClr val="lt1"/>
                </a:solidFill>
              </a:rPr>
              <a:t> siempre se mostrarán los elementos en el mismo orden en el que se insertaron. </a:t>
            </a:r>
            <a:endParaRPr sz="12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nvSpPr>
        <p:spPr>
          <a:xfrm>
            <a:off x="0" y="0"/>
            <a:ext cx="88908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u="sng">
                <a:solidFill>
                  <a:schemeClr val="lt1"/>
                </a:solidFill>
              </a:rPr>
              <a:t>TreeSet </a:t>
            </a:r>
            <a:endParaRPr sz="1200" u="sng">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s" sz="1200">
                <a:solidFill>
                  <a:schemeClr val="lt1"/>
                </a:solidFill>
              </a:rPr>
              <a:t>Cuando utilizamos una colección TreeSet, automáticamente se construye un árbol con los objetos que se van agregando al conjunto. Esto permite mantener siempre el orden aunque se añadan nuevos valores. Los objetos que añadamos deben implementar Comparable para saber qué tipo de orden queremos mantener, aunque casi todas las clases propias del lenguaje Java ya lo </a:t>
            </a:r>
            <a:r>
              <a:rPr lang="es" sz="1200">
                <a:solidFill>
                  <a:schemeClr val="lt1"/>
                </a:solidFill>
              </a:rPr>
              <a:t>incorporan</a:t>
            </a:r>
            <a:r>
              <a:rPr lang="es" sz="1200">
                <a:solidFill>
                  <a:schemeClr val="lt1"/>
                </a:solidFill>
              </a:rPr>
              <a:t> (String, Integer). El principal inconveniente es que debido al orden que debe mantener es menos eficiente que otras implementaciones de SET . </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s" sz="1200">
                <a:solidFill>
                  <a:schemeClr val="lt1"/>
                </a:solidFill>
              </a:rPr>
              <a:t>Un ejemplo en código Java del uso e inicialización de estas colecciones es:  </a:t>
            </a:r>
            <a:endParaRPr>
              <a:solidFill>
                <a:schemeClr val="lt1"/>
              </a:solidFill>
            </a:endParaRPr>
          </a:p>
        </p:txBody>
      </p:sp>
      <p:pic>
        <p:nvPicPr>
          <p:cNvPr id="376" name="Google Shape;376;p28"/>
          <p:cNvPicPr preferRelativeResize="0"/>
          <p:nvPr/>
        </p:nvPicPr>
        <p:blipFill>
          <a:blip r:embed="rId3">
            <a:alphaModFix/>
          </a:blip>
          <a:stretch>
            <a:fillRect/>
          </a:stretch>
        </p:blipFill>
        <p:spPr>
          <a:xfrm>
            <a:off x="285600" y="1984375"/>
            <a:ext cx="4527025" cy="1586700"/>
          </a:xfrm>
          <a:prstGeom prst="rect">
            <a:avLst/>
          </a:prstGeom>
          <a:noFill/>
          <a:ln>
            <a:noFill/>
          </a:ln>
        </p:spPr>
      </p:pic>
      <p:pic>
        <p:nvPicPr>
          <p:cNvPr id="377" name="Google Shape;377;p28"/>
          <p:cNvPicPr preferRelativeResize="0"/>
          <p:nvPr/>
        </p:nvPicPr>
        <p:blipFill>
          <a:blip r:embed="rId4">
            <a:alphaModFix/>
          </a:blip>
          <a:stretch>
            <a:fillRect/>
          </a:stretch>
        </p:blipFill>
        <p:spPr>
          <a:xfrm>
            <a:off x="4956575" y="1955175"/>
            <a:ext cx="4026575" cy="25497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29"/>
          <p:cNvPicPr preferRelativeResize="0"/>
          <p:nvPr/>
        </p:nvPicPr>
        <p:blipFill>
          <a:blip r:embed="rId3">
            <a:alphaModFix/>
          </a:blip>
          <a:stretch>
            <a:fillRect/>
          </a:stretch>
        </p:blipFill>
        <p:spPr>
          <a:xfrm>
            <a:off x="3234175" y="363050"/>
            <a:ext cx="5303676" cy="3783724"/>
          </a:xfrm>
          <a:prstGeom prst="rect">
            <a:avLst/>
          </a:prstGeom>
          <a:noFill/>
          <a:ln>
            <a:noFill/>
          </a:ln>
        </p:spPr>
      </p:pic>
      <p:sp>
        <p:nvSpPr>
          <p:cNvPr id="383" name="Google Shape;383;p29"/>
          <p:cNvSpPr txBox="1"/>
          <p:nvPr/>
        </p:nvSpPr>
        <p:spPr>
          <a:xfrm>
            <a:off x="234175" y="135935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lt1"/>
                </a:solidFill>
              </a:rPr>
              <a:t>Un List es una colección de elementos en los que se permiten duplicados y que mantiene el orden de inserción. </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nvSpPr>
        <p:spPr>
          <a:xfrm>
            <a:off x="337725" y="432150"/>
            <a:ext cx="80547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lt1"/>
                </a:solidFill>
                <a:latin typeface="Nunito"/>
                <a:ea typeface="Nunito"/>
                <a:cs typeface="Nunito"/>
                <a:sym typeface="Nunito"/>
              </a:rPr>
              <a:t>ArrayList</a:t>
            </a:r>
            <a:r>
              <a:rPr lang="es">
                <a:solidFill>
                  <a:schemeClr val="lt1"/>
                </a:solidFill>
                <a:latin typeface="Nunito"/>
                <a:ea typeface="Nunito"/>
                <a:cs typeface="Nunito"/>
                <a:sym typeface="Nunito"/>
              </a:rPr>
              <a:t>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Un ArrayList es una mejora del Array tradicional, ya que crece conforme se añaden elementos mientras que en un array hay que indicar desde la inicialización el tamaño.</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Ventajas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 El tiempo de acceso a un elemento es mínimo.</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Inconvenientes.</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 • A la hora de eliminar es bastante lento porque una vez localizado el elemento y eliminado mueve una posición todos los elementos posteriores. Por defecto un ArrayList tiene una capacidad para 10 elementos, pero si este rango se completa lo amplia siguiendo la fórmula : (capacidad * 3) / 2 + 1</a:t>
            </a:r>
            <a:endParaRPr>
              <a:solidFill>
                <a:schemeClr val="lt1"/>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1"/>
          <p:cNvSpPr txBox="1"/>
          <p:nvPr/>
        </p:nvSpPr>
        <p:spPr>
          <a:xfrm>
            <a:off x="878150" y="413700"/>
            <a:ext cx="8004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lt1"/>
                </a:solidFill>
              </a:rPr>
              <a:t>LinkedList</a:t>
            </a:r>
            <a:r>
              <a:rPr lang="es">
                <a:solidFill>
                  <a:schemeClr val="lt1"/>
                </a:solidFill>
              </a:rPr>
              <a:t>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a:solidFill>
                  <a:schemeClr val="lt1"/>
                </a:solidFill>
              </a:rPr>
              <a:t>Su funcionamiento es idéntico a ArrayList pero con la mejora todos los elementos están unidos en una serie de nodos apuntando al valor anterior y al valor siguiente.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a:solidFill>
                  <a:schemeClr val="lt1"/>
                </a:solidFill>
              </a:rPr>
              <a:t>Ventajas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a:solidFill>
                  <a:schemeClr val="lt1"/>
                </a:solidFill>
              </a:rPr>
              <a:t> • Eliminaciones muy rápidas ya que solo hay que indicar al elemento anterior y posterior su nueva posición.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a:solidFill>
                  <a:schemeClr val="lt1"/>
                </a:solidFill>
              </a:rPr>
              <a:t>Inconvenientes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a:solidFill>
                  <a:schemeClr val="lt1"/>
                </a:solidFill>
              </a:rPr>
              <a:t>• Tiene muy poco rendimiento a la hora de recorrer los datos.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nvSpPr>
        <p:spPr>
          <a:xfrm>
            <a:off x="211075" y="236375"/>
            <a:ext cx="5167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Nunito"/>
                <a:ea typeface="Nunito"/>
                <a:cs typeface="Nunito"/>
                <a:sym typeface="Nunito"/>
              </a:rPr>
              <a:t>Para comenzar  se </a:t>
            </a:r>
            <a:r>
              <a:rPr lang="es">
                <a:solidFill>
                  <a:schemeClr val="lt1"/>
                </a:solidFill>
                <a:latin typeface="Nunito"/>
                <a:ea typeface="Nunito"/>
                <a:cs typeface="Nunito"/>
                <a:sym typeface="Nunito"/>
              </a:rPr>
              <a:t>presentarán</a:t>
            </a:r>
            <a:r>
              <a:rPr lang="es">
                <a:solidFill>
                  <a:schemeClr val="lt1"/>
                </a:solidFill>
                <a:latin typeface="Nunito"/>
                <a:ea typeface="Nunito"/>
                <a:cs typeface="Nunito"/>
                <a:sym typeface="Nunito"/>
              </a:rPr>
              <a:t> las diferentes  maneras que ofrece el lenguaje Java para tratar con conjuntos de elementos, colecciones o listados. Veremos </a:t>
            </a:r>
            <a:r>
              <a:rPr lang="es">
                <a:solidFill>
                  <a:schemeClr val="lt1"/>
                </a:solidFill>
                <a:latin typeface="Nunito"/>
                <a:ea typeface="Nunito"/>
                <a:cs typeface="Nunito"/>
                <a:sym typeface="Nunito"/>
              </a:rPr>
              <a:t>cuándo</a:t>
            </a:r>
            <a:r>
              <a:rPr lang="es">
                <a:solidFill>
                  <a:schemeClr val="lt1"/>
                </a:solidFill>
                <a:latin typeface="Nunito"/>
                <a:ea typeface="Nunito"/>
                <a:cs typeface="Nunito"/>
                <a:sym typeface="Nunito"/>
              </a:rPr>
              <a:t> es conveniente utilizar cada uno, y </a:t>
            </a:r>
            <a:r>
              <a:rPr lang="es">
                <a:solidFill>
                  <a:schemeClr val="lt1"/>
                </a:solidFill>
                <a:latin typeface="Nunito"/>
                <a:ea typeface="Nunito"/>
                <a:cs typeface="Nunito"/>
                <a:sym typeface="Nunito"/>
              </a:rPr>
              <a:t>cómo</a:t>
            </a:r>
            <a:r>
              <a:rPr lang="es">
                <a:solidFill>
                  <a:schemeClr val="lt1"/>
                </a:solidFill>
                <a:latin typeface="Nunito"/>
                <a:ea typeface="Nunito"/>
                <a:cs typeface="Nunito"/>
                <a:sym typeface="Nunito"/>
              </a:rPr>
              <a:t> obtener valores de estos conjuntos.</a:t>
            </a:r>
            <a:endParaRPr>
              <a:solidFill>
                <a:schemeClr val="lt1"/>
              </a:solidFill>
              <a:latin typeface="Nunito"/>
              <a:ea typeface="Nunito"/>
              <a:cs typeface="Nunito"/>
              <a:sym typeface="Nunito"/>
            </a:endParaRPr>
          </a:p>
        </p:txBody>
      </p:sp>
      <p:sp>
        <p:nvSpPr>
          <p:cNvPr id="285" name="Google Shape;285;p14"/>
          <p:cNvSpPr txBox="1"/>
          <p:nvPr/>
        </p:nvSpPr>
        <p:spPr>
          <a:xfrm>
            <a:off x="4441150" y="1441625"/>
            <a:ext cx="4660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Nunito"/>
                <a:ea typeface="Nunito"/>
                <a:cs typeface="Nunito"/>
                <a:sym typeface="Nunito"/>
              </a:rPr>
              <a:t>El propio lenguaje Java proporciona un conjunto de clases e interfaces que nos facilitan el uso de colecciones de datos. La clase más general es el “Interface collections” que mediante el uso del polimorfismo nos proporciona multitud de implementaciones diferentes. </a:t>
            </a:r>
            <a:endParaRPr>
              <a:solidFill>
                <a:schemeClr val="lt1"/>
              </a:solidFill>
              <a:latin typeface="Nunito"/>
              <a:ea typeface="Nunito"/>
              <a:cs typeface="Nunito"/>
              <a:sym typeface="Nunito"/>
            </a:endParaRPr>
          </a:p>
        </p:txBody>
      </p:sp>
      <p:sp>
        <p:nvSpPr>
          <p:cNvPr id="286" name="Google Shape;286;p14"/>
          <p:cNvSpPr txBox="1"/>
          <p:nvPr/>
        </p:nvSpPr>
        <p:spPr>
          <a:xfrm>
            <a:off x="375800" y="3225300"/>
            <a:ext cx="6497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Nunito"/>
                <a:ea typeface="Nunito"/>
                <a:cs typeface="Nunito"/>
                <a:sym typeface="Nunito"/>
              </a:rPr>
              <a:t>Estas clases se encuentran dentro del paquete java.util y recientemente se puede hacer uso genérico de ellas. El uso de Collections nos proporciona ciertas ventajas frente al uso tradicional de Arrays: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 Cambiar el tamaño dinámicamente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 Permite ordenación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 Permite la inserción y eliminación de datos</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287" name="Google Shape;287;p14"/>
          <p:cNvPicPr preferRelativeResize="0"/>
          <p:nvPr/>
        </p:nvPicPr>
        <p:blipFill>
          <a:blip r:embed="rId3">
            <a:alphaModFix/>
          </a:blip>
          <a:stretch>
            <a:fillRect/>
          </a:stretch>
        </p:blipFill>
        <p:spPr>
          <a:xfrm>
            <a:off x="1866500" y="1787750"/>
            <a:ext cx="1121100" cy="1131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2"/>
          <p:cNvSpPr txBox="1"/>
          <p:nvPr/>
        </p:nvSpPr>
        <p:spPr>
          <a:xfrm>
            <a:off x="396900" y="413725"/>
            <a:ext cx="8747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lt1"/>
                </a:solidFill>
              </a:rPr>
              <a:t>Vector </a:t>
            </a:r>
            <a:r>
              <a:rPr lang="es">
                <a:solidFill>
                  <a:schemeClr val="lt1"/>
                </a:solidFill>
              </a:rPr>
              <a:t>Su funcionamiento es similar al arrayList pero los datos están sincronizados, es decir, está protegido del acceso por otros hilos. Por defecto su capacidad son 10 elementos, pero al sobrepasar este rango se duplica su capacidad lo que puede hacer que sea más lento frente a un ArrayList.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a:solidFill>
                  <a:schemeClr val="lt1"/>
                </a:solidFill>
              </a:rPr>
              <a:t>Un ejemplo en código Java es: </a:t>
            </a:r>
            <a:endParaRPr>
              <a:solidFill>
                <a:schemeClr val="lt1"/>
              </a:solidFill>
            </a:endParaRPr>
          </a:p>
        </p:txBody>
      </p:sp>
      <p:pic>
        <p:nvPicPr>
          <p:cNvPr id="399" name="Google Shape;399;p32"/>
          <p:cNvPicPr preferRelativeResize="0"/>
          <p:nvPr/>
        </p:nvPicPr>
        <p:blipFill>
          <a:blip r:embed="rId3">
            <a:alphaModFix/>
          </a:blip>
          <a:stretch>
            <a:fillRect/>
          </a:stretch>
        </p:blipFill>
        <p:spPr>
          <a:xfrm>
            <a:off x="616775" y="1638375"/>
            <a:ext cx="2667625" cy="871525"/>
          </a:xfrm>
          <a:prstGeom prst="rect">
            <a:avLst/>
          </a:prstGeom>
          <a:noFill/>
          <a:ln>
            <a:noFill/>
          </a:ln>
        </p:spPr>
      </p:pic>
      <p:pic>
        <p:nvPicPr>
          <p:cNvPr id="400" name="Google Shape;400;p32"/>
          <p:cNvPicPr preferRelativeResize="0"/>
          <p:nvPr/>
        </p:nvPicPr>
        <p:blipFill>
          <a:blip r:embed="rId4">
            <a:alphaModFix/>
          </a:blip>
          <a:stretch>
            <a:fillRect/>
          </a:stretch>
        </p:blipFill>
        <p:spPr>
          <a:xfrm>
            <a:off x="3445250" y="1675825"/>
            <a:ext cx="4385854" cy="31628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3"/>
          <p:cNvSpPr txBox="1"/>
          <p:nvPr/>
        </p:nvSpPr>
        <p:spPr>
          <a:xfrm>
            <a:off x="565700" y="667000"/>
            <a:ext cx="8434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rPr>
              <a:t>Podemos observar que cuando hemos utilizado las listas en la creación del objeto hemos utilizado el interface genérico (gracias al polimorfismo):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a:solidFill>
                  <a:schemeClr val="lt1"/>
                </a:solidFill>
              </a:rPr>
              <a:t>List lista = new ArrayList();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a:solidFill>
                  <a:schemeClr val="lt1"/>
                </a:solidFill>
              </a:rPr>
              <a:t>Esta forma de declaración es igual de válida que:</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a:solidFill>
                  <a:schemeClr val="lt1"/>
                </a:solidFill>
              </a:rPr>
              <a:t>ArrayList lista = new ArrayList();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a:solidFill>
                  <a:schemeClr val="lt1"/>
                </a:solidFill>
              </a:rPr>
              <a:t>Pero con el polimorfismo hace que el cambio de un tipo de lista sea más sencillo. </a:t>
            </a:r>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34"/>
          <p:cNvPicPr preferRelativeResize="0"/>
          <p:nvPr/>
        </p:nvPicPr>
        <p:blipFill>
          <a:blip r:embed="rId3">
            <a:alphaModFix/>
          </a:blip>
          <a:stretch>
            <a:fillRect/>
          </a:stretch>
        </p:blipFill>
        <p:spPr>
          <a:xfrm>
            <a:off x="515450" y="440900"/>
            <a:ext cx="5918276" cy="3832550"/>
          </a:xfrm>
          <a:prstGeom prst="rect">
            <a:avLst/>
          </a:prstGeom>
          <a:noFill/>
          <a:ln>
            <a:noFill/>
          </a:ln>
        </p:spPr>
      </p:pic>
      <p:sp>
        <p:nvSpPr>
          <p:cNvPr id="411" name="Google Shape;411;p34"/>
          <p:cNvSpPr txBox="1"/>
          <p:nvPr/>
        </p:nvSpPr>
        <p:spPr>
          <a:xfrm>
            <a:off x="6509750" y="1681150"/>
            <a:ext cx="2592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rPr>
              <a:t>Son conjuntos de datos FIFO (First in first out), es decir, el primer elemento en introducirse en la cola será el primero que se obtendrá al iterar la colección, y así sucesivamente. </a:t>
            </a:r>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5"/>
          <p:cNvSpPr txBox="1"/>
          <p:nvPr/>
        </p:nvSpPr>
        <p:spPr>
          <a:xfrm>
            <a:off x="211100" y="1747725"/>
            <a:ext cx="3748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lt1"/>
                </a:solidFill>
              </a:rPr>
              <a:t>LinkedList</a:t>
            </a:r>
            <a:r>
              <a:rPr lang="es">
                <a:solidFill>
                  <a:schemeClr val="lt1"/>
                </a:solidFill>
              </a:rPr>
              <a:t>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a:solidFill>
                  <a:schemeClr val="lt1"/>
                </a:solidFill>
              </a:rPr>
              <a:t>La implementación es la propia del interface List, lo único que su característica de que mantiene los elementos enlazados con una referencia al anterior y otra al siguiente, hace que para manejar conjuntos de datos FIFO sea útil. </a:t>
            </a:r>
            <a:endParaRPr>
              <a:solidFill>
                <a:schemeClr val="lt1"/>
              </a:solidFill>
            </a:endParaRPr>
          </a:p>
        </p:txBody>
      </p:sp>
      <p:sp>
        <p:nvSpPr>
          <p:cNvPr id="417" name="Google Shape;417;p35"/>
          <p:cNvSpPr txBox="1"/>
          <p:nvPr/>
        </p:nvSpPr>
        <p:spPr>
          <a:xfrm>
            <a:off x="4517100" y="447500"/>
            <a:ext cx="41793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lt1"/>
                </a:solidFill>
              </a:rPr>
              <a:t>PriorityQueue</a:t>
            </a:r>
            <a:endParaRPr u="sng">
              <a:solidFill>
                <a:schemeClr val="lt1"/>
              </a:solidFill>
            </a:endParaRPr>
          </a:p>
          <a:p>
            <a:pPr indent="0" lvl="0" marL="0" rtl="0" algn="l">
              <a:spcBef>
                <a:spcPts val="0"/>
              </a:spcBef>
              <a:spcAft>
                <a:spcPts val="0"/>
              </a:spcAft>
              <a:buNone/>
            </a:pPr>
            <a:r>
              <a:t/>
            </a:r>
            <a:endParaRPr u="sng">
              <a:solidFill>
                <a:schemeClr val="lt1"/>
              </a:solidFill>
            </a:endParaRPr>
          </a:p>
          <a:p>
            <a:pPr indent="0" lvl="0" marL="0" rtl="0" algn="l">
              <a:spcBef>
                <a:spcPts val="0"/>
              </a:spcBef>
              <a:spcAft>
                <a:spcPts val="0"/>
              </a:spcAft>
              <a:buNone/>
            </a:pPr>
            <a:r>
              <a:rPr lang="es">
                <a:solidFill>
                  <a:schemeClr val="lt1"/>
                </a:solidFill>
              </a:rPr>
              <a:t> Permite establecer prioridades en los elementos de una colección en </a:t>
            </a:r>
            <a:r>
              <a:rPr lang="es">
                <a:solidFill>
                  <a:schemeClr val="lt1"/>
                </a:solidFill>
              </a:rPr>
              <a:t>función</a:t>
            </a:r>
            <a:r>
              <a:rPr lang="es">
                <a:solidFill>
                  <a:schemeClr val="lt1"/>
                </a:solidFill>
              </a:rPr>
              <a:t> de una regla de comparación que se haya indicado. Se mantiene dentro de la interface Queue debido a que proporciona métodos muy útiles para mantener colas de elementos.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a:solidFill>
                  <a:schemeClr val="lt1"/>
                </a:solidFill>
              </a:rPr>
              <a:t>• offer(): Añade Elementos.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a:solidFill>
                  <a:schemeClr val="lt1"/>
                </a:solidFill>
              </a:rPr>
              <a:t>• peek(): Devuelve el elemento de mayor prioridad.</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s">
                <a:solidFill>
                  <a:schemeClr val="lt1"/>
                </a:solidFill>
              </a:rPr>
              <a:t> • pool(): Devuelve el elemento de mayor prioridad y lo elimina de la colección.</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36"/>
          <p:cNvPicPr preferRelativeResize="0"/>
          <p:nvPr/>
        </p:nvPicPr>
        <p:blipFill>
          <a:blip r:embed="rId3">
            <a:alphaModFix/>
          </a:blip>
          <a:stretch>
            <a:fillRect/>
          </a:stretch>
        </p:blipFill>
        <p:spPr>
          <a:xfrm>
            <a:off x="329700" y="404925"/>
            <a:ext cx="5242800" cy="1291825"/>
          </a:xfrm>
          <a:prstGeom prst="rect">
            <a:avLst/>
          </a:prstGeom>
          <a:noFill/>
          <a:ln>
            <a:noFill/>
          </a:ln>
        </p:spPr>
      </p:pic>
      <p:pic>
        <p:nvPicPr>
          <p:cNvPr id="423" name="Google Shape;423;p36"/>
          <p:cNvPicPr preferRelativeResize="0"/>
          <p:nvPr/>
        </p:nvPicPr>
        <p:blipFill>
          <a:blip r:embed="rId4">
            <a:alphaModFix/>
          </a:blip>
          <a:stretch>
            <a:fillRect/>
          </a:stretch>
        </p:blipFill>
        <p:spPr>
          <a:xfrm>
            <a:off x="2448950" y="2119127"/>
            <a:ext cx="5901375" cy="1526798"/>
          </a:xfrm>
          <a:prstGeom prst="rect">
            <a:avLst/>
          </a:prstGeom>
          <a:noFill/>
          <a:ln>
            <a:noFill/>
          </a:ln>
        </p:spPr>
      </p:pic>
      <p:sp>
        <p:nvSpPr>
          <p:cNvPr id="424" name="Google Shape;424;p36"/>
          <p:cNvSpPr txBox="1"/>
          <p:nvPr/>
        </p:nvSpPr>
        <p:spPr>
          <a:xfrm>
            <a:off x="447500" y="4111850"/>
            <a:ext cx="770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Nunito"/>
                <a:ea typeface="Nunito"/>
                <a:cs typeface="Nunito"/>
                <a:sym typeface="Nunito"/>
              </a:rPr>
              <a:t>Fuente: http://formacion.desarrollando.net/cursosfiles/formacion/curso_754/java09.pdf</a:t>
            </a:r>
            <a:endParaRPr>
              <a:solidFill>
                <a:schemeClr val="lt1"/>
              </a:solidFill>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7"/>
          <p:cNvSpPr txBox="1"/>
          <p:nvPr/>
        </p:nvSpPr>
        <p:spPr>
          <a:xfrm>
            <a:off x="2051700" y="1587325"/>
            <a:ext cx="4626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3000">
                <a:solidFill>
                  <a:srgbClr val="F1C232"/>
                </a:solidFill>
                <a:latin typeface="Nunito"/>
                <a:ea typeface="Nunito"/>
                <a:cs typeface="Nunito"/>
                <a:sym typeface="Nunito"/>
              </a:rPr>
              <a:t>GRACIAS!</a:t>
            </a:r>
            <a:endParaRPr sz="3000">
              <a:solidFill>
                <a:srgbClr val="F1C232"/>
              </a:solidFill>
              <a:latin typeface="Nunito"/>
              <a:ea typeface="Nunito"/>
              <a:cs typeface="Nunito"/>
              <a:sym typeface="Nunito"/>
            </a:endParaRPr>
          </a:p>
          <a:p>
            <a:pPr indent="0" lvl="0" marL="0" rtl="0" algn="l">
              <a:spcBef>
                <a:spcPts val="0"/>
              </a:spcBef>
              <a:spcAft>
                <a:spcPts val="0"/>
              </a:spcAft>
              <a:buNone/>
            </a:pPr>
            <a:r>
              <a:t/>
            </a:r>
            <a:endParaRPr sz="3000">
              <a:solidFill>
                <a:srgbClr val="F1C232"/>
              </a:solidFill>
              <a:latin typeface="Nunito"/>
              <a:ea typeface="Nunito"/>
              <a:cs typeface="Nunito"/>
              <a:sym typeface="Nunito"/>
            </a:endParaRPr>
          </a:p>
          <a:p>
            <a:pPr indent="0" lvl="0" marL="0" rtl="0" algn="l">
              <a:spcBef>
                <a:spcPts val="0"/>
              </a:spcBef>
              <a:spcAft>
                <a:spcPts val="0"/>
              </a:spcAft>
              <a:buNone/>
            </a:pPr>
            <a:r>
              <a:rPr lang="es" sz="3000">
                <a:solidFill>
                  <a:srgbClr val="F1C232"/>
                </a:solidFill>
                <a:latin typeface="Nunito"/>
                <a:ea typeface="Nunito"/>
                <a:cs typeface="Nunito"/>
                <a:sym typeface="Nunito"/>
              </a:rPr>
              <a:t>Fin de la </a:t>
            </a:r>
            <a:r>
              <a:rPr lang="es" sz="3000">
                <a:solidFill>
                  <a:srgbClr val="F1C232"/>
                </a:solidFill>
                <a:latin typeface="Nunito"/>
                <a:ea typeface="Nunito"/>
                <a:cs typeface="Nunito"/>
                <a:sym typeface="Nunito"/>
              </a:rPr>
              <a:t>Presentación</a:t>
            </a:r>
            <a:r>
              <a:rPr lang="es" sz="3000">
                <a:solidFill>
                  <a:srgbClr val="F1C232"/>
                </a:solidFill>
                <a:latin typeface="Nunito"/>
                <a:ea typeface="Nunito"/>
                <a:cs typeface="Nunito"/>
                <a:sym typeface="Nunito"/>
              </a:rPr>
              <a:t>.</a:t>
            </a:r>
            <a:endParaRPr sz="3000">
              <a:solidFill>
                <a:srgbClr val="F1C23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nvSpPr>
        <p:spPr>
          <a:xfrm>
            <a:off x="599475" y="498150"/>
            <a:ext cx="6020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Nunito"/>
                <a:ea typeface="Nunito"/>
                <a:cs typeface="Nunito"/>
                <a:sym typeface="Nunito"/>
              </a:rPr>
              <a:t>¿Qué es el uso genérico?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Antes cuando </a:t>
            </a:r>
            <a:r>
              <a:rPr lang="es">
                <a:solidFill>
                  <a:schemeClr val="lt1"/>
                </a:solidFill>
                <a:latin typeface="Nunito"/>
                <a:ea typeface="Nunito"/>
                <a:cs typeface="Nunito"/>
                <a:sym typeface="Nunito"/>
              </a:rPr>
              <a:t>introducimos</a:t>
            </a:r>
            <a:r>
              <a:rPr lang="es">
                <a:solidFill>
                  <a:schemeClr val="lt1"/>
                </a:solidFill>
                <a:latin typeface="Nunito"/>
                <a:ea typeface="Nunito"/>
                <a:cs typeface="Nunito"/>
                <a:sym typeface="Nunito"/>
              </a:rPr>
              <a:t> objetos en una colección independientemente de que tipo fueran se almacenaban en la colección como “Object”. Al recuperarlo debíamos realizar un casting al tipo de objeto que era antes de entrar en la colección.</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Actualmente se permite el uso de “Colecciones Tipadas” o generics.</a:t>
            </a:r>
            <a:endParaRPr>
              <a:solidFill>
                <a:schemeClr val="lt1"/>
              </a:solidFill>
              <a:latin typeface="Nunito"/>
              <a:ea typeface="Nunito"/>
              <a:cs typeface="Nunito"/>
              <a:sym typeface="Nunito"/>
            </a:endParaRPr>
          </a:p>
        </p:txBody>
      </p:sp>
      <p:pic>
        <p:nvPicPr>
          <p:cNvPr id="293" name="Google Shape;293;p15"/>
          <p:cNvPicPr preferRelativeResize="0"/>
          <p:nvPr/>
        </p:nvPicPr>
        <p:blipFill>
          <a:blip r:embed="rId3">
            <a:alphaModFix/>
          </a:blip>
          <a:stretch>
            <a:fillRect/>
          </a:stretch>
        </p:blipFill>
        <p:spPr>
          <a:xfrm>
            <a:off x="1081175" y="2571750"/>
            <a:ext cx="6600825" cy="1647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16"/>
          <p:cNvPicPr preferRelativeResize="0"/>
          <p:nvPr/>
        </p:nvPicPr>
        <p:blipFill>
          <a:blip r:embed="rId3">
            <a:alphaModFix/>
          </a:blip>
          <a:stretch>
            <a:fillRect/>
          </a:stretch>
        </p:blipFill>
        <p:spPr>
          <a:xfrm>
            <a:off x="1604650" y="443475"/>
            <a:ext cx="6154674" cy="4386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nvSpPr>
        <p:spPr>
          <a:xfrm>
            <a:off x="650075" y="278625"/>
            <a:ext cx="7489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Nunito"/>
                <a:ea typeface="Nunito"/>
                <a:cs typeface="Nunito"/>
                <a:sym typeface="Nunito"/>
              </a:rPr>
              <a:t>Es la </a:t>
            </a:r>
            <a:r>
              <a:rPr lang="es">
                <a:solidFill>
                  <a:schemeClr val="lt1"/>
                </a:solidFill>
                <a:latin typeface="Nunito"/>
                <a:ea typeface="Nunito"/>
                <a:cs typeface="Nunito"/>
                <a:sym typeface="Nunito"/>
              </a:rPr>
              <a:t>interfaz</a:t>
            </a:r>
            <a:r>
              <a:rPr lang="es">
                <a:solidFill>
                  <a:schemeClr val="lt1"/>
                </a:solidFill>
                <a:latin typeface="Nunito"/>
                <a:ea typeface="Nunito"/>
                <a:cs typeface="Nunito"/>
                <a:sym typeface="Nunito"/>
              </a:rPr>
              <a:t> más básica o genérica de la que todos implementan. Las características de Collection en Java son: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 Lo elementos que componen la colección se pueden iterar o recorrer</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 • Se puede conocer el tamaño de la colección El resto de colecciones irán añadiendo más características a estas definidas. </a:t>
            </a:r>
            <a:endParaRPr>
              <a:solidFill>
                <a:schemeClr val="lt1"/>
              </a:solidFill>
              <a:latin typeface="Nunito"/>
              <a:ea typeface="Nunito"/>
              <a:cs typeface="Nunito"/>
              <a:sym typeface="Nunito"/>
            </a:endParaRPr>
          </a:p>
        </p:txBody>
      </p:sp>
      <p:pic>
        <p:nvPicPr>
          <p:cNvPr id="304" name="Google Shape;304;p17"/>
          <p:cNvPicPr preferRelativeResize="0"/>
          <p:nvPr/>
        </p:nvPicPr>
        <p:blipFill>
          <a:blip r:embed="rId3">
            <a:alphaModFix/>
          </a:blip>
          <a:stretch>
            <a:fillRect/>
          </a:stretch>
        </p:blipFill>
        <p:spPr>
          <a:xfrm>
            <a:off x="1271599" y="2652350"/>
            <a:ext cx="6279826" cy="157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nvSpPr>
        <p:spPr>
          <a:xfrm>
            <a:off x="1021100" y="411500"/>
            <a:ext cx="5989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Nunito"/>
                <a:ea typeface="Nunito"/>
                <a:cs typeface="Nunito"/>
                <a:sym typeface="Nunito"/>
              </a:rPr>
              <a:t>Las operaciones principales que ofrece este interface son: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 add(Objeto) : Añade un elemento.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 iterator() : Permite recorrer los elementos de uno en no obteniendo sus propiedades .</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 size() : Muestra la cantidad de elementos de la colección.</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 • contains(Objeto) : Obtiene si un elemento está ya dentro de la colección.</a:t>
            </a:r>
            <a:endParaRPr>
              <a:solidFill>
                <a:schemeClr val="lt1"/>
              </a:solidFill>
              <a:latin typeface="Nunito"/>
              <a:ea typeface="Nunito"/>
              <a:cs typeface="Nunito"/>
              <a:sym typeface="Nunito"/>
            </a:endParaRPr>
          </a:p>
        </p:txBody>
      </p:sp>
      <p:pic>
        <p:nvPicPr>
          <p:cNvPr id="310" name="Google Shape;310;p18"/>
          <p:cNvPicPr preferRelativeResize="0"/>
          <p:nvPr/>
        </p:nvPicPr>
        <p:blipFill>
          <a:blip r:embed="rId3">
            <a:alphaModFix/>
          </a:blip>
          <a:stretch>
            <a:fillRect/>
          </a:stretch>
        </p:blipFill>
        <p:spPr>
          <a:xfrm>
            <a:off x="2537675" y="3513600"/>
            <a:ext cx="3383075" cy="131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nvSpPr>
        <p:spPr>
          <a:xfrm>
            <a:off x="647700" y="220975"/>
            <a:ext cx="2644200" cy="387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u="sng">
                <a:solidFill>
                  <a:schemeClr val="lt1"/>
                </a:solidFill>
                <a:latin typeface="Nunito"/>
                <a:ea typeface="Nunito"/>
                <a:cs typeface="Nunito"/>
                <a:sym typeface="Nunito"/>
              </a:rPr>
              <a:t>Interface List</a:t>
            </a:r>
            <a:endParaRPr sz="1200" u="sng">
              <a:solidFill>
                <a:schemeClr val="lt1"/>
              </a:solidFill>
              <a:latin typeface="Nunito"/>
              <a:ea typeface="Nunito"/>
              <a:cs typeface="Nunito"/>
              <a:sym typeface="Nunito"/>
            </a:endParaRPr>
          </a:p>
          <a:p>
            <a:pPr indent="0" lvl="0" marL="0" rtl="0" algn="l">
              <a:spcBef>
                <a:spcPts val="0"/>
              </a:spcBef>
              <a:spcAft>
                <a:spcPts val="0"/>
              </a:spcAft>
              <a:buNone/>
            </a:pPr>
            <a:r>
              <a:rPr lang="es" sz="1200">
                <a:solidFill>
                  <a:schemeClr val="lt1"/>
                </a:solidFill>
                <a:latin typeface="Nunito"/>
                <a:ea typeface="Nunito"/>
                <a:cs typeface="Nunito"/>
                <a:sym typeface="Nunito"/>
              </a:rPr>
              <a:t> Este interface es una implementación de Collection por lo que además de sus propias características añade:</a:t>
            </a:r>
            <a:endParaRPr sz="1200">
              <a:solidFill>
                <a:schemeClr val="lt1"/>
              </a:solidFill>
              <a:latin typeface="Nunito"/>
              <a:ea typeface="Nunito"/>
              <a:cs typeface="Nunito"/>
              <a:sym typeface="Nunito"/>
            </a:endParaRPr>
          </a:p>
          <a:p>
            <a:pPr indent="0" lvl="0" marL="0" rtl="0" algn="l">
              <a:spcBef>
                <a:spcPts val="0"/>
              </a:spcBef>
              <a:spcAft>
                <a:spcPts val="0"/>
              </a:spcAft>
              <a:buNone/>
            </a:pPr>
            <a:r>
              <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s" sz="1200">
                <a:solidFill>
                  <a:schemeClr val="lt1"/>
                </a:solidFill>
                <a:latin typeface="Nunito"/>
                <a:ea typeface="Nunito"/>
                <a:cs typeface="Nunito"/>
                <a:sym typeface="Nunito"/>
              </a:rPr>
              <a:t> • El orden de los elementos es arbitrario .</a:t>
            </a:r>
            <a:endParaRPr sz="1200">
              <a:solidFill>
                <a:schemeClr val="lt1"/>
              </a:solidFill>
              <a:latin typeface="Nunito"/>
              <a:ea typeface="Nunito"/>
              <a:cs typeface="Nunito"/>
              <a:sym typeface="Nunito"/>
            </a:endParaRPr>
          </a:p>
          <a:p>
            <a:pPr indent="0" lvl="0" marL="0" rtl="0" algn="l">
              <a:spcBef>
                <a:spcPts val="0"/>
              </a:spcBef>
              <a:spcAft>
                <a:spcPts val="0"/>
              </a:spcAft>
              <a:buNone/>
            </a:pPr>
            <a:r>
              <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s" sz="1200">
                <a:solidFill>
                  <a:schemeClr val="lt1"/>
                </a:solidFill>
                <a:latin typeface="Nunito"/>
                <a:ea typeface="Nunito"/>
                <a:cs typeface="Nunito"/>
                <a:sym typeface="Nunito"/>
              </a:rPr>
              <a:t>• Permite acceder a los elementos por orden. </a:t>
            </a:r>
            <a:endParaRPr sz="1200">
              <a:solidFill>
                <a:schemeClr val="lt1"/>
              </a:solidFill>
              <a:latin typeface="Nunito"/>
              <a:ea typeface="Nunito"/>
              <a:cs typeface="Nunito"/>
              <a:sym typeface="Nunito"/>
            </a:endParaRPr>
          </a:p>
          <a:p>
            <a:pPr indent="0" lvl="0" marL="0" rtl="0" algn="l">
              <a:spcBef>
                <a:spcPts val="0"/>
              </a:spcBef>
              <a:spcAft>
                <a:spcPts val="0"/>
              </a:spcAft>
              <a:buNone/>
            </a:pPr>
            <a:r>
              <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s" sz="1200">
                <a:solidFill>
                  <a:schemeClr val="lt1"/>
                </a:solidFill>
                <a:latin typeface="Nunito"/>
                <a:ea typeface="Nunito"/>
                <a:cs typeface="Nunito"/>
                <a:sym typeface="Nunito"/>
              </a:rPr>
              <a:t>Los métodos que añade son: </a:t>
            </a:r>
            <a:endParaRPr sz="1200">
              <a:solidFill>
                <a:schemeClr val="lt1"/>
              </a:solidFill>
              <a:latin typeface="Nunito"/>
              <a:ea typeface="Nunito"/>
              <a:cs typeface="Nunito"/>
              <a:sym typeface="Nunito"/>
            </a:endParaRPr>
          </a:p>
          <a:p>
            <a:pPr indent="0" lvl="0" marL="0" rtl="0" algn="l">
              <a:spcBef>
                <a:spcPts val="0"/>
              </a:spcBef>
              <a:spcAft>
                <a:spcPts val="0"/>
              </a:spcAft>
              <a:buNone/>
            </a:pPr>
            <a:r>
              <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s" sz="1200">
                <a:solidFill>
                  <a:schemeClr val="lt1"/>
                </a:solidFill>
                <a:latin typeface="Nunito"/>
                <a:ea typeface="Nunito"/>
                <a:cs typeface="Nunito"/>
                <a:sym typeface="Nunito"/>
              </a:rPr>
              <a:t>• get(int i) : Obtiene el elemento en la posición determinada. </a:t>
            </a:r>
            <a:endParaRPr sz="1200">
              <a:solidFill>
                <a:schemeClr val="lt1"/>
              </a:solidFill>
              <a:latin typeface="Nunito"/>
              <a:ea typeface="Nunito"/>
              <a:cs typeface="Nunito"/>
              <a:sym typeface="Nunito"/>
            </a:endParaRPr>
          </a:p>
          <a:p>
            <a:pPr indent="0" lvl="0" marL="0" rtl="0" algn="l">
              <a:spcBef>
                <a:spcPts val="0"/>
              </a:spcBef>
              <a:spcAft>
                <a:spcPts val="0"/>
              </a:spcAft>
              <a:buNone/>
            </a:pPr>
            <a:r>
              <a:t/>
            </a:r>
            <a:endParaRPr sz="1200">
              <a:solidFill>
                <a:schemeClr val="lt1"/>
              </a:solidFill>
              <a:latin typeface="Nunito"/>
              <a:ea typeface="Nunito"/>
              <a:cs typeface="Nunito"/>
              <a:sym typeface="Nunito"/>
            </a:endParaRPr>
          </a:p>
          <a:p>
            <a:pPr indent="0" lvl="0" marL="0" rtl="0" algn="l">
              <a:spcBef>
                <a:spcPts val="0"/>
              </a:spcBef>
              <a:spcAft>
                <a:spcPts val="0"/>
              </a:spcAft>
              <a:buNone/>
            </a:pPr>
            <a:r>
              <a:rPr lang="es" sz="1200">
                <a:solidFill>
                  <a:schemeClr val="lt1"/>
                </a:solidFill>
                <a:latin typeface="Nunito"/>
                <a:ea typeface="Nunito"/>
                <a:cs typeface="Nunito"/>
                <a:sym typeface="Nunito"/>
              </a:rPr>
              <a:t>• set(int i, Object t) : Coloca el objeto en una posición determinada.</a:t>
            </a:r>
            <a:r>
              <a:rPr lang="es" sz="1200">
                <a:solidFill>
                  <a:srgbClr val="9E9E9E"/>
                </a:solidFill>
                <a:latin typeface="Nunito"/>
                <a:ea typeface="Nunito"/>
                <a:cs typeface="Nunito"/>
                <a:sym typeface="Nunito"/>
              </a:rPr>
              <a:t> </a:t>
            </a:r>
            <a:endParaRPr sz="1200">
              <a:solidFill>
                <a:srgbClr val="9E9E9E"/>
              </a:solidFill>
              <a:latin typeface="Nunito"/>
              <a:ea typeface="Nunito"/>
              <a:cs typeface="Nunito"/>
              <a:sym typeface="Nunito"/>
            </a:endParaRPr>
          </a:p>
        </p:txBody>
      </p:sp>
      <p:sp>
        <p:nvSpPr>
          <p:cNvPr id="316" name="Google Shape;316;p19"/>
          <p:cNvSpPr txBox="1"/>
          <p:nvPr/>
        </p:nvSpPr>
        <p:spPr>
          <a:xfrm>
            <a:off x="4062475" y="3157200"/>
            <a:ext cx="31776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u="sng">
                <a:solidFill>
                  <a:schemeClr val="lt1"/>
                </a:solidFill>
                <a:latin typeface="Nunito"/>
                <a:ea typeface="Nunito"/>
                <a:cs typeface="Nunito"/>
                <a:sym typeface="Nunito"/>
              </a:rPr>
              <a:t>Interface Set </a:t>
            </a:r>
            <a:endParaRPr sz="1200" u="sng">
              <a:solidFill>
                <a:schemeClr val="lt1"/>
              </a:solidFill>
              <a:latin typeface="Nunito"/>
              <a:ea typeface="Nunito"/>
              <a:cs typeface="Nunito"/>
              <a:sym typeface="Nunito"/>
            </a:endParaRPr>
          </a:p>
          <a:p>
            <a:pPr indent="0" lvl="0" marL="0" rtl="0" algn="l">
              <a:spcBef>
                <a:spcPts val="0"/>
              </a:spcBef>
              <a:spcAft>
                <a:spcPts val="0"/>
              </a:spcAft>
              <a:buNone/>
            </a:pPr>
            <a:r>
              <a:rPr lang="es" sz="1200">
                <a:solidFill>
                  <a:schemeClr val="lt1"/>
                </a:solidFill>
                <a:latin typeface="Nunito"/>
                <a:ea typeface="Nunito"/>
                <a:cs typeface="Nunito"/>
                <a:sym typeface="Nunito"/>
              </a:rPr>
              <a:t>El interface set, tiene las mismas características que Collections pero añade la restricción de que no pueden aparecer elementos duplicados. </a:t>
            </a:r>
            <a:endParaRPr sz="1200">
              <a:solidFill>
                <a:schemeClr val="lt1"/>
              </a:solidFill>
              <a:latin typeface="Nunito"/>
              <a:ea typeface="Nunito"/>
              <a:cs typeface="Nunito"/>
              <a:sym typeface="Nunito"/>
            </a:endParaRPr>
          </a:p>
        </p:txBody>
      </p:sp>
      <p:sp>
        <p:nvSpPr>
          <p:cNvPr id="317" name="Google Shape;317;p19"/>
          <p:cNvSpPr txBox="1"/>
          <p:nvPr/>
        </p:nvSpPr>
        <p:spPr>
          <a:xfrm>
            <a:off x="4572000" y="818975"/>
            <a:ext cx="39852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a:solidFill>
                  <a:schemeClr val="lt1"/>
                </a:solidFill>
                <a:latin typeface="Nunito"/>
                <a:ea typeface="Nunito"/>
                <a:cs typeface="Nunito"/>
                <a:sym typeface="Nunito"/>
              </a:rPr>
              <a:t>I</a:t>
            </a:r>
            <a:r>
              <a:rPr lang="es" sz="1200" u="sng">
                <a:solidFill>
                  <a:schemeClr val="lt1"/>
                </a:solidFill>
                <a:latin typeface="Nunito"/>
                <a:ea typeface="Nunito"/>
                <a:cs typeface="Nunito"/>
                <a:sym typeface="Nunito"/>
              </a:rPr>
              <a:t>nterface Queue</a:t>
            </a:r>
            <a:endParaRPr sz="1200" u="sng">
              <a:solidFill>
                <a:schemeClr val="lt1"/>
              </a:solidFill>
              <a:latin typeface="Nunito"/>
              <a:ea typeface="Nunito"/>
              <a:cs typeface="Nunito"/>
              <a:sym typeface="Nunito"/>
            </a:endParaRPr>
          </a:p>
          <a:p>
            <a:pPr indent="0" lvl="0" marL="0" rtl="0" algn="l">
              <a:spcBef>
                <a:spcPts val="0"/>
              </a:spcBef>
              <a:spcAft>
                <a:spcPts val="0"/>
              </a:spcAft>
              <a:buNone/>
            </a:pPr>
            <a:r>
              <a:rPr lang="es" sz="1200">
                <a:solidFill>
                  <a:schemeClr val="lt1"/>
                </a:solidFill>
                <a:latin typeface="Nunito"/>
                <a:ea typeface="Nunito"/>
                <a:cs typeface="Nunito"/>
                <a:sym typeface="Nunito"/>
              </a:rPr>
              <a:t> Este interface está creado para utilizar las características de las colas de datos. Las colas siguen el patrón FIFO ( “First In - First Out” - “lo que entra primero, sale primero”). La característica principal de este interface es que mantiene el orden de acuerdo con el orden de inserción FIFO. </a:t>
            </a:r>
            <a:endParaRPr sz="1200">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20"/>
          <p:cNvPicPr preferRelativeResize="0"/>
          <p:nvPr/>
        </p:nvPicPr>
        <p:blipFill>
          <a:blip r:embed="rId3">
            <a:alphaModFix/>
          </a:blip>
          <a:stretch>
            <a:fillRect/>
          </a:stretch>
        </p:blipFill>
        <p:spPr>
          <a:xfrm>
            <a:off x="1030275" y="599900"/>
            <a:ext cx="7063124" cy="388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21"/>
          <p:cNvPicPr preferRelativeResize="0"/>
          <p:nvPr/>
        </p:nvPicPr>
        <p:blipFill>
          <a:blip r:embed="rId3">
            <a:alphaModFix/>
          </a:blip>
          <a:stretch>
            <a:fillRect/>
          </a:stretch>
        </p:blipFill>
        <p:spPr>
          <a:xfrm>
            <a:off x="152400" y="152400"/>
            <a:ext cx="5192151" cy="1296150"/>
          </a:xfrm>
          <a:prstGeom prst="rect">
            <a:avLst/>
          </a:prstGeom>
          <a:noFill/>
          <a:ln>
            <a:noFill/>
          </a:ln>
        </p:spPr>
      </p:pic>
      <p:sp>
        <p:nvSpPr>
          <p:cNvPr id="328" name="Google Shape;328;p21"/>
          <p:cNvSpPr txBox="1"/>
          <p:nvPr/>
        </p:nvSpPr>
        <p:spPr>
          <a:xfrm>
            <a:off x="396825" y="1448550"/>
            <a:ext cx="8688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lt1"/>
                </a:solidFill>
                <a:latin typeface="Nunito"/>
                <a:ea typeface="Nunito"/>
                <a:cs typeface="Nunito"/>
                <a:sym typeface="Nunito"/>
              </a:rPr>
              <a:t>HashMap</a:t>
            </a:r>
            <a:endParaRPr u="sng">
              <a:solidFill>
                <a:schemeClr val="lt1"/>
              </a:solidFill>
              <a:latin typeface="Nunito"/>
              <a:ea typeface="Nunito"/>
              <a:cs typeface="Nunito"/>
              <a:sym typeface="Nunito"/>
            </a:endParaRPr>
          </a:p>
          <a:p>
            <a:pPr indent="0" lvl="0" marL="0" rtl="0" algn="l">
              <a:spcBef>
                <a:spcPts val="0"/>
              </a:spcBef>
              <a:spcAft>
                <a:spcPts val="0"/>
              </a:spcAft>
              <a:buNone/>
            </a:pPr>
            <a:r>
              <a:t/>
            </a:r>
            <a:endParaRPr u="sng">
              <a:solidFill>
                <a:schemeClr val="lt1"/>
              </a:solidFill>
              <a:latin typeface="Nunito"/>
              <a:ea typeface="Nunito"/>
              <a:cs typeface="Nunito"/>
              <a:sym typeface="Nunito"/>
            </a:endParaRPr>
          </a:p>
          <a:p>
            <a:pPr indent="0" lvl="0" marL="0" rtl="0" algn="l">
              <a:spcBef>
                <a:spcPts val="0"/>
              </a:spcBef>
              <a:spcAft>
                <a:spcPts val="0"/>
              </a:spcAft>
              <a:buNone/>
            </a:pPr>
            <a:r>
              <a:rPr lang="es">
                <a:solidFill>
                  <a:schemeClr val="lt1"/>
                </a:solidFill>
                <a:latin typeface="Nunito"/>
                <a:ea typeface="Nunito"/>
                <a:cs typeface="Nunito"/>
                <a:sym typeface="Nunito"/>
              </a:rPr>
              <a:t> Es el Map más sencillo y más usado. Permite asociar pares de claves y valores sin orden. No admite claves duplicadas, pero si utilizar “null” como clave. Un ejemplo en código Java de la declaración e inserción de valores es: </a:t>
            </a:r>
            <a:endParaRPr>
              <a:solidFill>
                <a:schemeClr val="lt1"/>
              </a:solidFill>
              <a:latin typeface="Nunito"/>
              <a:ea typeface="Nunito"/>
              <a:cs typeface="Nunito"/>
              <a:sym typeface="Nunito"/>
            </a:endParaRPr>
          </a:p>
        </p:txBody>
      </p:sp>
      <p:pic>
        <p:nvPicPr>
          <p:cNvPr id="329" name="Google Shape;329;p21"/>
          <p:cNvPicPr preferRelativeResize="0"/>
          <p:nvPr/>
        </p:nvPicPr>
        <p:blipFill>
          <a:blip r:embed="rId4">
            <a:alphaModFix/>
          </a:blip>
          <a:stretch>
            <a:fillRect/>
          </a:stretch>
        </p:blipFill>
        <p:spPr>
          <a:xfrm>
            <a:off x="245275" y="2710650"/>
            <a:ext cx="5006400" cy="1930100"/>
          </a:xfrm>
          <a:prstGeom prst="rect">
            <a:avLst/>
          </a:prstGeom>
          <a:noFill/>
          <a:ln>
            <a:noFill/>
          </a:ln>
        </p:spPr>
      </p:pic>
      <p:sp>
        <p:nvSpPr>
          <p:cNvPr id="330" name="Google Shape;330;p21"/>
          <p:cNvSpPr txBox="1"/>
          <p:nvPr/>
        </p:nvSpPr>
        <p:spPr>
          <a:xfrm>
            <a:off x="5766725" y="2820025"/>
            <a:ext cx="3174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F1C232"/>
                </a:solidFill>
                <a:latin typeface="Nunito"/>
                <a:ea typeface="Nunito"/>
                <a:cs typeface="Nunito"/>
                <a:sym typeface="Nunito"/>
              </a:rPr>
              <a:t>Hemos indicado que la clave va a ser un valor de tipo Integer y que admite en la colección valores de tipo String, si intentamos introducir otro tipo de valores el compilador nos avisará del error.</a:t>
            </a:r>
            <a:endParaRPr sz="1000">
              <a:solidFill>
                <a:srgbClr val="F1C23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