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9" r:id="rId4"/>
    <p:sldId id="257" r:id="rId5"/>
    <p:sldId id="265" r:id="rId6"/>
    <p:sldId id="266" r:id="rId7"/>
    <p:sldId id="267" r:id="rId8"/>
    <p:sldId id="268" r:id="rId9"/>
    <p:sldId id="269" r:id="rId10"/>
    <p:sldId id="258" r:id="rId11"/>
    <p:sldId id="259" r:id="rId12"/>
    <p:sldId id="261" r:id="rId13"/>
    <p:sldId id="262" r:id="rId14"/>
    <p:sldId id="263" r:id="rId15"/>
    <p:sldId id="26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4AD2F26-FDB5-359B-BEBE-2FE0E107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ADB1B1A-5BE6-BA28-E003-B877D931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34329BC-9CC8-0DE0-5F4A-45001CB6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3947470-94B1-2BE4-129D-03D315C7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B20FBD0-F06B-52F6-4EE0-2CEAA374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884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78CB51-F837-8979-9468-29F020D1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F487E6E-5E91-8F7C-92DF-A1124C97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CBB53D3-7B27-0827-7C37-939AD956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2AE3C74-C839-3D48-BECB-235E2CCC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79560E3-4E3C-DC05-2358-B51A590A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2518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1469C95-A88A-C8CE-EC48-BC9264D7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F8DFC8A-C15E-CB30-963B-DBE1C2168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CD484F4-FCE6-1390-B827-D644C78F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D2D783C-6295-475F-5F52-3BEA6CE5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6DFB985-7FFF-8FC1-EED7-A771FBC2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4473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5BD2D5-377F-CE1C-72D7-82654B1F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B0C0FC9-A944-677D-94FB-874D3100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07B6F12-620E-20CA-243A-E0508FE5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F8CCA1-E05E-CE18-B59A-254B3667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12D7B84-6B81-F369-84F1-ACAA1BC1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47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1324FA-6037-41BD-4B18-E22444AD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E4BE670C-C375-B8CC-C7CB-05833A150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E55DC1C-D594-BDBE-EAF9-5F14CB4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BB5360F-1995-5E2D-0A62-B1970972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6C105D3-1553-ECE3-9D5D-C855DB0F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3132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61B7F8-88B3-0BE7-280E-6E31B80B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05F9FC9-D250-A583-19CC-44F20FD8C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F34ADCA-6EF7-CDD1-850F-98BF857A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A8B3967-1E59-935A-A72F-820033FC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62DD6E2-892A-6A33-DAA8-79643E0E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EFCE344-E647-3DB7-D1F8-66F7D1E5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6318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9BF0CC-A0ED-8111-DC9C-30E96D9F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6C00AC1-C8DF-C742-92E3-103ED6BF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50E4C32-550E-280D-7873-95D7DE21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6C6EE2DB-8F57-3C3E-AC13-860E81154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0FAF6561-62B1-F1F4-1D61-A3D334DB2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5D25F8E3-0569-FD60-5D72-089283F6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48A3B63B-C3C9-CA87-CCC0-94D30EA9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A20A0458-DF9C-2FD3-61D0-44249605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21781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B4B2C44-A77C-1197-63F4-B84CEC9B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AE93A9F3-100C-0137-1793-83862B5C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2B7ED12-DDAE-2311-E9C1-587B29A6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4940E3D7-3DD4-1E54-C2C9-2C12D19C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19759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55735115-37D5-DB9C-8624-745C2DBD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2A907A98-A1C3-0225-10B7-D1FBFB6C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7011388B-8A76-7DF9-1C32-0EC3A5BB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4877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52E0C4-92EB-7CCF-190E-E4EBCD6C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94E2DB6-D1CC-C68E-49FF-8DA551DB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CDB9EB-E34D-C7A3-59E8-A41BF4D4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0A51FCE-048D-E00A-FBC5-072B2A74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B67B1B6-059A-90D9-AA6B-592C78E5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3BEE852-FA15-A337-E033-E556461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1024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69EB517-1D15-0037-D2C5-CA09187B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2C561ED-7504-E4A3-80A5-BF2A22544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2E71456-2791-3731-83D6-D9A317A3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24BCC75-5D84-54E4-1ED8-F84DFDA3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EA3150F-5C0A-B312-C3D5-04847610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797C95B0-F8E3-3313-25C7-27326BB1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0047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F960E3B-195E-2988-D4A8-762BC7E5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728F8EC-B038-5211-705F-098BB2F9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8EE2970-3EF2-B6AF-8B6F-9AFFAB67F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4EC9B-A41D-461F-934D-92663DE39900}" type="datetimeFigureOut">
              <a:rPr lang="es-AR" smtClean="0"/>
              <a:pPr/>
              <a:t>07/03/2023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6FDEE56-0CA9-3BA4-17DB-97CA14AFD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EF28A63-145A-5DF8-8801-8D7D2D194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33FC-3FAB-4AF6-BE6C-3BFC66E8FA3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281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132E5C7-2987-D211-C12D-A0F3751927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31" y="1810382"/>
            <a:ext cx="4525006" cy="449642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A1D66DE5-B417-DBFB-8484-BC0A9ADF8F8C}"/>
              </a:ext>
            </a:extLst>
          </p:cNvPr>
          <p:cNvGrpSpPr/>
          <p:nvPr/>
        </p:nvGrpSpPr>
        <p:grpSpPr>
          <a:xfrm>
            <a:off x="1884576" y="543613"/>
            <a:ext cx="7951368" cy="1016568"/>
            <a:chOff x="1884576" y="543613"/>
            <a:chExt cx="7951368" cy="1016568"/>
          </a:xfrm>
        </p:grpSpPr>
        <p:pic>
          <p:nvPicPr>
            <p:cNvPr id="5" name="Imagen 4">
              <a:extLst>
                <a:ext uri="{FF2B5EF4-FFF2-40B4-BE49-F238E27FC236}">
                  <a16:creationId xmlns="" xmlns:a16="http://schemas.microsoft.com/office/drawing/2014/main" id="{763994F1-18D3-44E3-15C8-6140C11B8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b="49900"/>
            <a:stretch/>
          </p:blipFill>
          <p:spPr>
            <a:xfrm>
              <a:off x="1884576" y="543613"/>
              <a:ext cx="3975684" cy="898701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="" xmlns:a16="http://schemas.microsoft.com/office/drawing/2014/main" id="{77FECAAD-5E55-13E5-97C8-5A5003C95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t="49900"/>
            <a:stretch/>
          </p:blipFill>
          <p:spPr>
            <a:xfrm>
              <a:off x="5860260" y="661481"/>
              <a:ext cx="3975684" cy="89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0615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0EB25274-1FDB-F61F-CAAF-645BB74EFFE9}"/>
              </a:ext>
            </a:extLst>
          </p:cNvPr>
          <p:cNvSpPr txBox="1"/>
          <p:nvPr/>
        </p:nvSpPr>
        <p:spPr>
          <a:xfrm flipH="1">
            <a:off x="1008668" y="383959"/>
            <a:ext cx="9078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</a:t>
            </a:r>
            <a:r>
              <a:rPr lang="en-US" dirty="0" err="1"/>
              <a:t>fuerza</a:t>
            </a:r>
            <a:r>
              <a:rPr lang="en-US" dirty="0"/>
              <a:t> entre dos cargas  dos cargas </a:t>
            </a:r>
            <a:r>
              <a:rPr lang="en-US" dirty="0" err="1"/>
              <a:t>varía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inverso</a:t>
            </a:r>
            <a:r>
              <a:rPr lang="en-US" dirty="0"/>
              <a:t> del </a:t>
            </a:r>
            <a:r>
              <a:rPr lang="en-US" dirty="0" err="1"/>
              <a:t>cuadrado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separación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sz="2000" b="1" i="1" dirty="0"/>
              <a:t>                                                             F </a:t>
            </a:r>
            <a:r>
              <a:rPr lang="es-AR" sz="20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∝</a:t>
            </a:r>
            <a:r>
              <a:rPr lang="en-US" sz="2000" b="1" i="1" dirty="0"/>
              <a:t> 1/r</a:t>
            </a:r>
            <a:r>
              <a:rPr lang="en-US" sz="2000" b="1" i="1" baseline="30000" dirty="0"/>
              <a:t>2</a:t>
            </a:r>
            <a:endParaRPr lang="es-AR" sz="2000" b="1" i="1" dirty="0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1FB841D9-D57F-81A7-3812-6F5A8A8F84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8837" y="908541"/>
            <a:ext cx="2616571" cy="52820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5B6653E9-D301-798A-2A57-FA8054738DD0}"/>
              </a:ext>
            </a:extLst>
          </p:cNvPr>
          <p:cNvSpPr txBox="1"/>
          <p:nvPr/>
        </p:nvSpPr>
        <p:spPr>
          <a:xfrm flipH="1">
            <a:off x="8148837" y="6190589"/>
            <a:ext cx="3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Balanza</a:t>
            </a:r>
            <a:r>
              <a:rPr lang="en-US" dirty="0"/>
              <a:t> de </a:t>
            </a:r>
            <a:r>
              <a:rPr lang="en-US" dirty="0" err="1"/>
              <a:t>torsión</a:t>
            </a:r>
            <a:r>
              <a:rPr lang="en-US" dirty="0"/>
              <a:t> de Coulomb</a:t>
            </a:r>
          </a:p>
          <a:p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3BC71ED0-6E08-77F8-C969-A2529CE6E3A8}"/>
              </a:ext>
            </a:extLst>
          </p:cNvPr>
          <p:cNvSpPr txBox="1"/>
          <p:nvPr/>
        </p:nvSpPr>
        <p:spPr>
          <a:xfrm flipH="1">
            <a:off x="1176935" y="2205873"/>
            <a:ext cx="30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 carga se conserva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B358E54F-052B-FE7A-D1F7-F3874E4FCE5B}"/>
              </a:ext>
            </a:extLst>
          </p:cNvPr>
          <p:cNvSpPr txBox="1"/>
          <p:nvPr/>
        </p:nvSpPr>
        <p:spPr>
          <a:xfrm flipH="1">
            <a:off x="1176934" y="2961589"/>
            <a:ext cx="3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 carga </a:t>
            </a:r>
            <a:r>
              <a:rPr lang="en-US" dirty="0" err="1"/>
              <a:t>esta</a:t>
            </a:r>
            <a:r>
              <a:rPr lang="en-US" dirty="0"/>
              <a:t> cuantizada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7388D11D-E975-388C-2398-1EEE59F2CF83}"/>
              </a:ext>
            </a:extLst>
          </p:cNvPr>
          <p:cNvSpPr txBox="1"/>
          <p:nvPr/>
        </p:nvSpPr>
        <p:spPr>
          <a:xfrm>
            <a:off x="2299255" y="3461865"/>
            <a:ext cx="27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q= Ne       </a:t>
            </a:r>
            <a:r>
              <a:rPr lang="en-US" dirty="0"/>
              <a:t>con   </a:t>
            </a:r>
            <a:r>
              <a:rPr lang="en-US" b="1" dirty="0"/>
              <a:t>N= 1,2,3…..</a:t>
            </a:r>
            <a:endParaRPr lang="es-AR" b="1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00DC31A-89FD-1C69-35DE-951724D8E69E}"/>
              </a:ext>
            </a:extLst>
          </p:cNvPr>
          <p:cNvSpPr txBox="1"/>
          <p:nvPr/>
        </p:nvSpPr>
        <p:spPr>
          <a:xfrm flipH="1">
            <a:off x="1176933" y="4358327"/>
            <a:ext cx="466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 carga de un </a:t>
            </a:r>
            <a:r>
              <a:rPr lang="en-US" dirty="0" err="1"/>
              <a:t>electrón</a:t>
            </a:r>
            <a:r>
              <a:rPr lang="en-US" dirty="0"/>
              <a:t> o un </a:t>
            </a:r>
            <a:r>
              <a:rPr lang="en-US" dirty="0" err="1"/>
              <a:t>protón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una </a:t>
            </a:r>
            <a:r>
              <a:rPr lang="en-US" dirty="0" err="1"/>
              <a:t>magnitud</a:t>
            </a:r>
            <a:r>
              <a:rPr lang="en-US" dirty="0"/>
              <a:t>: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5E67AFE-F31D-17EF-6A4E-D8E919F90CE9}"/>
                  </a:ext>
                </a:extLst>
              </p:cNvPr>
              <p:cNvSpPr txBox="1"/>
              <p:nvPr/>
            </p:nvSpPr>
            <p:spPr>
              <a:xfrm>
                <a:off x="1866508" y="5393288"/>
                <a:ext cx="2262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AR" dirty="0"/>
                        <m:t>1,60219 </m:t>
                      </m:r>
                      <m:r>
                        <m:rPr>
                          <m:nor/>
                        </m:rPr>
                        <a:rPr lang="es-AR" dirty="0"/>
                        <m:t>x</m:t>
                      </m:r>
                      <m:sSup>
                        <m:sSupPr>
                          <m:ctrlPr>
                            <a:rPr lang="es-A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5E67AFE-F31D-17EF-6A4E-D8E919F9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5393288"/>
                <a:ext cx="2262735" cy="276999"/>
              </a:xfrm>
              <a:prstGeom prst="rect">
                <a:avLst/>
              </a:prstGeom>
              <a:blipFill>
                <a:blip r:embed="rId3" cstate="print"/>
                <a:stretch>
                  <a:fillRect t="-4444" r="-1887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05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1A20ACF-5540-176E-99ED-A98EBD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19" y="138877"/>
            <a:ext cx="3592398" cy="6152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LEY DE COULOMB</a:t>
            </a:r>
            <a:endParaRPr lang="es-AR" sz="3600" b="1" dirty="0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36F7722-FE8A-4DEF-85D3-A51C5B1F7ABA}"/>
              </a:ext>
            </a:extLst>
          </p:cNvPr>
          <p:cNvSpPr txBox="1"/>
          <p:nvPr/>
        </p:nvSpPr>
        <p:spPr>
          <a:xfrm flipH="1">
            <a:off x="658457" y="763564"/>
            <a:ext cx="1022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Coulomb </a:t>
            </a:r>
            <a:r>
              <a:rPr lang="en-US" dirty="0" err="1"/>
              <a:t>estableció</a:t>
            </a:r>
            <a:r>
              <a:rPr lang="en-US" dirty="0"/>
              <a:t> la ley fundamental de las </a:t>
            </a:r>
            <a:r>
              <a:rPr lang="en-US" dirty="0" err="1"/>
              <a:t>fuerzas</a:t>
            </a:r>
            <a:r>
              <a:rPr lang="en-US" dirty="0"/>
              <a:t> </a:t>
            </a:r>
            <a:r>
              <a:rPr lang="en-US" dirty="0" err="1"/>
              <a:t>eléctricas</a:t>
            </a:r>
            <a:r>
              <a:rPr lang="en-US" dirty="0"/>
              <a:t> entre dos </a:t>
            </a:r>
            <a:r>
              <a:rPr lang="en-US" dirty="0" err="1"/>
              <a:t>partículas</a:t>
            </a:r>
            <a:r>
              <a:rPr lang="en-US" dirty="0"/>
              <a:t> </a:t>
            </a:r>
            <a:r>
              <a:rPr lang="en-US" dirty="0" err="1"/>
              <a:t>cargadas</a:t>
            </a:r>
            <a:r>
              <a:rPr lang="en-US" dirty="0"/>
              <a:t> </a:t>
            </a:r>
            <a:r>
              <a:rPr lang="en-US" dirty="0" err="1"/>
              <a:t>estacionarias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17E25A01-E645-8F29-7E1A-289BF190BF59}"/>
              </a:ext>
            </a:extLst>
          </p:cNvPr>
          <p:cNvSpPr txBox="1"/>
          <p:nvPr/>
        </p:nvSpPr>
        <p:spPr>
          <a:xfrm flipH="1">
            <a:off x="809918" y="1245899"/>
            <a:ext cx="52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fuerza</a:t>
            </a:r>
            <a:r>
              <a:rPr lang="en-US" dirty="0"/>
              <a:t> eléctrica </a:t>
            </a:r>
            <a:r>
              <a:rPr lang="en-US" dirty="0" err="1"/>
              <a:t>tiene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60534A23-FBE5-BA81-BA54-1E4C5A7E2F83}"/>
              </a:ext>
            </a:extLst>
          </p:cNvPr>
          <p:cNvSpPr txBox="1"/>
          <p:nvPr/>
        </p:nvSpPr>
        <p:spPr>
          <a:xfrm flipH="1">
            <a:off x="1062243" y="1831931"/>
            <a:ext cx="97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 </a:t>
            </a:r>
            <a:r>
              <a:rPr lang="en-US" dirty="0" err="1"/>
              <a:t>fuerza</a:t>
            </a:r>
            <a:r>
              <a:rPr lang="en-US" dirty="0"/>
              <a:t> es </a:t>
            </a:r>
            <a:r>
              <a:rPr lang="en-US" dirty="0" err="1"/>
              <a:t>inversamente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r>
              <a:rPr lang="en-US" dirty="0"/>
              <a:t> al </a:t>
            </a:r>
            <a:r>
              <a:rPr lang="en-US" dirty="0" err="1"/>
              <a:t>cuadrado</a:t>
            </a:r>
            <a:r>
              <a:rPr lang="en-US" dirty="0"/>
              <a:t> de la </a:t>
            </a:r>
            <a:r>
              <a:rPr lang="en-US" dirty="0" err="1"/>
              <a:t>separación</a:t>
            </a:r>
            <a:r>
              <a:rPr lang="en-US" dirty="0"/>
              <a:t>, </a:t>
            </a:r>
            <a:r>
              <a:rPr lang="en-US" b="1" i="1" dirty="0"/>
              <a:t>r</a:t>
            </a:r>
            <a:r>
              <a:rPr lang="en-US" dirty="0"/>
              <a:t> , entre las dos </a:t>
            </a:r>
            <a:r>
              <a:rPr lang="en-US" dirty="0" err="1"/>
              <a:t>partículas</a:t>
            </a:r>
            <a:r>
              <a:rPr lang="en-US" dirty="0"/>
              <a:t> y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dirigida</a:t>
            </a:r>
            <a:r>
              <a:rPr lang="en-US" dirty="0"/>
              <a:t> a lo largo de la </a:t>
            </a:r>
            <a:r>
              <a:rPr lang="en-US" dirty="0" err="1"/>
              <a:t>línea</a:t>
            </a:r>
            <a:r>
              <a:rPr lang="en-US" dirty="0"/>
              <a:t> que </a:t>
            </a:r>
            <a:r>
              <a:rPr lang="en-US" dirty="0" err="1"/>
              <a:t>une</a:t>
            </a:r>
            <a:r>
              <a:rPr lang="en-US" dirty="0"/>
              <a:t> a las </a:t>
            </a:r>
            <a:r>
              <a:rPr lang="en-US" dirty="0" err="1"/>
              <a:t>partículas</a:t>
            </a:r>
            <a:r>
              <a:rPr lang="en-US" dirty="0"/>
              <a:t>. 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52CAD8E4-4643-2599-E201-8E8218D77EB8}"/>
              </a:ext>
            </a:extLst>
          </p:cNvPr>
          <p:cNvSpPr txBox="1"/>
          <p:nvPr/>
        </p:nvSpPr>
        <p:spPr>
          <a:xfrm flipH="1">
            <a:off x="1062243" y="2576285"/>
            <a:ext cx="1035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 </a:t>
            </a:r>
            <a:r>
              <a:rPr lang="en-US" dirty="0" err="1"/>
              <a:t>fuerza</a:t>
            </a:r>
            <a:r>
              <a:rPr lang="en-US" dirty="0"/>
              <a:t> es </a:t>
            </a:r>
            <a:r>
              <a:rPr lang="en-US" dirty="0" err="1"/>
              <a:t>proporcional</a:t>
            </a:r>
            <a:r>
              <a:rPr lang="en-US" dirty="0"/>
              <a:t> al </a:t>
            </a:r>
            <a:r>
              <a:rPr lang="en-US" dirty="0" err="1"/>
              <a:t>producto</a:t>
            </a:r>
            <a:r>
              <a:rPr lang="en-US" dirty="0"/>
              <a:t> de las cargas </a:t>
            </a:r>
            <a:r>
              <a:rPr lang="en-US" b="1" i="1" dirty="0"/>
              <a:t>q</a:t>
            </a:r>
            <a:r>
              <a:rPr lang="en-US" b="1" i="1" baseline="-25000" dirty="0"/>
              <a:t>1 </a:t>
            </a:r>
            <a:r>
              <a:rPr lang="en-US" b="1" i="1" dirty="0"/>
              <a:t> </a:t>
            </a:r>
            <a:r>
              <a:rPr lang="en-US" i="1" dirty="0"/>
              <a:t>y</a:t>
            </a:r>
            <a:r>
              <a:rPr lang="en-US" b="1" i="1" baseline="-25000" dirty="0"/>
              <a:t>   </a:t>
            </a:r>
            <a:r>
              <a:rPr lang="en-US" b="1" i="1" dirty="0"/>
              <a:t>q</a:t>
            </a:r>
            <a:r>
              <a:rPr lang="en-US" b="1" i="1" baseline="-25000" dirty="0"/>
              <a:t>2</a:t>
            </a:r>
            <a:r>
              <a:rPr lang="es-AR" dirty="0"/>
              <a:t> </a:t>
            </a:r>
            <a:r>
              <a:rPr lang="en-US" dirty="0" err="1"/>
              <a:t>sobre</a:t>
            </a:r>
            <a:r>
              <a:rPr lang="en-US" dirty="0"/>
              <a:t> las dos </a:t>
            </a:r>
            <a:r>
              <a:rPr lang="en-US" dirty="0" err="1"/>
              <a:t>partículas</a:t>
            </a:r>
            <a:r>
              <a:rPr lang="en-US" dirty="0"/>
              <a:t>. 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78FC8266-842E-445E-4016-3C3DE92E0526}"/>
              </a:ext>
            </a:extLst>
          </p:cNvPr>
          <p:cNvSpPr txBox="1"/>
          <p:nvPr/>
        </p:nvSpPr>
        <p:spPr>
          <a:xfrm flipH="1">
            <a:off x="1062243" y="3135973"/>
            <a:ext cx="1035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  </a:t>
            </a:r>
            <a:r>
              <a:rPr lang="en-US" dirty="0" err="1"/>
              <a:t>fuerza</a:t>
            </a:r>
            <a:r>
              <a:rPr lang="en-US" dirty="0"/>
              <a:t> es </a:t>
            </a:r>
            <a:r>
              <a:rPr lang="en-US" dirty="0" err="1"/>
              <a:t>atractiva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las cargas son se </a:t>
            </a:r>
            <a:r>
              <a:rPr lang="en-US" dirty="0" err="1"/>
              <a:t>signo</a:t>
            </a:r>
            <a:r>
              <a:rPr lang="en-US" dirty="0"/>
              <a:t> </a:t>
            </a:r>
            <a:r>
              <a:rPr lang="en-US" dirty="0" err="1"/>
              <a:t>opuesto</a:t>
            </a:r>
            <a:r>
              <a:rPr lang="en-US" dirty="0"/>
              <a:t> y </a:t>
            </a:r>
            <a:r>
              <a:rPr lang="en-US" dirty="0" err="1"/>
              <a:t>repulsiva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las cargas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signo</a:t>
            </a:r>
            <a:r>
              <a:rPr lang="en-US" dirty="0"/>
              <a:t>. 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312A8A-460C-28A1-AF7B-A034DC1F0335}"/>
                  </a:ext>
                </a:extLst>
              </p:cNvPr>
              <p:cNvSpPr txBox="1"/>
              <p:nvPr/>
            </p:nvSpPr>
            <p:spPr>
              <a:xfrm>
                <a:off x="4097356" y="3661569"/>
                <a:ext cx="1518044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7312A8A-460C-28A1-AF7B-A034DC1F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56" y="3661569"/>
                <a:ext cx="1518044" cy="53367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C671BC02-5842-F842-3AA9-CEB1C73A552D}"/>
              </a:ext>
            </a:extLst>
          </p:cNvPr>
          <p:cNvSpPr txBox="1"/>
          <p:nvPr/>
        </p:nvSpPr>
        <p:spPr>
          <a:xfrm flipH="1">
            <a:off x="1062242" y="4117082"/>
            <a:ext cx="16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Donde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8414F76-F5F6-F606-18F3-FD914619E296}"/>
                  </a:ext>
                </a:extLst>
              </p:cNvPr>
              <p:cNvSpPr txBox="1"/>
              <p:nvPr/>
            </p:nvSpPr>
            <p:spPr>
              <a:xfrm>
                <a:off x="3889962" y="4502337"/>
                <a:ext cx="258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constante de Coulomb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8414F76-F5F6-F606-18F3-FD914619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962" y="4502337"/>
                <a:ext cx="2581925" cy="276999"/>
              </a:xfrm>
              <a:prstGeom prst="rect">
                <a:avLst/>
              </a:prstGeom>
              <a:blipFill>
                <a:blip r:embed="rId3" cstate="print"/>
                <a:stretch>
                  <a:fillRect l="-3302" t="-28889" r="-4717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BB14CE63-775C-33E5-B9FA-CDC290EFE7F9}"/>
              </a:ext>
            </a:extLst>
          </p:cNvPr>
          <p:cNvSpPr txBox="1"/>
          <p:nvPr/>
        </p:nvSpPr>
        <p:spPr>
          <a:xfrm flipH="1">
            <a:off x="1062242" y="4968966"/>
            <a:ext cx="16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Valor </a:t>
            </a:r>
            <a:r>
              <a:rPr lang="en-US" dirty="0" err="1"/>
              <a:t>exacto</a:t>
            </a:r>
            <a:r>
              <a:rPr lang="en-US" dirty="0"/>
              <a:t>: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898717D-0562-EAB5-42E7-0D2583815953}"/>
                  </a:ext>
                </a:extLst>
              </p:cNvPr>
              <p:cNvSpPr txBox="1"/>
              <p:nvPr/>
            </p:nvSpPr>
            <p:spPr>
              <a:xfrm>
                <a:off x="2606118" y="5037769"/>
                <a:ext cx="2793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8,9875</m:t>
                    </m:r>
                  </m:oMath>
                </a14:m>
                <a:r>
                  <a:rPr lang="es-AR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s-AR" dirty="0"/>
                  <a:t>  N.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898717D-0562-EAB5-42E7-0D258381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18" y="5037769"/>
                <a:ext cx="2793329" cy="276999"/>
              </a:xfrm>
              <a:prstGeom prst="rect">
                <a:avLst/>
              </a:prstGeom>
              <a:blipFill>
                <a:blip r:embed="rId4" cstate="print"/>
                <a:stretch>
                  <a:fillRect l="-3057" t="-28261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636CFA8B-4504-A20E-A2C4-261676A21BA1}"/>
              </a:ext>
            </a:extLst>
          </p:cNvPr>
          <p:cNvSpPr txBox="1"/>
          <p:nvPr/>
        </p:nvSpPr>
        <p:spPr>
          <a:xfrm flipH="1">
            <a:off x="6738745" y="4970534"/>
            <a:ext cx="25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Valor </a:t>
            </a:r>
            <a:r>
              <a:rPr lang="en-US" dirty="0" err="1"/>
              <a:t>aprox</a:t>
            </a:r>
            <a:r>
              <a:rPr lang="en-US" dirty="0"/>
              <a:t>:(</a:t>
            </a:r>
            <a:r>
              <a:rPr lang="en-US" dirty="0" err="1"/>
              <a:t>problemas</a:t>
            </a:r>
            <a:r>
              <a:rPr lang="en-US" dirty="0"/>
              <a:t>)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2E65B2B-3E0F-DADD-AC4D-4AA1253858B4}"/>
                  </a:ext>
                </a:extLst>
              </p:cNvPr>
              <p:cNvSpPr txBox="1"/>
              <p:nvPr/>
            </p:nvSpPr>
            <p:spPr>
              <a:xfrm>
                <a:off x="9309205" y="5031640"/>
                <a:ext cx="232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es-AR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s-AR" dirty="0"/>
                  <a:t>  N.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2E65B2B-3E0F-DADD-AC4D-4AA12538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205" y="5031640"/>
                <a:ext cx="2320443" cy="276999"/>
              </a:xfrm>
              <a:prstGeom prst="rect">
                <a:avLst/>
              </a:prstGeom>
              <a:blipFill>
                <a:blip r:embed="rId5" cstate="print"/>
                <a:stretch>
                  <a:fillRect l="-3675" t="-28261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53867202-2B52-9DF9-CD0C-FB2C30284857}"/>
              </a:ext>
            </a:extLst>
          </p:cNvPr>
          <p:cNvSpPr txBox="1"/>
          <p:nvPr/>
        </p:nvSpPr>
        <p:spPr>
          <a:xfrm flipH="1">
            <a:off x="1062241" y="5473186"/>
            <a:ext cx="16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Además</a:t>
            </a:r>
            <a:r>
              <a:rPr lang="en-US" dirty="0"/>
              <a:t>: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C54B5F0-9392-17CE-62C8-5B29B2ADDFBB}"/>
                  </a:ext>
                </a:extLst>
              </p:cNvPr>
              <p:cNvSpPr txBox="1"/>
              <p:nvPr/>
            </p:nvSpPr>
            <p:spPr>
              <a:xfrm>
                <a:off x="2516951" y="5817375"/>
                <a:ext cx="1116716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C54B5F0-9392-17CE-62C8-5B29B2AD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51" y="5817375"/>
                <a:ext cx="1116716" cy="567463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BFF6681-A7AC-D982-AE04-5EB955C32717}"/>
                  </a:ext>
                </a:extLst>
              </p:cNvPr>
              <p:cNvSpPr txBox="1"/>
              <p:nvPr/>
            </p:nvSpPr>
            <p:spPr>
              <a:xfrm>
                <a:off x="4002782" y="5857387"/>
                <a:ext cx="7203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𝑃𝑒𝑟𝑚𝑖𝑡𝑖𝑣𝑖𝑑𝑎𝑑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𝑒𝑠𝑝𝑎𝑐𝑖𝑜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𝑙𝑖𝑏𝑟𝑒</m:t>
                    </m:r>
                  </m:oMath>
                </a14:m>
                <a:r>
                  <a:rPr lang="es-AR" dirty="0"/>
                  <a:t> = 8.8542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AR" dirty="0"/>
                      <m:t>N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s-AR" dirty="0"/>
                      <m:t>.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BFF6681-A7AC-D982-AE04-5EB955C3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82" y="5857387"/>
                <a:ext cx="7203482" cy="369332"/>
              </a:xfrm>
              <a:prstGeom prst="rect">
                <a:avLst/>
              </a:prstGeom>
              <a:blipFill>
                <a:blip r:embed="rId7" cstate="print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04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FA1738D-0830-9603-CED6-8D0941572555}"/>
              </a:ext>
            </a:extLst>
          </p:cNvPr>
          <p:cNvSpPr txBox="1"/>
          <p:nvPr/>
        </p:nvSpPr>
        <p:spPr>
          <a:xfrm>
            <a:off x="1388098" y="6543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  <a:r>
              <a:rPr lang="es-AR" dirty="0"/>
              <a:t>a carga de un electrón, protón y </a:t>
            </a:r>
            <a:r>
              <a:rPr lang="es-AR" dirty="0" err="1"/>
              <a:t>neutron</a:t>
            </a:r>
            <a:r>
              <a:rPr lang="es-AR" dirty="0"/>
              <a:t> tiene una magnitud: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121A9D1-866C-6BBF-5BE4-F038FE97FF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4206" y="2438261"/>
            <a:ext cx="6363588" cy="19814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764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98B71B1-E576-743B-EA49-B2C163396508}"/>
              </a:ext>
            </a:extLst>
          </p:cNvPr>
          <p:cNvSpPr txBox="1"/>
          <p:nvPr/>
        </p:nvSpPr>
        <p:spPr>
          <a:xfrm flipH="1">
            <a:off x="658457" y="627372"/>
            <a:ext cx="1022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La Ley de Coulomb </a:t>
            </a:r>
            <a:r>
              <a:rPr lang="en-US" dirty="0"/>
              <a:t>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i="1" dirty="0"/>
              <a:t>a cargas </a:t>
            </a:r>
            <a:r>
              <a:rPr lang="en-US" i="1" dirty="0" err="1"/>
              <a:t>puntuales</a:t>
            </a:r>
            <a:r>
              <a:rPr lang="en-US" i="1" dirty="0"/>
              <a:t> o </a:t>
            </a:r>
            <a:r>
              <a:rPr lang="en-US" i="1" dirty="0" err="1"/>
              <a:t>partículas</a:t>
            </a:r>
            <a:r>
              <a:rPr lang="en-US" i="1" dirty="0"/>
              <a:t> </a:t>
            </a:r>
            <a:endParaRPr lang="es-AR" i="1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563DD5F8-BB7B-B106-AA3C-26BB264F6869}"/>
              </a:ext>
            </a:extLst>
          </p:cNvPr>
          <p:cNvSpPr txBox="1"/>
          <p:nvPr/>
        </p:nvSpPr>
        <p:spPr>
          <a:xfrm>
            <a:off x="658457" y="126470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 fuerza eléctrica es una cantidad vectorial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AC59532-BDD7-7C0F-66AB-21201B9E6875}"/>
              </a:ext>
            </a:extLst>
          </p:cNvPr>
          <p:cNvSpPr txBox="1"/>
          <p:nvPr/>
        </p:nvSpPr>
        <p:spPr>
          <a:xfrm>
            <a:off x="658457" y="171737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s-AR" dirty="0"/>
              <a:t>e la puede expresar como: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1B43491B-A170-951B-F076-B8DAA8B328A1}"/>
              </a:ext>
            </a:extLst>
          </p:cNvPr>
          <p:cNvSpPr txBox="1"/>
          <p:nvPr/>
        </p:nvSpPr>
        <p:spPr>
          <a:xfrm>
            <a:off x="658457" y="3217384"/>
            <a:ext cx="3734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fuerza eléctrica ejercida sobre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/>
              <a:t> debido a la carga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9C21103-732B-9730-B3E7-6E15705CF730}"/>
                  </a:ext>
                </a:extLst>
              </p:cNvPr>
              <p:cNvSpPr txBox="1"/>
              <p:nvPr/>
            </p:nvSpPr>
            <p:spPr>
              <a:xfrm>
                <a:off x="658407" y="4128757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donde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  <a:r>
                  <a:rPr lang="es-AR" dirty="0"/>
                  <a:t> es un vector unitario dirigido de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s-AR" dirty="0"/>
                  <a:t> hacia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s-A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9C21103-732B-9730-B3E7-6E15705C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7" y="4128757"/>
                <a:ext cx="6094428" cy="369332"/>
              </a:xfrm>
              <a:prstGeom prst="rect">
                <a:avLst/>
              </a:prstGeom>
              <a:blipFill>
                <a:blip r:embed="rId2" cstate="print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56BF619A-35E9-8CA5-59CF-11A9048AE140}"/>
              </a:ext>
            </a:extLst>
          </p:cNvPr>
          <p:cNvSpPr txBox="1"/>
          <p:nvPr/>
        </p:nvSpPr>
        <p:spPr>
          <a:xfrm>
            <a:off x="646061" y="48028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la fuerza eléctrica obedece a la tercera ley de Newton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37D83FE7-B023-3C86-0F62-8A51CDC04F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5884" y="5272022"/>
            <a:ext cx="1143160" cy="44773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AC858918-1CA8-3373-1D76-274BB9D44D22}"/>
              </a:ext>
            </a:extLst>
          </p:cNvPr>
          <p:cNvSpPr txBox="1"/>
          <p:nvPr/>
        </p:nvSpPr>
        <p:spPr>
          <a:xfrm>
            <a:off x="794208" y="5719759"/>
            <a:ext cx="1083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y, si están presentes cuatro cargas, la fuerza resultante ejercida por las partículas 2, 3 y 4 sobre la partícula 1 es 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2BABA3BF-B3F9-9963-0059-B511251674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94365" y="1079849"/>
            <a:ext cx="6667500" cy="2686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1EB3F55-A66F-2395-92A4-6E0A2FBF49F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0472" y="2318669"/>
            <a:ext cx="1685925" cy="666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540620E2-73EA-7C90-C151-742A7779882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6800" y="6202847"/>
            <a:ext cx="2438400" cy="552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896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823EA87F-AFC7-2DD9-F4CD-F91D9B42CA2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56" y="19456"/>
            <a:ext cx="7953375" cy="16573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1E5041AE-086E-C82C-ED9F-8A05509350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868748" cy="14670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1FFD0C4-C1AF-F3BA-6DFE-0F31C0A16B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932" y="1416055"/>
            <a:ext cx="6086475" cy="3400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E23C32AA-F958-C264-53AF-602F6516729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4224" y="68267"/>
            <a:ext cx="3267075" cy="304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E0503A49-385F-F83B-208A-E8F4B34D5FA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14736" y="3135897"/>
            <a:ext cx="2686050" cy="1371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7C7361AD-C759-B4A4-3227-42FA7D19CF4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480" y="5032370"/>
            <a:ext cx="2705100" cy="8191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D91B065B-BCFA-2F93-8914-35B07CEF65E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0626" y="4829624"/>
            <a:ext cx="4572000" cy="1533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901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36AFF291-FA42-B981-7E80-06442E70F5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82535" cy="1619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876A14C-6811-71FB-69D4-34C102E3D9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467" y="214458"/>
            <a:ext cx="5534797" cy="37247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82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72EE6C8-B0DC-07A4-0BC2-27A660A1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82212" cy="58698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EL CAMPO ELECTRICO</a:t>
            </a:r>
            <a:endParaRPr lang="es-AR" sz="2800" b="1" dirty="0">
              <a:solidFill>
                <a:schemeClr val="accent2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="" xmlns:a16="http://schemas.microsoft.com/office/drawing/2014/main" id="{C65ACB73-F598-AA08-4B7F-CBB62B1DDEDD}"/>
              </a:ext>
            </a:extLst>
          </p:cNvPr>
          <p:cNvGrpSpPr/>
          <p:nvPr/>
        </p:nvGrpSpPr>
        <p:grpSpPr>
          <a:xfrm>
            <a:off x="4974050" y="997983"/>
            <a:ext cx="5838758" cy="1153889"/>
            <a:chOff x="4974050" y="997983"/>
            <a:chExt cx="5838758" cy="1153889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7BDD04F-008F-31AF-376D-27D0B7CE7EDF}"/>
                    </a:ext>
                  </a:extLst>
                </p:cNvPr>
                <p:cNvSpPr txBox="1"/>
                <p:nvPr/>
              </p:nvSpPr>
              <p:spPr>
                <a:xfrm>
                  <a:off x="4974050" y="1634808"/>
                  <a:ext cx="649793" cy="480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endParaRPr lang="es-AR" dirty="0"/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37BDD04F-008F-31AF-376D-27D0B7CE7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050" y="1634808"/>
                  <a:ext cx="649793" cy="480260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22430" b="-886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>
              <a:extLst>
                <a:ext uri="{FF2B5EF4-FFF2-40B4-BE49-F238E27FC236}">
                  <a16:creationId xmlns="" xmlns:a16="http://schemas.microsoft.com/office/drawing/2014/main" id="{384D3D0C-887D-8FC0-A164-43AD674BE9BD}"/>
                </a:ext>
              </a:extLst>
            </p:cNvPr>
            <p:cNvCxnSpPr/>
            <p:nvPr/>
          </p:nvCxnSpPr>
          <p:spPr>
            <a:xfrm flipH="1">
              <a:off x="5575753" y="1178851"/>
              <a:ext cx="490193" cy="50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="" xmlns:a16="http://schemas.microsoft.com/office/drawing/2014/main" id="{BC058405-3C69-38E5-3345-E3CAAA6A6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0446" y="2013373"/>
              <a:ext cx="823477" cy="49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DE062030-22D4-4E75-3F81-C779DA393F40}"/>
                    </a:ext>
                  </a:extLst>
                </p:cNvPr>
                <p:cNvSpPr txBox="1"/>
                <p:nvPr/>
              </p:nvSpPr>
              <p:spPr>
                <a:xfrm>
                  <a:off x="6305677" y="997983"/>
                  <a:ext cx="4507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AR" dirty="0"/>
                    <a:t>Fuerza que actúa sobre una masa de prueba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s-AR" dirty="0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E062030-22D4-4E75-3F81-C779DA39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677" y="997983"/>
                  <a:ext cx="4507131" cy="276999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3108" t="-28889" r="-135" b="-51111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uadroTexto 10">
              <a:extLst>
                <a:ext uri="{FF2B5EF4-FFF2-40B4-BE49-F238E27FC236}">
                  <a16:creationId xmlns="" xmlns:a16="http://schemas.microsoft.com/office/drawing/2014/main" id="{3013D085-ACD5-F2F5-A20A-BC534CEA6079}"/>
                </a:ext>
              </a:extLst>
            </p:cNvPr>
            <p:cNvSpPr txBox="1"/>
            <p:nvPr/>
          </p:nvSpPr>
          <p:spPr>
            <a:xfrm>
              <a:off x="6513923" y="1874873"/>
              <a:ext cx="15228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s-AR" dirty="0"/>
                <a:t>Masa de prueba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307A69A0-C5E7-0274-A479-C1C49DE6F1FB}"/>
              </a:ext>
            </a:extLst>
          </p:cNvPr>
          <p:cNvSpPr txBox="1"/>
          <p:nvPr/>
        </p:nvSpPr>
        <p:spPr>
          <a:xfrm>
            <a:off x="767770" y="952108"/>
            <a:ext cx="423866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dirty="0"/>
              <a:t>En Física I se definió el campo gravitacional </a:t>
            </a:r>
            <a:r>
              <a:rPr lang="es-A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</a:p>
          <a:p>
            <a:r>
              <a:rPr lang="es-AR" dirty="0"/>
              <a:t>en un punto del espacio  como:</a:t>
            </a:r>
          </a:p>
          <a:p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06C46414-48DA-6C35-AFE0-CEF2246EB532}"/>
              </a:ext>
            </a:extLst>
          </p:cNvPr>
          <p:cNvSpPr txBox="1"/>
          <p:nvPr/>
        </p:nvSpPr>
        <p:spPr>
          <a:xfrm>
            <a:off x="604888" y="2088134"/>
            <a:ext cx="14273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</a:t>
            </a:r>
            <a:r>
              <a:rPr lang="es-AR" dirty="0" err="1"/>
              <a:t>nálogamente</a:t>
            </a:r>
            <a:r>
              <a:rPr lang="es-AR" dirty="0"/>
              <a:t>: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DC0340C-9AF2-4564-DA84-6E57AF3FBE9D}"/>
                  </a:ext>
                </a:extLst>
              </p:cNvPr>
              <p:cNvSpPr txBox="1"/>
              <p:nvPr/>
            </p:nvSpPr>
            <p:spPr>
              <a:xfrm>
                <a:off x="838200" y="2549112"/>
                <a:ext cx="10819308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El vector campo </a:t>
                </a:r>
                <a:r>
                  <a:rPr lang="en-US" dirty="0" err="1"/>
                  <a:t>eléctrico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en</a:t>
                </a:r>
                <a:r>
                  <a:rPr lang="en-US" dirty="0"/>
                  <a:t> un punto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espacio</a:t>
                </a:r>
                <a:r>
                  <a:rPr lang="en-US" dirty="0"/>
                  <a:t> (</a:t>
                </a:r>
                <a:r>
                  <a:rPr lang="en-US" i="1" dirty="0"/>
                  <a:t>P</a:t>
                </a:r>
                <a:r>
                  <a:rPr lang="en-US" dirty="0"/>
                  <a:t>) se define </a:t>
                </a:r>
                <a:r>
                  <a:rPr lang="en-US" dirty="0" err="1"/>
                  <a:t>como</a:t>
                </a:r>
                <a:r>
                  <a:rPr lang="en-US" dirty="0"/>
                  <a:t> la </a:t>
                </a:r>
                <a:r>
                  <a:rPr lang="en-US" dirty="0" err="1"/>
                  <a:t>fuerza</a:t>
                </a:r>
                <a:r>
                  <a:rPr lang="en-US" dirty="0"/>
                  <a:t> </a:t>
                </a:r>
                <a:r>
                  <a:rPr lang="en-US" dirty="0" err="1"/>
                  <a:t>electrica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 que </a:t>
                </a:r>
                <a:r>
                  <a:rPr lang="en-US" dirty="0" err="1"/>
                  <a:t>actúa</a:t>
                </a:r>
                <a:r>
                  <a:rPr lang="en-US" dirty="0"/>
                  <a:t> </a:t>
                </a:r>
                <a:r>
                  <a:rPr lang="en-US" dirty="0" err="1"/>
                  <a:t>sobre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endParaRPr lang="en-US" dirty="0"/>
              </a:p>
              <a:p>
                <a:r>
                  <a:rPr lang="en-US" dirty="0"/>
                  <a:t> carga de </a:t>
                </a:r>
                <a:r>
                  <a:rPr lang="en-US" dirty="0" err="1"/>
                  <a:t>prueba</a:t>
                </a:r>
                <a:r>
                  <a:rPr lang="en-US" dirty="0"/>
                  <a:t> </a:t>
                </a:r>
                <a:r>
                  <a:rPr lang="en-US" dirty="0" err="1"/>
                  <a:t>positiva</a:t>
                </a:r>
                <a:r>
                  <a:rPr lang="en-US" dirty="0"/>
                  <a:t> </a:t>
                </a:r>
                <a:r>
                  <a:rPr lang="en-US" dirty="0" err="1"/>
                  <a:t>situada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ese punto </a:t>
                </a:r>
                <a:r>
                  <a:rPr lang="en-US" dirty="0" err="1"/>
                  <a:t>dividido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la </a:t>
                </a:r>
                <a:r>
                  <a:rPr lang="en-US" dirty="0" err="1"/>
                  <a:t>magnitud</a:t>
                </a:r>
                <a:r>
                  <a:rPr lang="en-US" dirty="0"/>
                  <a:t> de la carga </a:t>
                </a:r>
                <a:r>
                  <a:rPr lang="en-US" dirty="0" err="1"/>
                  <a:t>prueba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: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DC0340C-9AF2-4564-DA84-6E57AF3FB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49112"/>
                <a:ext cx="10819308" cy="587597"/>
              </a:xfrm>
              <a:prstGeom prst="rect">
                <a:avLst/>
              </a:prstGeom>
              <a:blipFill>
                <a:blip r:embed="rId4" cstate="print"/>
                <a:stretch>
                  <a:fillRect l="-1353" t="-22680" r="-395" b="-237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91325FA-4D79-A5B3-4E1B-8DD3080D4925}"/>
                  </a:ext>
                </a:extLst>
              </p:cNvPr>
              <p:cNvSpPr txBox="1"/>
              <p:nvPr/>
            </p:nvSpPr>
            <p:spPr>
              <a:xfrm>
                <a:off x="5126450" y="3394065"/>
                <a:ext cx="786754" cy="637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91325FA-4D79-A5B3-4E1B-8DD3080D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50" y="3394065"/>
                <a:ext cx="786754" cy="637290"/>
              </a:xfrm>
              <a:prstGeom prst="rect">
                <a:avLst/>
              </a:prstGeom>
              <a:blipFill>
                <a:blip r:embed="rId5" cstate="print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CD48D707-C29E-CDB6-1499-F40DDFD4B653}"/>
              </a:ext>
            </a:extLst>
          </p:cNvPr>
          <p:cNvSpPr/>
          <p:nvPr/>
        </p:nvSpPr>
        <p:spPr>
          <a:xfrm>
            <a:off x="5006431" y="3263624"/>
            <a:ext cx="1186979" cy="900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4DF31CAF-CE54-0D3E-932A-339F3E7D6B20}"/>
              </a:ext>
            </a:extLst>
          </p:cNvPr>
          <p:cNvCxnSpPr>
            <a:stCxn id="5" idx="2"/>
          </p:cNvCxnSpPr>
          <p:nvPr/>
        </p:nvCxnSpPr>
        <p:spPr>
          <a:xfrm flipH="1">
            <a:off x="5572547" y="4164292"/>
            <a:ext cx="27374" cy="119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="" xmlns:a16="http://schemas.microsoft.com/office/drawing/2014/main" id="{FC4D44C6-B938-7E00-3BC0-7307E2DFB677}"/>
              </a:ext>
            </a:extLst>
          </p:cNvPr>
          <p:cNvGrpSpPr/>
          <p:nvPr/>
        </p:nvGrpSpPr>
        <p:grpSpPr>
          <a:xfrm>
            <a:off x="1352149" y="4737360"/>
            <a:ext cx="432000" cy="432000"/>
            <a:chOff x="1215957" y="5029200"/>
            <a:chExt cx="432000" cy="432000"/>
          </a:xfrm>
        </p:grpSpPr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ECE0DA36-4D98-F0BE-0EFF-D6FF38836D87}"/>
                </a:ext>
              </a:extLst>
            </p:cNvPr>
            <p:cNvSpPr/>
            <p:nvPr/>
          </p:nvSpPr>
          <p:spPr>
            <a:xfrm>
              <a:off x="1215957" y="5029200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753AF952-DF3D-8C82-76B8-E14FA7647A24}"/>
                    </a:ext>
                  </a:extLst>
                </p:cNvPr>
                <p:cNvSpPr txBox="1"/>
                <p:nvPr/>
              </p:nvSpPr>
              <p:spPr>
                <a:xfrm>
                  <a:off x="1289393" y="5120627"/>
                  <a:ext cx="323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7" name="CuadroTexto 16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753AF952-DF3D-8C82-76B8-E14FA7647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393" y="5120627"/>
                  <a:ext cx="323742" cy="276999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18868" r="-3774" b="-2391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="" xmlns:a16="http://schemas.microsoft.com/office/drawing/2014/main" id="{67D4C3CB-4522-8508-0287-0231121BF97E}"/>
              </a:ext>
            </a:extLst>
          </p:cNvPr>
          <p:cNvGrpSpPr/>
          <p:nvPr/>
        </p:nvGrpSpPr>
        <p:grpSpPr>
          <a:xfrm>
            <a:off x="1963021" y="3395582"/>
            <a:ext cx="916363" cy="753091"/>
            <a:chOff x="1963021" y="3560958"/>
            <a:chExt cx="916363" cy="753091"/>
          </a:xfrm>
        </p:grpSpPr>
        <p:sp>
          <p:nvSpPr>
            <p:cNvPr id="18" name="Elipse 17">
              <a:extLst>
                <a:ext uri="{FF2B5EF4-FFF2-40B4-BE49-F238E27FC236}">
                  <a16:creationId xmlns="" xmlns:a16="http://schemas.microsoft.com/office/drawing/2014/main" id="{965BE5D0-1704-7795-189F-CAD0A67FE125}"/>
                </a:ext>
              </a:extLst>
            </p:cNvPr>
            <p:cNvSpPr/>
            <p:nvPr/>
          </p:nvSpPr>
          <p:spPr>
            <a:xfrm>
              <a:off x="2396136" y="4017468"/>
              <a:ext cx="180000" cy="18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="" xmlns:a16="http://schemas.microsoft.com/office/drawing/2014/main" id="{7208C2C7-17CE-87A5-83A1-2ADAA2314A59}"/>
                </a:ext>
              </a:extLst>
            </p:cNvPr>
            <p:cNvSpPr txBox="1"/>
            <p:nvPr/>
          </p:nvSpPr>
          <p:spPr>
            <a:xfrm>
              <a:off x="2345823" y="3911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s-AR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="" xmlns:a16="http://schemas.microsoft.com/office/drawing/2014/main" id="{0D821DB5-6029-06AB-FA22-044BA77D5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625" y="3667326"/>
              <a:ext cx="330759" cy="37020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954691FA-D5E1-99C2-0914-4337B7880176}"/>
                    </a:ext>
                  </a:extLst>
                </p:cNvPr>
                <p:cNvSpPr txBox="1"/>
                <p:nvPr/>
              </p:nvSpPr>
              <p:spPr>
                <a:xfrm>
                  <a:off x="2395432" y="3560958"/>
                  <a:ext cx="322504" cy="402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oMath>
                    </m:oMathPara>
                  </a14:m>
                  <a:endParaRPr lang="es-AR" b="1" dirty="0"/>
                </a:p>
              </p:txBody>
            </p:sp>
          </mc:Choice>
          <mc:Fallback>
            <p:sp>
              <p:nvSpPr>
                <p:cNvPr id="25" name="CuadroTexto 2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954691FA-D5E1-99C2-0914-4337B7880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432" y="3560958"/>
                  <a:ext cx="322504" cy="402931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6ED560A9-46E5-924D-70EC-24911635371C}"/>
                    </a:ext>
                  </a:extLst>
                </p:cNvPr>
                <p:cNvSpPr txBox="1"/>
                <p:nvPr/>
              </p:nvSpPr>
              <p:spPr>
                <a:xfrm>
                  <a:off x="1963021" y="3816850"/>
                  <a:ext cx="432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27" name="CuadroTexto 26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6ED560A9-46E5-924D-70EC-249116353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21" y="3816850"/>
                  <a:ext cx="432000" cy="369332"/>
                </a:xfrm>
                <a:prstGeom prst="rect">
                  <a:avLst/>
                </a:prstGeom>
                <a:blipFill>
                  <a:blip r:embed="rId8" cstate="print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uadroTexto 28">
              <a:extLst>
                <a:ext uri="{FF2B5EF4-FFF2-40B4-BE49-F238E27FC236}">
                  <a16:creationId xmlns="" xmlns:a16="http://schemas.microsoft.com/office/drawing/2014/main" id="{1D316E04-A3A6-9272-ABBC-1D86D0B819C3}"/>
                </a:ext>
              </a:extLst>
            </p:cNvPr>
            <p:cNvSpPr txBox="1"/>
            <p:nvPr/>
          </p:nvSpPr>
          <p:spPr>
            <a:xfrm>
              <a:off x="2541341" y="3944717"/>
              <a:ext cx="322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P</a:t>
              </a:r>
              <a:endParaRPr lang="es-AR" dirty="0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="" xmlns:a16="http://schemas.microsoft.com/office/drawing/2014/main" id="{B3A45C85-FA63-4285-5232-41D17E7F9C9B}"/>
              </a:ext>
            </a:extLst>
          </p:cNvPr>
          <p:cNvGrpSpPr/>
          <p:nvPr/>
        </p:nvGrpSpPr>
        <p:grpSpPr>
          <a:xfrm>
            <a:off x="7204958" y="4733177"/>
            <a:ext cx="432000" cy="432000"/>
            <a:chOff x="1215957" y="5029200"/>
            <a:chExt cx="432000" cy="432000"/>
          </a:xfrm>
        </p:grpSpPr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9BDFE0E8-1253-ED91-4527-46658E000F12}"/>
                </a:ext>
              </a:extLst>
            </p:cNvPr>
            <p:cNvSpPr/>
            <p:nvPr/>
          </p:nvSpPr>
          <p:spPr>
            <a:xfrm>
              <a:off x="1215957" y="5029200"/>
              <a:ext cx="432000" cy="432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D32C3B13-AABA-13E7-0414-38D7C117DC4F}"/>
                    </a:ext>
                  </a:extLst>
                </p:cNvPr>
                <p:cNvSpPr txBox="1"/>
                <p:nvPr/>
              </p:nvSpPr>
              <p:spPr>
                <a:xfrm>
                  <a:off x="1289393" y="5120627"/>
                  <a:ext cx="3237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34" name="CuadroTexto 3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32C3B13-AABA-13E7-0414-38D7C117D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393" y="5120627"/>
                  <a:ext cx="323742" cy="276999"/>
                </a:xfrm>
                <a:prstGeom prst="rect">
                  <a:avLst/>
                </a:prstGeom>
                <a:blipFill>
                  <a:blip r:embed="rId9" cstate="print"/>
                  <a:stretch>
                    <a:fillRect l="-18868" r="-3774" b="-2391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Elipse 35">
            <a:extLst>
              <a:ext uri="{FF2B5EF4-FFF2-40B4-BE49-F238E27FC236}">
                <a16:creationId xmlns="" xmlns:a16="http://schemas.microsoft.com/office/drawing/2014/main" id="{8E5713CD-53F1-96B7-6A5B-80145A0F350D}"/>
              </a:ext>
            </a:extLst>
          </p:cNvPr>
          <p:cNvSpPr/>
          <p:nvPr/>
        </p:nvSpPr>
        <p:spPr>
          <a:xfrm>
            <a:off x="8336497" y="4023013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="" xmlns:a16="http://schemas.microsoft.com/office/drawing/2014/main" id="{6AAC0730-91DA-A627-4A8C-E4DB0B5A934A}"/>
              </a:ext>
            </a:extLst>
          </p:cNvPr>
          <p:cNvCxnSpPr>
            <a:cxnSpLocks/>
          </p:cNvCxnSpPr>
          <p:nvPr/>
        </p:nvCxnSpPr>
        <p:spPr>
          <a:xfrm flipV="1">
            <a:off x="8401434" y="3663143"/>
            <a:ext cx="330759" cy="370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69906E2-C132-9C1B-A64D-73D93311D38D}"/>
                  </a:ext>
                </a:extLst>
              </p:cNvPr>
              <p:cNvSpPr txBox="1"/>
              <p:nvPr/>
            </p:nvSpPr>
            <p:spPr>
              <a:xfrm>
                <a:off x="8228785" y="3547047"/>
                <a:ext cx="322504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s-AR" b="1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69906E2-C132-9C1B-A64D-73D93311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785" y="3547047"/>
                <a:ext cx="322504" cy="402931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>
            <a:extLst>
              <a:ext uri="{FF2B5EF4-FFF2-40B4-BE49-F238E27FC236}">
                <a16:creationId xmlns="" xmlns:a16="http://schemas.microsoft.com/office/drawing/2014/main" id="{498AB127-0C88-07EC-12A8-C61E5B41F350}"/>
              </a:ext>
            </a:extLst>
          </p:cNvPr>
          <p:cNvSpPr txBox="1"/>
          <p:nvPr/>
        </p:nvSpPr>
        <p:spPr>
          <a:xfrm>
            <a:off x="8364966" y="3930806"/>
            <a:ext cx="3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89CFC410-3230-F3BB-73BC-A3B5AAD5159E}"/>
                  </a:ext>
                </a:extLst>
              </p:cNvPr>
              <p:cNvSpPr txBox="1"/>
              <p:nvPr/>
            </p:nvSpPr>
            <p:spPr>
              <a:xfrm>
                <a:off x="1028201" y="5343706"/>
                <a:ext cx="3989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punto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  <a:r>
                  <a:rPr lang="en-US" dirty="0" err="1"/>
                  <a:t>cuando</a:t>
                </a:r>
                <a:r>
                  <a:rPr lang="en-US" dirty="0"/>
                  <a:t> </a:t>
                </a:r>
                <a:r>
                  <a:rPr lang="en-US" dirty="0" err="1"/>
                  <a:t>coloco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aparece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s-AR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9CFC410-3230-F3BB-73BC-A3B5AAD5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01" y="5343706"/>
                <a:ext cx="3989554" cy="310598"/>
              </a:xfrm>
              <a:prstGeom prst="rect">
                <a:avLst/>
              </a:prstGeom>
              <a:blipFill>
                <a:blip r:embed="rId11" cstate="print"/>
                <a:stretch>
                  <a:fillRect l="-3670" t="-45098" r="-7034" b="-450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599639C-FCDE-AD85-32EF-00A59C7D0402}"/>
                  </a:ext>
                </a:extLst>
              </p:cNvPr>
              <p:cNvSpPr txBox="1"/>
              <p:nvPr/>
            </p:nvSpPr>
            <p:spPr>
              <a:xfrm>
                <a:off x="6413720" y="5343706"/>
                <a:ext cx="4349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Retiro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algo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llamo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s-AR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599639C-FCDE-AD85-32EF-00A59C7D0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720" y="5343706"/>
                <a:ext cx="4349268" cy="310598"/>
              </a:xfrm>
              <a:prstGeom prst="rect">
                <a:avLst/>
              </a:prstGeom>
              <a:blipFill>
                <a:blip r:embed="rId12" cstate="print"/>
                <a:stretch>
                  <a:fillRect l="-3221" t="-13725" b="-450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5207C1A8-DAE5-F047-8FAB-8233C815016C}"/>
                  </a:ext>
                </a:extLst>
              </p:cNvPr>
              <p:cNvSpPr txBox="1"/>
              <p:nvPr/>
            </p:nvSpPr>
            <p:spPr>
              <a:xfrm>
                <a:off x="1749327" y="5897501"/>
                <a:ext cx="7595284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es </a:t>
                </a:r>
                <a:r>
                  <a:rPr lang="en-US" dirty="0" err="1"/>
                  <a:t>el</a:t>
                </a:r>
                <a:r>
                  <a:rPr lang="en-US" dirty="0"/>
                  <a:t> campo </a:t>
                </a:r>
                <a:r>
                  <a:rPr lang="en-US" dirty="0" err="1"/>
                  <a:t>eléctrico</a:t>
                </a:r>
                <a:r>
                  <a:rPr lang="en-US" dirty="0"/>
                  <a:t> </a:t>
                </a:r>
                <a:r>
                  <a:rPr lang="en-US" dirty="0" err="1"/>
                  <a:t>producido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carga </a:t>
                </a:r>
                <a:r>
                  <a:rPr lang="en-US" i="1" dirty="0"/>
                  <a:t>externa 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i="1" dirty="0"/>
                  <a:t>)</a:t>
                </a:r>
                <a:r>
                  <a:rPr lang="en-US" dirty="0"/>
                  <a:t> a la carga de </a:t>
                </a:r>
                <a:r>
                  <a:rPr lang="en-US" dirty="0" err="1"/>
                  <a:t>prueba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No</a:t>
                </a:r>
                <a:r>
                  <a:rPr lang="en-US" dirty="0"/>
                  <a:t> es </a:t>
                </a:r>
                <a:r>
                  <a:rPr lang="en-US" dirty="0" err="1"/>
                  <a:t>el</a:t>
                </a:r>
                <a:r>
                  <a:rPr lang="en-US" dirty="0"/>
                  <a:t> campo </a:t>
                </a:r>
                <a:r>
                  <a:rPr lang="en-US" dirty="0" err="1"/>
                  <a:t>eléctrico</a:t>
                </a:r>
                <a:r>
                  <a:rPr lang="en-US" dirty="0"/>
                  <a:t> </a:t>
                </a:r>
                <a:r>
                  <a:rPr lang="en-US" dirty="0" err="1"/>
                  <a:t>producido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la carga de </a:t>
                </a:r>
                <a:r>
                  <a:rPr lang="en-US" dirty="0" err="1"/>
                  <a:t>prueba</a:t>
                </a:r>
                <a:r>
                  <a:rPr lang="en-US" dirty="0"/>
                  <a:t> </a:t>
                </a:r>
                <a:endParaRPr lang="es-AR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207C1A8-DAE5-F047-8FAB-8233C815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327" y="5897501"/>
                <a:ext cx="7595284" cy="864596"/>
              </a:xfrm>
              <a:prstGeom prst="rect">
                <a:avLst/>
              </a:prstGeom>
              <a:blipFill>
                <a:blip r:embed="rId13" cstate="print"/>
                <a:stretch>
                  <a:fillRect l="-1926" t="-5634" r="-963" b="-16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3F388398-8BB5-ECD0-D911-6D1632C9F871}"/>
                  </a:ext>
                </a:extLst>
              </p:cNvPr>
              <p:cNvSpPr txBox="1"/>
              <p:nvPr/>
            </p:nvSpPr>
            <p:spPr>
              <a:xfrm>
                <a:off x="2679939" y="4323019"/>
                <a:ext cx="2337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𝑝𝑟𝑢𝑒𝑏𝑎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388398-8BB5-ECD0-D911-6D1632C9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4323019"/>
                <a:ext cx="2337816" cy="369332"/>
              </a:xfrm>
              <a:prstGeom prst="rect">
                <a:avLst/>
              </a:prstGeom>
              <a:blipFill>
                <a:blip r:embed="rId14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34F9FA5-F264-4E43-59FA-F378660B53DD}"/>
                  </a:ext>
                </a:extLst>
              </p:cNvPr>
              <p:cNvSpPr txBox="1"/>
              <p:nvPr/>
            </p:nvSpPr>
            <p:spPr>
              <a:xfrm>
                <a:off x="2701069" y="4689333"/>
                <a:ext cx="1948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𝑐𝑎𝑟𝑔𝑎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𝑓𝑢𝑒𝑛𝑡𝑒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34F9FA5-F264-4E43-59FA-F378660B5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69" y="4689333"/>
                <a:ext cx="1948183" cy="369332"/>
              </a:xfrm>
              <a:prstGeom prst="rect">
                <a:avLst/>
              </a:prstGeom>
              <a:blipFill>
                <a:blip r:embed="rId15" cstate="print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riángulo isósceles 59">
            <a:extLst>
              <a:ext uri="{FF2B5EF4-FFF2-40B4-BE49-F238E27FC236}">
                <a16:creationId xmlns="" xmlns:a16="http://schemas.microsoft.com/office/drawing/2014/main" id="{B2F772C4-FD20-9FBC-7574-BC6AEC3D7C45}"/>
              </a:ext>
            </a:extLst>
          </p:cNvPr>
          <p:cNvSpPr/>
          <p:nvPr/>
        </p:nvSpPr>
        <p:spPr>
          <a:xfrm>
            <a:off x="7313801" y="6417167"/>
            <a:ext cx="341863" cy="28611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C42E537D-74F6-DB5C-E606-62CB52FF2F02}"/>
              </a:ext>
            </a:extLst>
          </p:cNvPr>
          <p:cNvSpPr txBox="1"/>
          <p:nvPr/>
        </p:nvSpPr>
        <p:spPr>
          <a:xfrm>
            <a:off x="7352713" y="6411544"/>
            <a:ext cx="3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!</a:t>
            </a:r>
            <a:endParaRPr lang="es-AR" b="1" dirty="0"/>
          </a:p>
        </p:txBody>
      </p:sp>
    </p:spTree>
    <p:extLst>
      <p:ext uri="{BB962C8B-B14F-4D97-AF65-F5344CB8AC3E}">
        <p14:creationId xmlns="" xmlns:p14="http://schemas.microsoft.com/office/powerpoint/2010/main" val="59508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n 62">
            <a:extLst>
              <a:ext uri="{FF2B5EF4-FFF2-40B4-BE49-F238E27FC236}">
                <a16:creationId xmlns="" xmlns:a16="http://schemas.microsoft.com/office/drawing/2014/main" id="{E4990ED9-3696-8A4E-68D9-7874647B8C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6780" y="866610"/>
            <a:ext cx="3676650" cy="2790825"/>
          </a:xfrm>
          <a:prstGeom prst="rect">
            <a:avLst/>
          </a:prstGeom>
        </p:spPr>
      </p:pic>
      <p:grpSp>
        <p:nvGrpSpPr>
          <p:cNvPr id="43" name="Grupo 42">
            <a:extLst>
              <a:ext uri="{FF2B5EF4-FFF2-40B4-BE49-F238E27FC236}">
                <a16:creationId xmlns="" xmlns:a16="http://schemas.microsoft.com/office/drawing/2014/main" id="{76318573-FA29-19D1-4A81-7EA94FA92414}"/>
              </a:ext>
            </a:extLst>
          </p:cNvPr>
          <p:cNvGrpSpPr/>
          <p:nvPr/>
        </p:nvGrpSpPr>
        <p:grpSpPr>
          <a:xfrm>
            <a:off x="8591602" y="2412750"/>
            <a:ext cx="504000" cy="504000"/>
            <a:chOff x="4241261" y="2370337"/>
            <a:chExt cx="324770" cy="369332"/>
          </a:xfrm>
        </p:grpSpPr>
        <p:sp>
          <p:nvSpPr>
            <p:cNvPr id="44" name="Elipse 43">
              <a:extLst>
                <a:ext uri="{FF2B5EF4-FFF2-40B4-BE49-F238E27FC236}">
                  <a16:creationId xmlns="" xmlns:a16="http://schemas.microsoft.com/office/drawing/2014/main" id="{70C3754D-2030-38DC-CA5C-58B48D3BEB29}"/>
                </a:ext>
              </a:extLst>
            </p:cNvPr>
            <p:cNvSpPr/>
            <p:nvPr/>
          </p:nvSpPr>
          <p:spPr>
            <a:xfrm>
              <a:off x="4241261" y="2393003"/>
              <a:ext cx="324770" cy="324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="" xmlns:a16="http://schemas.microsoft.com/office/drawing/2014/main" id="{24D9245F-E226-ECD9-417C-E8E7504C0689}"/>
                </a:ext>
              </a:extLst>
            </p:cNvPr>
            <p:cNvSpPr txBox="1"/>
            <p:nvPr/>
          </p:nvSpPr>
          <p:spPr>
            <a:xfrm>
              <a:off x="4263137" y="2370337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367A15C-797D-C061-70E8-8F50E0CFCC5D}"/>
                  </a:ext>
                </a:extLst>
              </p:cNvPr>
              <p:cNvSpPr txBox="1"/>
              <p:nvPr/>
            </p:nvSpPr>
            <p:spPr>
              <a:xfrm>
                <a:off x="179927" y="239248"/>
                <a:ext cx="3387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Lo </a:t>
                </a:r>
                <a:r>
                  <a:rPr lang="en-US" dirty="0" err="1"/>
                  <a:t>dicho</a:t>
                </a:r>
                <a:r>
                  <a:rPr lang="en-US" dirty="0"/>
                  <a:t> es </a:t>
                </a:r>
                <a:r>
                  <a:rPr lang="en-US" dirty="0" err="1"/>
                  <a:t>válido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es &gt;&gt;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endParaRPr lang="es-AR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367A15C-797D-C061-70E8-8F50E0CF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7" y="239248"/>
                <a:ext cx="3387209" cy="276999"/>
              </a:xfrm>
              <a:prstGeom prst="rect">
                <a:avLst/>
              </a:prstGeom>
              <a:blipFill>
                <a:blip r:embed="rId3" cstate="print"/>
                <a:stretch>
                  <a:fillRect l="-4324" t="-28261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BAA25CE8-82D4-26AB-43AB-FEBA7FFDAE16}"/>
              </a:ext>
            </a:extLst>
          </p:cNvPr>
          <p:cNvGrpSpPr/>
          <p:nvPr/>
        </p:nvGrpSpPr>
        <p:grpSpPr>
          <a:xfrm>
            <a:off x="1574406" y="1770446"/>
            <a:ext cx="1829634" cy="1884050"/>
            <a:chOff x="1982967" y="1381328"/>
            <a:chExt cx="1829634" cy="1884050"/>
          </a:xfrm>
        </p:grpSpPr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3FD357FB-83F0-D2A9-7A5F-0DBDE217BD38}"/>
                </a:ext>
              </a:extLst>
            </p:cNvPr>
            <p:cNvSpPr/>
            <p:nvPr/>
          </p:nvSpPr>
          <p:spPr>
            <a:xfrm>
              <a:off x="1994170" y="1381328"/>
              <a:ext cx="1800000" cy="180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="" xmlns:a16="http://schemas.microsoft.com/office/drawing/2014/main" id="{F8E09440-F5D0-38E7-D881-E0E76458A422}"/>
                </a:ext>
              </a:extLst>
            </p:cNvPr>
            <p:cNvSpPr txBox="1"/>
            <p:nvPr/>
          </p:nvSpPr>
          <p:spPr>
            <a:xfrm>
              <a:off x="2744607" y="1381328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="" xmlns:a16="http://schemas.microsoft.com/office/drawing/2014/main" id="{F7EC6EC8-41F1-1B50-4C0E-6E4BF196B4CA}"/>
                </a:ext>
              </a:extLst>
            </p:cNvPr>
            <p:cNvSpPr txBox="1"/>
            <p:nvPr/>
          </p:nvSpPr>
          <p:spPr>
            <a:xfrm>
              <a:off x="2744607" y="2895601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="" xmlns:a16="http://schemas.microsoft.com/office/drawing/2014/main" id="{9AFF4E58-2636-7868-93D4-2F2ED63505E7}"/>
                </a:ext>
              </a:extLst>
            </p:cNvPr>
            <p:cNvSpPr txBox="1"/>
            <p:nvPr/>
          </p:nvSpPr>
          <p:spPr>
            <a:xfrm>
              <a:off x="3513475" y="2096661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="" xmlns:a16="http://schemas.microsoft.com/office/drawing/2014/main" id="{FFC2A1E6-C867-A27A-9C27-6CB5FB8E49CC}"/>
                </a:ext>
              </a:extLst>
            </p:cNvPr>
            <p:cNvSpPr txBox="1"/>
            <p:nvPr/>
          </p:nvSpPr>
          <p:spPr>
            <a:xfrm>
              <a:off x="1982967" y="2096661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="" xmlns:a16="http://schemas.microsoft.com/office/drawing/2014/main" id="{5EC143CF-8B22-58FD-B50F-66300340C302}"/>
                </a:ext>
              </a:extLst>
            </p:cNvPr>
            <p:cNvSpPr txBox="1"/>
            <p:nvPr/>
          </p:nvSpPr>
          <p:spPr>
            <a:xfrm>
              <a:off x="2406570" y="1492084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="" xmlns:a16="http://schemas.microsoft.com/office/drawing/2014/main" id="{ECA4472B-755E-5C79-7C68-0A9A2ADBB44B}"/>
                </a:ext>
              </a:extLst>
            </p:cNvPr>
            <p:cNvSpPr txBox="1"/>
            <p:nvPr/>
          </p:nvSpPr>
          <p:spPr>
            <a:xfrm>
              <a:off x="3414134" y="1718553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="" xmlns:a16="http://schemas.microsoft.com/office/drawing/2014/main" id="{E9075C40-7747-5B0B-34E0-55F589E76942}"/>
                </a:ext>
              </a:extLst>
            </p:cNvPr>
            <p:cNvSpPr txBox="1"/>
            <p:nvPr/>
          </p:nvSpPr>
          <p:spPr>
            <a:xfrm>
              <a:off x="3181039" y="1492084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="" xmlns:a16="http://schemas.microsoft.com/office/drawing/2014/main" id="{2191B2F6-4A06-31A7-38ED-8A364F4266E7}"/>
                </a:ext>
              </a:extLst>
            </p:cNvPr>
            <p:cNvSpPr txBox="1"/>
            <p:nvPr/>
          </p:nvSpPr>
          <p:spPr>
            <a:xfrm>
              <a:off x="2122030" y="1718553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="" xmlns:a16="http://schemas.microsoft.com/office/drawing/2014/main" id="{BE1C89FF-8396-B3BE-0644-2438D8193064}"/>
                </a:ext>
              </a:extLst>
            </p:cNvPr>
            <p:cNvSpPr txBox="1"/>
            <p:nvPr/>
          </p:nvSpPr>
          <p:spPr>
            <a:xfrm>
              <a:off x="2745379" y="2896046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="" xmlns:a16="http://schemas.microsoft.com/office/drawing/2014/main" id="{0011762B-7431-833C-EDC5-34B070E8A96B}"/>
                </a:ext>
              </a:extLst>
            </p:cNvPr>
            <p:cNvSpPr txBox="1"/>
            <p:nvPr/>
          </p:nvSpPr>
          <p:spPr>
            <a:xfrm>
              <a:off x="2368430" y="2717194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="" xmlns:a16="http://schemas.microsoft.com/office/drawing/2014/main" id="{E3A3FBD2-7A5A-2B94-B690-9D8EE2094B4C}"/>
                </a:ext>
              </a:extLst>
            </p:cNvPr>
            <p:cNvSpPr txBox="1"/>
            <p:nvPr/>
          </p:nvSpPr>
          <p:spPr>
            <a:xfrm>
              <a:off x="3424634" y="2442085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="" xmlns:a16="http://schemas.microsoft.com/office/drawing/2014/main" id="{3361354E-77E7-C7E7-E5D1-3E5635183353}"/>
                </a:ext>
              </a:extLst>
            </p:cNvPr>
            <p:cNvSpPr txBox="1"/>
            <p:nvPr/>
          </p:nvSpPr>
          <p:spPr>
            <a:xfrm>
              <a:off x="3181811" y="2717194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="" xmlns:a16="http://schemas.microsoft.com/office/drawing/2014/main" id="{F1326783-D31C-45F8-1D0D-C67B40B9FEE2}"/>
                </a:ext>
              </a:extLst>
            </p:cNvPr>
            <p:cNvSpPr txBox="1"/>
            <p:nvPr/>
          </p:nvSpPr>
          <p:spPr>
            <a:xfrm>
              <a:off x="2103346" y="2442085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BAEA9636-AF93-4CF9-BFBD-34F50616E461}"/>
              </a:ext>
            </a:extLst>
          </p:cNvPr>
          <p:cNvSpPr/>
          <p:nvPr/>
        </p:nvSpPr>
        <p:spPr>
          <a:xfrm>
            <a:off x="5854277" y="1770001"/>
            <a:ext cx="1800000" cy="180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>
            <a:extLst>
              <a:ext uri="{FF2B5EF4-FFF2-40B4-BE49-F238E27FC236}">
                <a16:creationId xmlns="" xmlns:a16="http://schemas.microsoft.com/office/drawing/2014/main" id="{D733AD85-927E-634F-3185-8E66FFD9745D}"/>
              </a:ext>
            </a:extLst>
          </p:cNvPr>
          <p:cNvSpPr txBox="1"/>
          <p:nvPr/>
        </p:nvSpPr>
        <p:spPr>
          <a:xfrm>
            <a:off x="6458798" y="1750545"/>
            <a:ext cx="295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D8D8F050-79D5-0592-3C98-FB0CB6FD5C86}"/>
              </a:ext>
            </a:extLst>
          </p:cNvPr>
          <p:cNvSpPr txBox="1"/>
          <p:nvPr/>
        </p:nvSpPr>
        <p:spPr>
          <a:xfrm>
            <a:off x="6672810" y="3264818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C60B8B13-D634-341B-C0BE-8653469C7992}"/>
              </a:ext>
            </a:extLst>
          </p:cNvPr>
          <p:cNvSpPr txBox="1"/>
          <p:nvPr/>
        </p:nvSpPr>
        <p:spPr>
          <a:xfrm>
            <a:off x="7373582" y="2485334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6D57F385-661B-D766-F78E-877E1F033ACE}"/>
              </a:ext>
            </a:extLst>
          </p:cNvPr>
          <p:cNvSpPr txBox="1"/>
          <p:nvPr/>
        </p:nvSpPr>
        <p:spPr>
          <a:xfrm>
            <a:off x="5843074" y="2485334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C266F133-3D90-E0BA-C891-AB4563E78579}"/>
              </a:ext>
            </a:extLst>
          </p:cNvPr>
          <p:cNvSpPr txBox="1"/>
          <p:nvPr/>
        </p:nvSpPr>
        <p:spPr>
          <a:xfrm>
            <a:off x="6130485" y="1909941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B444C7A9-1A07-F33F-54AC-9086B3D6B116}"/>
              </a:ext>
            </a:extLst>
          </p:cNvPr>
          <p:cNvSpPr txBox="1"/>
          <p:nvPr/>
        </p:nvSpPr>
        <p:spPr>
          <a:xfrm>
            <a:off x="7135194" y="2027183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BBE3818D-A89B-558B-A7A1-F7E3FD5B289D}"/>
              </a:ext>
            </a:extLst>
          </p:cNvPr>
          <p:cNvSpPr txBox="1"/>
          <p:nvPr/>
        </p:nvSpPr>
        <p:spPr>
          <a:xfrm>
            <a:off x="5914041" y="2175322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E0682CC6-8CB7-25F7-3BBD-82EA92E688A2}"/>
              </a:ext>
            </a:extLst>
          </p:cNvPr>
          <p:cNvSpPr txBox="1"/>
          <p:nvPr/>
        </p:nvSpPr>
        <p:spPr>
          <a:xfrm>
            <a:off x="6348530" y="3221341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206F9F8C-E289-C5A5-A6A2-FA7100E0C373}"/>
              </a:ext>
            </a:extLst>
          </p:cNvPr>
          <p:cNvSpPr txBox="1"/>
          <p:nvPr/>
        </p:nvSpPr>
        <p:spPr>
          <a:xfrm>
            <a:off x="6092345" y="3066955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ADB0BE79-E53A-17F9-C5F0-5CC0A9753CFF}"/>
              </a:ext>
            </a:extLst>
          </p:cNvPr>
          <p:cNvSpPr txBox="1"/>
          <p:nvPr/>
        </p:nvSpPr>
        <p:spPr>
          <a:xfrm>
            <a:off x="7156050" y="2880930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DB104F3F-A93D-1169-2454-0F5D79149B18}"/>
              </a:ext>
            </a:extLst>
          </p:cNvPr>
          <p:cNvSpPr txBox="1"/>
          <p:nvPr/>
        </p:nvSpPr>
        <p:spPr>
          <a:xfrm>
            <a:off x="8777107" y="2418216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="" xmlns:a16="http://schemas.microsoft.com/office/drawing/2014/main" id="{D0175C50-B896-98F3-9408-8AC2634D2AE0}"/>
              </a:ext>
            </a:extLst>
          </p:cNvPr>
          <p:cNvSpPr txBox="1"/>
          <p:nvPr/>
        </p:nvSpPr>
        <p:spPr>
          <a:xfrm>
            <a:off x="5914813" y="2782118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="" xmlns:a16="http://schemas.microsoft.com/office/drawing/2014/main" id="{95F518AA-2A6B-3A60-D9DC-B5DF560339C9}"/>
              </a:ext>
            </a:extLst>
          </p:cNvPr>
          <p:cNvGrpSpPr/>
          <p:nvPr/>
        </p:nvGrpSpPr>
        <p:grpSpPr>
          <a:xfrm>
            <a:off x="4124525" y="2487073"/>
            <a:ext cx="324770" cy="369332"/>
            <a:chOff x="4241261" y="2370337"/>
            <a:chExt cx="324770" cy="369332"/>
          </a:xfrm>
        </p:grpSpPr>
        <p:sp>
          <p:nvSpPr>
            <p:cNvPr id="39" name="Elipse 38">
              <a:extLst>
                <a:ext uri="{FF2B5EF4-FFF2-40B4-BE49-F238E27FC236}">
                  <a16:creationId xmlns="" xmlns:a16="http://schemas.microsoft.com/office/drawing/2014/main" id="{7DB7A734-47E8-A302-1796-1CB126841093}"/>
                </a:ext>
              </a:extLst>
            </p:cNvPr>
            <p:cNvSpPr/>
            <p:nvPr/>
          </p:nvSpPr>
          <p:spPr>
            <a:xfrm>
              <a:off x="4241261" y="2393003"/>
              <a:ext cx="324770" cy="324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="" xmlns:a16="http://schemas.microsoft.com/office/drawing/2014/main" id="{4B2ADF0D-5941-415D-7AAC-DF872983192E}"/>
                </a:ext>
              </a:extLst>
            </p:cNvPr>
            <p:cNvSpPr txBox="1"/>
            <p:nvPr/>
          </p:nvSpPr>
          <p:spPr>
            <a:xfrm>
              <a:off x="4263137" y="2370337"/>
              <a:ext cx="2991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5640FC30-8E7A-1564-7AC8-DA547F16C69E}"/>
              </a:ext>
            </a:extLst>
          </p:cNvPr>
          <p:cNvSpPr txBox="1"/>
          <p:nvPr/>
        </p:nvSpPr>
        <p:spPr>
          <a:xfrm>
            <a:off x="8634262" y="2572059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3292CBB5-99B6-60D6-0046-E6B08D97BAC5}"/>
              </a:ext>
            </a:extLst>
          </p:cNvPr>
          <p:cNvSpPr txBox="1"/>
          <p:nvPr/>
        </p:nvSpPr>
        <p:spPr>
          <a:xfrm>
            <a:off x="8783587" y="2570616"/>
            <a:ext cx="2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3767532-309A-0181-0D4A-0105D2F28267}"/>
                  </a:ext>
                </a:extLst>
              </p:cNvPr>
              <p:cNvSpPr txBox="1"/>
              <p:nvPr/>
            </p:nvSpPr>
            <p:spPr>
              <a:xfrm>
                <a:off x="4204351" y="2863891"/>
                <a:ext cx="515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3767532-309A-0181-0D4A-0105D2F28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1" y="2863891"/>
                <a:ext cx="515952" cy="369332"/>
              </a:xfrm>
              <a:prstGeom prst="rect">
                <a:avLst/>
              </a:prstGeom>
              <a:blipFill>
                <a:blip r:embed="rId4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5997272-34F4-46B8-40BB-206CEB8D79AE}"/>
                  </a:ext>
                </a:extLst>
              </p:cNvPr>
              <p:cNvSpPr txBox="1"/>
              <p:nvPr/>
            </p:nvSpPr>
            <p:spPr>
              <a:xfrm>
                <a:off x="2119220" y="3733819"/>
                <a:ext cx="985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5997272-34F4-46B8-40BB-206CEB8D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220" y="3733819"/>
                <a:ext cx="985694" cy="369332"/>
              </a:xfrm>
              <a:prstGeom prst="rect">
                <a:avLst/>
              </a:prstGeom>
              <a:blipFill>
                <a:blip r:embed="rId5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2D58006-7722-5D3F-CCF2-A4B67B557A69}"/>
                  </a:ext>
                </a:extLst>
              </p:cNvPr>
              <p:cNvSpPr txBox="1"/>
              <p:nvPr/>
            </p:nvSpPr>
            <p:spPr>
              <a:xfrm>
                <a:off x="6130484" y="3813334"/>
                <a:ext cx="2050477" cy="378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D58006-7722-5D3F-CCF2-A4B67B55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484" y="3813334"/>
                <a:ext cx="2050477" cy="378180"/>
              </a:xfrm>
              <a:prstGeom prst="rect">
                <a:avLst/>
              </a:prstGeom>
              <a:blipFill>
                <a:blip r:embed="rId6" cstate="print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319E6C6-DA15-7A6A-E9FE-32AB7ABBF417}"/>
                  </a:ext>
                </a:extLst>
              </p:cNvPr>
              <p:cNvSpPr txBox="1"/>
              <p:nvPr/>
            </p:nvSpPr>
            <p:spPr>
              <a:xfrm>
                <a:off x="8673112" y="1923005"/>
                <a:ext cx="52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319E6C6-DA15-7A6A-E9FE-32AB7ABBF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12" y="1923005"/>
                <a:ext cx="520076" cy="369332"/>
              </a:xfrm>
              <a:prstGeom prst="rect">
                <a:avLst/>
              </a:prstGeom>
              <a:blipFill>
                <a:blip r:embed="rId7" cstate="print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cto de flecha 55">
            <a:extLst>
              <a:ext uri="{FF2B5EF4-FFF2-40B4-BE49-F238E27FC236}">
                <a16:creationId xmlns="" xmlns:a16="http://schemas.microsoft.com/office/drawing/2014/main" id="{C99EF761-E1D8-19FB-96AE-AD42535B0DA9}"/>
              </a:ext>
            </a:extLst>
          </p:cNvPr>
          <p:cNvCxnSpPr>
            <a:stCxn id="40" idx="3"/>
          </p:cNvCxnSpPr>
          <p:nvPr/>
        </p:nvCxnSpPr>
        <p:spPr>
          <a:xfrm flipV="1">
            <a:off x="4445527" y="2664750"/>
            <a:ext cx="535035" cy="69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="" xmlns:a16="http://schemas.microsoft.com/office/drawing/2014/main" id="{61BDF82B-6897-E19A-9B89-C6E8E4ACD51A}"/>
              </a:ext>
            </a:extLst>
          </p:cNvPr>
          <p:cNvCxnSpPr>
            <a:cxnSpLocks/>
          </p:cNvCxnSpPr>
          <p:nvPr/>
        </p:nvCxnSpPr>
        <p:spPr>
          <a:xfrm>
            <a:off x="9123704" y="2664750"/>
            <a:ext cx="106115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46FEE34F-36A6-BD97-2332-C300F68B30D2}"/>
                  </a:ext>
                </a:extLst>
              </p:cNvPr>
              <p:cNvSpPr txBox="1"/>
              <p:nvPr/>
            </p:nvSpPr>
            <p:spPr>
              <a:xfrm>
                <a:off x="4467403" y="2202319"/>
                <a:ext cx="551978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6FEE34F-36A6-BD97-2332-C300F68B3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03" y="2202319"/>
                <a:ext cx="551978" cy="402931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B26D130B-4024-4385-12B1-17C1018B1817}"/>
                  </a:ext>
                </a:extLst>
              </p:cNvPr>
              <p:cNvSpPr txBox="1"/>
              <p:nvPr/>
            </p:nvSpPr>
            <p:spPr>
              <a:xfrm>
                <a:off x="9247158" y="2175322"/>
                <a:ext cx="551978" cy="425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6D130B-4024-4385-12B1-17C1018B1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58" y="2175322"/>
                <a:ext cx="551978" cy="425822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uadroTexto 63">
            <a:extLst>
              <a:ext uri="{FF2B5EF4-FFF2-40B4-BE49-F238E27FC236}">
                <a16:creationId xmlns="" xmlns:a16="http://schemas.microsoft.com/office/drawing/2014/main" id="{BB95F5C7-0B4F-5924-4E67-7834685B5C2A}"/>
              </a:ext>
            </a:extLst>
          </p:cNvPr>
          <p:cNvSpPr txBox="1"/>
          <p:nvPr/>
        </p:nvSpPr>
        <p:spPr>
          <a:xfrm>
            <a:off x="4247783" y="2169742"/>
            <a:ext cx="3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endParaRPr lang="es-AR" dirty="0"/>
          </a:p>
        </p:txBody>
      </p:sp>
      <p:sp>
        <p:nvSpPr>
          <p:cNvPr id="65" name="Elipse 64">
            <a:extLst>
              <a:ext uri="{FF2B5EF4-FFF2-40B4-BE49-F238E27FC236}">
                <a16:creationId xmlns="" xmlns:a16="http://schemas.microsoft.com/office/drawing/2014/main" id="{929CE940-38D1-61EF-C9C8-E3227ACB58C7}"/>
              </a:ext>
            </a:extLst>
          </p:cNvPr>
          <p:cNvSpPr/>
          <p:nvPr/>
        </p:nvSpPr>
        <p:spPr>
          <a:xfrm>
            <a:off x="3034911" y="919887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>
            <a:extLst>
              <a:ext uri="{FF2B5EF4-FFF2-40B4-BE49-F238E27FC236}">
                <a16:creationId xmlns="" xmlns:a16="http://schemas.microsoft.com/office/drawing/2014/main" id="{E1D19DE2-80DD-E96A-B76F-45421DA212B0}"/>
              </a:ext>
            </a:extLst>
          </p:cNvPr>
          <p:cNvSpPr/>
          <p:nvPr/>
        </p:nvSpPr>
        <p:spPr>
          <a:xfrm>
            <a:off x="1163952" y="1373851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CuadroTexto 66">
            <a:extLst>
              <a:ext uri="{FF2B5EF4-FFF2-40B4-BE49-F238E27FC236}">
                <a16:creationId xmlns="" xmlns:a16="http://schemas.microsoft.com/office/drawing/2014/main" id="{64B0C526-33AC-7349-BCAD-02B847FEBC3E}"/>
              </a:ext>
            </a:extLst>
          </p:cNvPr>
          <p:cNvSpPr txBox="1"/>
          <p:nvPr/>
        </p:nvSpPr>
        <p:spPr>
          <a:xfrm>
            <a:off x="3143447" y="622555"/>
            <a:ext cx="3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</a:t>
            </a:r>
            <a:endParaRPr lang="es-AR" dirty="0"/>
          </a:p>
        </p:txBody>
      </p: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199DB1F8-BED7-021F-9E38-807DCE35FBAA}"/>
              </a:ext>
            </a:extLst>
          </p:cNvPr>
          <p:cNvSpPr txBox="1"/>
          <p:nvPr/>
        </p:nvSpPr>
        <p:spPr>
          <a:xfrm>
            <a:off x="902834" y="1086245"/>
            <a:ext cx="3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C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DCB5E27A-725C-2E94-3B42-D30D6A3D96A1}"/>
                  </a:ext>
                </a:extLst>
              </p:cNvPr>
              <p:cNvSpPr txBox="1"/>
              <p:nvPr/>
            </p:nvSpPr>
            <p:spPr>
              <a:xfrm>
                <a:off x="2200555" y="2463469"/>
                <a:ext cx="540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0" name="CuadroTexto 6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CB5E27A-725C-2E94-3B42-D30D6A3D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55" y="2463469"/>
                <a:ext cx="540112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CC47156-69F7-5EB0-90C9-F16CFAEAAE3C}"/>
                  </a:ext>
                </a:extLst>
              </p:cNvPr>
              <p:cNvSpPr txBox="1"/>
              <p:nvPr/>
            </p:nvSpPr>
            <p:spPr>
              <a:xfrm>
                <a:off x="6487835" y="2443681"/>
                <a:ext cx="5401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CC47156-69F7-5EB0-90C9-F16CFAEAA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35" y="2443681"/>
                <a:ext cx="540112" cy="369332"/>
              </a:xfrm>
              <a:prstGeom prst="rect">
                <a:avLst/>
              </a:prstGeom>
              <a:blipFill>
                <a:blip r:embed="rId11" cstate="print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F42FEBCF-D1A7-041E-B367-450C8B51FB82}"/>
                  </a:ext>
                </a:extLst>
              </p:cNvPr>
              <p:cNvSpPr txBox="1"/>
              <p:nvPr/>
            </p:nvSpPr>
            <p:spPr>
              <a:xfrm>
                <a:off x="502869" y="4449692"/>
                <a:ext cx="4458144" cy="48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La </a:t>
                </a:r>
                <a:r>
                  <a:rPr lang="en-US" dirty="0" err="1"/>
                  <a:t>ecuación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dirty="0"/>
                  <a:t>  puede expresarse como:    </a:t>
                </a:r>
              </a:p>
            </p:txBody>
          </p:sp>
        </mc:Choice>
        <mc:Fallback>
          <p:sp>
            <p:nvSpPr>
              <p:cNvPr id="72" name="CuadroTexto 7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42FEBCF-D1A7-041E-B367-450C8B51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9" y="4449692"/>
                <a:ext cx="4458144" cy="485902"/>
              </a:xfrm>
              <a:prstGeom prst="rect">
                <a:avLst/>
              </a:prstGeom>
              <a:blipFill>
                <a:blip r:embed="rId12" cstate="print"/>
                <a:stretch>
                  <a:fillRect l="-3142" r="-2186" b="-87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n 74">
            <a:extLst>
              <a:ext uri="{FF2B5EF4-FFF2-40B4-BE49-F238E27FC236}">
                <a16:creationId xmlns="" xmlns:a16="http://schemas.microsoft.com/office/drawing/2014/main" id="{05A915BF-B19B-3318-71D1-E1F57EC15D3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0182" y="5080387"/>
            <a:ext cx="995506" cy="48590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="" xmlns:a16="http://schemas.microsoft.com/office/drawing/2014/main" id="{D96657D5-83DB-282E-73CC-FE6EEC18E5D2}"/>
              </a:ext>
            </a:extLst>
          </p:cNvPr>
          <p:cNvSpPr txBox="1"/>
          <p:nvPr/>
        </p:nvSpPr>
        <p:spPr>
          <a:xfrm>
            <a:off x="-18865" y="5712593"/>
            <a:ext cx="1148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Esta ecuación proporciona la fuerza ejercida sobre una partícula con carga </a:t>
            </a:r>
            <a:r>
              <a:rPr lang="es-AR" i="1" dirty="0"/>
              <a:t>q</a:t>
            </a:r>
            <a:r>
              <a:rPr lang="es-AR" dirty="0"/>
              <a:t> colocada en un campo eléctrico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="" xmlns:a16="http://schemas.microsoft.com/office/drawing/2014/main" id="{BB6AAB21-982F-D212-F22C-40DEB726FF06}"/>
              </a:ext>
            </a:extLst>
          </p:cNvPr>
          <p:cNvSpPr txBox="1"/>
          <p:nvPr/>
        </p:nvSpPr>
        <p:spPr>
          <a:xfrm>
            <a:off x="-2493" y="6254466"/>
            <a:ext cx="1212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Si </a:t>
            </a:r>
            <a:r>
              <a:rPr lang="es-AR" i="1" dirty="0"/>
              <a:t>q</a:t>
            </a:r>
            <a:r>
              <a:rPr lang="es-AR" dirty="0"/>
              <a:t> es positiva, la fuerza tiene la misma dirección que el campo. Si es negativa, la fuerza y el campo tienen direcciones opuestas.</a:t>
            </a:r>
          </a:p>
        </p:txBody>
      </p:sp>
    </p:spTree>
    <p:extLst>
      <p:ext uri="{BB962C8B-B14F-4D97-AF65-F5344CB8AC3E}">
        <p14:creationId xmlns="" xmlns:p14="http://schemas.microsoft.com/office/powerpoint/2010/main" val="293799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F2A434D9-D933-6550-9A7D-51029C0735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9290" y="3594542"/>
            <a:ext cx="2162477" cy="1362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1995745-A190-6C15-E10D-1BA5BBE029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621" y="363341"/>
            <a:ext cx="2729446" cy="20499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AE6AD552-B400-B4D6-4E25-F9E1BC5F39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8201" y="2370884"/>
            <a:ext cx="1420866" cy="63883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BEAC30D9-0B63-DAD7-D4F0-D73DFC71F3F5}"/>
              </a:ext>
            </a:extLst>
          </p:cNvPr>
          <p:cNvCxnSpPr/>
          <p:nvPr/>
        </p:nvCxnSpPr>
        <p:spPr>
          <a:xfrm>
            <a:off x="5160771" y="448184"/>
            <a:ext cx="0" cy="237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4225E2C6-E4FC-39C2-804B-1C13EB802DF0}"/>
              </a:ext>
            </a:extLst>
          </p:cNvPr>
          <p:cNvSpPr txBox="1"/>
          <p:nvPr/>
        </p:nvSpPr>
        <p:spPr>
          <a:xfrm>
            <a:off x="499621" y="171185"/>
            <a:ext cx="1569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Ley de Coulomb</a:t>
            </a:r>
            <a:r>
              <a:rPr lang="es-AR" dirty="0"/>
              <a:t>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3C4427E-7858-6D74-1503-5750A865883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0529" y="558536"/>
            <a:ext cx="3294656" cy="18547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CAABA016-1BD8-19DE-A10F-568E82D2FB2F}"/>
              </a:ext>
            </a:extLst>
          </p:cNvPr>
          <p:cNvSpPr txBox="1"/>
          <p:nvPr/>
        </p:nvSpPr>
        <p:spPr>
          <a:xfrm>
            <a:off x="5680529" y="171185"/>
            <a:ext cx="15834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Campo </a:t>
            </a:r>
            <a:r>
              <a:rPr lang="en-US" dirty="0" err="1"/>
              <a:t>Eléctrico</a:t>
            </a:r>
            <a:r>
              <a:rPr lang="es-AR" dirty="0"/>
              <a:t>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F6AB60E5-47A2-C5F4-A602-252E00A41BA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3222" y="2160988"/>
            <a:ext cx="1823610" cy="895023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539D5AC-A188-7C8F-887E-3135F868F474}"/>
                  </a:ext>
                </a:extLst>
              </p:cNvPr>
              <p:cNvSpPr txBox="1"/>
              <p:nvPr/>
            </p:nvSpPr>
            <p:spPr>
              <a:xfrm>
                <a:off x="640658" y="3332141"/>
                <a:ext cx="6725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negativa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campo </a:t>
                </a:r>
                <a:r>
                  <a:rPr lang="en-US" dirty="0" err="1"/>
                  <a:t>eléctrico</a:t>
                </a:r>
                <a:r>
                  <a:rPr lang="en-US" dirty="0"/>
                  <a:t> </a:t>
                </a:r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dirigido</a:t>
                </a:r>
                <a:r>
                  <a:rPr lang="en-US" dirty="0"/>
                  <a:t> </a:t>
                </a:r>
                <a:r>
                  <a:rPr lang="en-US" dirty="0" err="1"/>
                  <a:t>hacia</a:t>
                </a:r>
                <a:r>
                  <a:rPr lang="en-US" dirty="0"/>
                  <a:t> </a:t>
                </a:r>
                <a:r>
                  <a:rPr lang="en-US" dirty="0" err="1"/>
                  <a:t>ella</a:t>
                </a:r>
                <a:r>
                  <a:rPr lang="en-US" dirty="0"/>
                  <a:t> (</a:t>
                </a:r>
                <a:r>
                  <a:rPr lang="en-US" dirty="0" err="1"/>
                  <a:t>radialmente</a:t>
                </a:r>
                <a:r>
                  <a:rPr lang="en-US" dirty="0"/>
                  <a:t>) </a:t>
                </a:r>
                <a:endParaRPr lang="es-AR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539D5AC-A188-7C8F-887E-3135F868F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8" y="3332141"/>
                <a:ext cx="6725046" cy="276999"/>
              </a:xfrm>
              <a:prstGeom prst="rect">
                <a:avLst/>
              </a:prstGeom>
              <a:blipFill>
                <a:blip r:embed="rId7" cstate="print"/>
                <a:stretch>
                  <a:fillRect l="-2085" t="-28889" r="-1360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3FD23692-620B-AA7C-A229-52E1A68225D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78744" y="5257866"/>
            <a:ext cx="2029108" cy="1428949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A0C8862-7E14-6129-0D20-F38ACFD79521}"/>
                  </a:ext>
                </a:extLst>
              </p:cNvPr>
              <p:cNvSpPr txBox="1"/>
              <p:nvPr/>
            </p:nvSpPr>
            <p:spPr>
              <a:xfrm>
                <a:off x="587184" y="4955867"/>
                <a:ext cx="7633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Si </a:t>
                </a:r>
                <a:r>
                  <a:rPr lang="en-US" dirty="0" err="1"/>
                  <a:t>colocamos</a:t>
                </a:r>
                <a:r>
                  <a:rPr lang="en-US" dirty="0"/>
                  <a:t> la carga de </a:t>
                </a:r>
                <a:r>
                  <a:rPr lang="en-US" dirty="0" err="1"/>
                  <a:t>prueba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la </a:t>
                </a:r>
                <a:r>
                  <a:rPr lang="en-US" dirty="0" err="1"/>
                  <a:t>fuerza</a:t>
                </a:r>
                <a:r>
                  <a:rPr lang="en-US" dirty="0"/>
                  <a:t> </a:t>
                </a:r>
                <a:r>
                  <a:rPr lang="en-US" dirty="0" err="1"/>
                  <a:t>estará</a:t>
                </a:r>
                <a:r>
                  <a:rPr lang="en-US" dirty="0"/>
                  <a:t> </a:t>
                </a:r>
                <a:r>
                  <a:rPr lang="en-US" dirty="0" err="1"/>
                  <a:t>dirigida</a:t>
                </a:r>
                <a:r>
                  <a:rPr lang="en-US" dirty="0"/>
                  <a:t> </a:t>
                </a:r>
                <a:r>
                  <a:rPr lang="en-US" dirty="0" err="1"/>
                  <a:t>hacia</a:t>
                </a:r>
                <a:r>
                  <a:rPr lang="en-US" dirty="0"/>
                  <a:t> la carga </a:t>
                </a:r>
                <a:r>
                  <a:rPr lang="en-US" dirty="0" err="1"/>
                  <a:t>fuente</a:t>
                </a:r>
                <a:r>
                  <a:rPr lang="en-US" dirty="0"/>
                  <a:t> </a:t>
                </a:r>
                <a:endParaRPr lang="es-AR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id="{9A0C8862-7E14-6129-0D20-F38ACFD79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4" y="4955867"/>
                <a:ext cx="7633052" cy="276999"/>
              </a:xfrm>
              <a:prstGeom prst="rect">
                <a:avLst/>
              </a:prstGeom>
              <a:blipFill>
                <a:blip r:embed="rId9" cstate="print"/>
                <a:stretch>
                  <a:fillRect l="-1837" t="-28889" r="-1198" b="-5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3064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3C4D60-8C7B-2810-F32C-1771BC07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8664019" cy="58698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CAMPO ELECTRICO DE UN GRUPO DE CARGAS PUNTUALES</a:t>
            </a:r>
            <a:endParaRPr lang="es-AR" sz="2400" b="1" dirty="0">
              <a:solidFill>
                <a:schemeClr val="accent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B467838E-0792-2187-C5CD-5B608E4BAD2E}"/>
              </a:ext>
            </a:extLst>
          </p:cNvPr>
          <p:cNvSpPr txBox="1"/>
          <p:nvPr/>
        </p:nvSpPr>
        <p:spPr>
          <a:xfrm>
            <a:off x="1677832" y="1889237"/>
            <a:ext cx="7824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El campo </a:t>
            </a:r>
            <a:r>
              <a:rPr lang="en-US" dirty="0" err="1"/>
              <a:t>eléctrico</a:t>
            </a:r>
            <a:r>
              <a:rPr lang="en-US" dirty="0"/>
              <a:t> total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un </a:t>
            </a:r>
            <a:r>
              <a:rPr lang="en-US" dirty="0" err="1"/>
              <a:t>grupo</a:t>
            </a:r>
            <a:r>
              <a:rPr lang="en-US" dirty="0"/>
              <a:t> de cargas es </a:t>
            </a:r>
            <a:r>
              <a:rPr lang="en-US" dirty="0" err="1"/>
              <a:t>igual</a:t>
            </a:r>
            <a:r>
              <a:rPr lang="en-US" dirty="0"/>
              <a:t> al vector</a:t>
            </a:r>
          </a:p>
          <a:p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campos </a:t>
            </a:r>
            <a:r>
              <a:rPr lang="en-US" dirty="0" err="1"/>
              <a:t>electricos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cargas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42D6AC7-5865-4949-5772-96F6EDEE5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9327" y="2912252"/>
            <a:ext cx="1333500" cy="638175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49F54D1-FE7C-942C-D8D7-E1EC069FC2EF}"/>
                  </a:ext>
                </a:extLst>
              </p:cNvPr>
              <p:cNvSpPr txBox="1"/>
              <p:nvPr/>
            </p:nvSpPr>
            <p:spPr>
              <a:xfrm>
                <a:off x="1538899" y="3888261"/>
                <a:ext cx="642674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Donde:</a:t>
                </a:r>
              </a:p>
              <a:p>
                <a:endParaRPr lang="es-AR" dirty="0"/>
              </a:p>
              <a:p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es la distancia desde la i-</a:t>
                </a:r>
                <a:r>
                  <a:rPr lang="es-AR" dirty="0" err="1"/>
                  <a:t>ésima</a:t>
                </a:r>
                <a:r>
                  <a:rPr lang="es-AR" dirty="0"/>
                  <a:t> carga fuente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hasta el punto </a:t>
                </a:r>
                <a:r>
                  <a:rPr lang="es-AR" i="1" dirty="0"/>
                  <a:t>P</a:t>
                </a:r>
              </a:p>
              <a:p>
                <a:r>
                  <a:rPr lang="es-AR" dirty="0"/>
                  <a:t> </a:t>
                </a:r>
              </a:p>
              <a:p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es un vector unitario dirigido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hacia </a:t>
                </a:r>
                <a:r>
                  <a:rPr lang="es-AR" i="1" dirty="0"/>
                  <a:t>P</a:t>
                </a:r>
                <a:r>
                  <a:rPr lang="es-AR" dirty="0"/>
                  <a:t>.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D49F54D1-FE7C-942C-D8D7-E1EC069FC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899" y="3888261"/>
                <a:ext cx="6426749" cy="1477328"/>
              </a:xfrm>
              <a:prstGeom prst="rect">
                <a:avLst/>
              </a:prstGeom>
              <a:blipFill>
                <a:blip r:embed="rId3" cstate="print"/>
                <a:stretch>
                  <a:fillRect l="-758" t="-2479" b="-57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5155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445B00-3E6F-9A55-90F8-C33E60A0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ELECTROSTATICA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6F2C39A-E4A7-0D6B-D51D-CA7A83D5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591"/>
            <a:ext cx="10515600" cy="26500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AR" smtClean="0"/>
              <a:t>La electrostática es la rama de la Física que estudia las cargas eléctricas en reposo, y los efectos mutuos de atracción y repulsión que se producen entre los cuerpos cargados, cuyas dimensiones son despreciables frente a otras dimensiones del problema.</a:t>
            </a:r>
          </a:p>
          <a:p>
            <a:pPr algn="just">
              <a:buNone/>
            </a:pPr>
            <a:r>
              <a:rPr lang="es-AR" smtClean="0"/>
              <a:t>     Ejemplos:</a:t>
            </a:r>
          </a:p>
          <a:p>
            <a:pPr algn="just"/>
            <a:r>
              <a:rPr lang="es-AR" smtClean="0"/>
              <a:t> Frotar un globo y luego acercarlo al pelo o a papel picado.</a:t>
            </a:r>
          </a:p>
          <a:p>
            <a:pPr algn="just"/>
            <a:r>
              <a:rPr lang="es-AR" sz="2800" smtClean="0"/>
              <a:t>Frotar los zapatos con el piso alfombrado</a:t>
            </a:r>
          </a:p>
          <a:p>
            <a:pPr algn="just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="" xmlns:p14="http://schemas.microsoft.com/office/powerpoint/2010/main" val="277395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2B7BF40-AB7C-63AD-C68C-F783260730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892" y="73043"/>
            <a:ext cx="5649113" cy="9050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067390F9-D7AB-8F19-9BBC-E908C387D1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655" y="190289"/>
            <a:ext cx="3068617" cy="54459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87771C56-05A6-EAAE-38FF-C421C661782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88" y="1240588"/>
            <a:ext cx="1028844" cy="2667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750C933C-EF2E-FAFB-6B3B-BB0B3ABB1AA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374" y="1516572"/>
            <a:ext cx="6521644" cy="4939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86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FC740E9-A3CF-9AB8-BB71-1F8DAE618C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838" y="167151"/>
            <a:ext cx="4686954" cy="6287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2F75B658-A739-FE3A-4FD0-FCA809A00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2108" y="142832"/>
            <a:ext cx="3088692" cy="58041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4823F90A-FD5C-89A3-35B9-4E172B5036E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884" y="872836"/>
            <a:ext cx="7108524" cy="35883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A2B1B0E7-0A1C-F498-D45C-9829CE35B4F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6993" y="4473972"/>
            <a:ext cx="7195443" cy="6106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96167A24-55A1-F7BB-C21D-5D5104C807E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84123" y="5181600"/>
            <a:ext cx="2671916" cy="1173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286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838896B-927D-D180-D816-39572574D0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35" y="180501"/>
            <a:ext cx="5658640" cy="9716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FD0736CE-22E5-3837-949E-EDEBBDB4AA61}"/>
              </a:ext>
            </a:extLst>
          </p:cNvPr>
          <p:cNvSpPr txBox="1"/>
          <p:nvPr/>
        </p:nvSpPr>
        <p:spPr>
          <a:xfrm>
            <a:off x="598051" y="1616857"/>
            <a:ext cx="73945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Si en un </a:t>
            </a:r>
            <a:r>
              <a:rPr lang="en-US" dirty="0" err="1"/>
              <a:t>grupo</a:t>
            </a:r>
            <a:r>
              <a:rPr lang="en-US" dirty="0"/>
              <a:t> de cargas </a:t>
            </a:r>
            <a:r>
              <a:rPr lang="en-US" dirty="0" err="1"/>
              <a:t>estas</a:t>
            </a:r>
            <a:r>
              <a:rPr lang="en-US" dirty="0"/>
              <a:t> se </a:t>
            </a:r>
            <a:r>
              <a:rPr lang="en-US" dirty="0" err="1"/>
              <a:t>localizan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unas de otras se lo </a:t>
            </a:r>
            <a:r>
              <a:rPr lang="en-US" dirty="0" err="1"/>
              <a:t>puede</a:t>
            </a:r>
            <a:endParaRPr lang="en-US" dirty="0"/>
          </a:p>
          <a:p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Sistema continuo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D1C29578-6249-CDCC-BF91-01B19DD36187}"/>
              </a:ext>
            </a:extLst>
          </p:cNvPr>
          <p:cNvSpPr txBox="1"/>
          <p:nvPr/>
        </p:nvSpPr>
        <p:spPr>
          <a:xfrm>
            <a:off x="598050" y="2494724"/>
            <a:ext cx="101871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Un sistema de cargas con un </a:t>
            </a:r>
            <a:r>
              <a:rPr lang="en-US" dirty="0" err="1"/>
              <a:t>espaciamiento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= Una carga total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distribuida</a:t>
            </a:r>
            <a:r>
              <a:rPr lang="en-US" dirty="0"/>
              <a:t> a lo largo de:</a:t>
            </a:r>
            <a:endParaRPr lang="es-AR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DE6BFD4-194D-08F3-CBF7-A30B2DA5CF06}"/>
              </a:ext>
            </a:extLst>
          </p:cNvPr>
          <p:cNvCxnSpPr/>
          <p:nvPr/>
        </p:nvCxnSpPr>
        <p:spPr>
          <a:xfrm flipV="1">
            <a:off x="924128" y="3959164"/>
            <a:ext cx="1692612" cy="9046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5161938-00BE-014B-B2C9-8983B754913D}"/>
              </a:ext>
            </a:extLst>
          </p:cNvPr>
          <p:cNvSpPr txBox="1"/>
          <p:nvPr/>
        </p:nvSpPr>
        <p:spPr>
          <a:xfrm>
            <a:off x="1899326" y="4275308"/>
            <a:ext cx="32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Q</a:t>
            </a:r>
            <a:endParaRPr lang="es-AR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38CEBBE0-C533-1921-5D6B-1BE61A0A9718}"/>
              </a:ext>
            </a:extLst>
          </p:cNvPr>
          <p:cNvSpPr txBox="1"/>
          <p:nvPr/>
        </p:nvSpPr>
        <p:spPr>
          <a:xfrm>
            <a:off x="1243923" y="5272080"/>
            <a:ext cx="1213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línea</a:t>
            </a:r>
            <a:endParaRPr lang="es-AR" dirty="0"/>
          </a:p>
        </p:txBody>
      </p:sp>
      <p:sp>
        <p:nvSpPr>
          <p:cNvPr id="16" name="Paralelogramo 15">
            <a:extLst>
              <a:ext uri="{FF2B5EF4-FFF2-40B4-BE49-F238E27FC236}">
                <a16:creationId xmlns="" xmlns:a16="http://schemas.microsoft.com/office/drawing/2014/main" id="{20AE28A7-D252-52CA-0E2C-CE1EBD7DCDFF}"/>
              </a:ext>
            </a:extLst>
          </p:cNvPr>
          <p:cNvSpPr/>
          <p:nvPr/>
        </p:nvSpPr>
        <p:spPr>
          <a:xfrm>
            <a:off x="3976314" y="4048005"/>
            <a:ext cx="2119686" cy="725046"/>
          </a:xfrm>
          <a:prstGeom prst="parallelogram">
            <a:avLst>
              <a:gd name="adj" fmla="val 11176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Paralelogramo 14">
            <a:extLst>
              <a:ext uri="{FF2B5EF4-FFF2-40B4-BE49-F238E27FC236}">
                <a16:creationId xmlns="" xmlns:a16="http://schemas.microsoft.com/office/drawing/2014/main" id="{2E55076E-B78D-22D5-8FE4-C3A70EF4DF6E}"/>
              </a:ext>
            </a:extLst>
          </p:cNvPr>
          <p:cNvSpPr/>
          <p:nvPr/>
        </p:nvSpPr>
        <p:spPr>
          <a:xfrm>
            <a:off x="3823914" y="3963701"/>
            <a:ext cx="2119686" cy="725046"/>
          </a:xfrm>
          <a:prstGeom prst="parallelogram">
            <a:avLst>
              <a:gd name="adj" fmla="val 1117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48AA8A5E-71E4-7CA4-3C6C-0A9071A65062}"/>
              </a:ext>
            </a:extLst>
          </p:cNvPr>
          <p:cNvSpPr txBox="1"/>
          <p:nvPr/>
        </p:nvSpPr>
        <p:spPr>
          <a:xfrm>
            <a:off x="4700146" y="4137172"/>
            <a:ext cx="32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Q</a:t>
            </a:r>
            <a:endParaRPr lang="es-AR" i="1" dirty="0"/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85A2759B-7D70-3D35-5985-255A78561371}"/>
              </a:ext>
            </a:extLst>
          </p:cNvPr>
          <p:cNvSpPr txBox="1"/>
          <p:nvPr/>
        </p:nvSpPr>
        <p:spPr>
          <a:xfrm>
            <a:off x="3822631" y="5272080"/>
            <a:ext cx="157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Una </a:t>
            </a:r>
            <a:r>
              <a:rPr lang="en-US" dirty="0" err="1"/>
              <a:t>Superficie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E81D74F6-B432-50E2-FE89-4DE5839A6019}"/>
              </a:ext>
            </a:extLst>
          </p:cNvPr>
          <p:cNvSpPr txBox="1"/>
          <p:nvPr/>
        </p:nvSpPr>
        <p:spPr>
          <a:xfrm>
            <a:off x="7992576" y="5287647"/>
            <a:ext cx="157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Volumen</a:t>
            </a:r>
            <a:endParaRPr lang="es-AR" dirty="0"/>
          </a:p>
        </p:txBody>
      </p:sp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8EB80206-9805-6650-4A53-D000C06A36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4080" y="3797676"/>
            <a:ext cx="1611637" cy="132384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="" xmlns:a16="http://schemas.microsoft.com/office/drawing/2014/main" id="{DBF9E56D-7AA9-5FA5-7530-70E4DFDB6A11}"/>
              </a:ext>
            </a:extLst>
          </p:cNvPr>
          <p:cNvSpPr txBox="1"/>
          <p:nvPr/>
        </p:nvSpPr>
        <p:spPr>
          <a:xfrm>
            <a:off x="8276682" y="4280158"/>
            <a:ext cx="32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Q</a:t>
            </a:r>
            <a:endParaRPr lang="es-AR" i="1" dirty="0"/>
          </a:p>
        </p:txBody>
      </p:sp>
    </p:spTree>
    <p:extLst>
      <p:ext uri="{BB962C8B-B14F-4D97-AF65-F5344CB8AC3E}">
        <p14:creationId xmlns="" xmlns:p14="http://schemas.microsoft.com/office/powerpoint/2010/main" val="204819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E1C1653-1F50-8280-F73E-67E7F3B48E86}"/>
                  </a:ext>
                </a:extLst>
              </p:cNvPr>
              <p:cNvSpPr txBox="1"/>
              <p:nvPr/>
            </p:nvSpPr>
            <p:spPr>
              <a:xfrm>
                <a:off x="536642" y="457665"/>
                <a:ext cx="6347572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Para </a:t>
                </a:r>
                <a:r>
                  <a:rPr lang="en-US" dirty="0" err="1"/>
                  <a:t>evaluar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de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distribución</a:t>
                </a:r>
                <a:r>
                  <a:rPr lang="en-US" dirty="0"/>
                  <a:t> de cargas </a:t>
                </a:r>
                <a:r>
                  <a:rPr lang="en-US" dirty="0" err="1"/>
                  <a:t>continuas</a:t>
                </a:r>
                <a:r>
                  <a:rPr lang="en-US" dirty="0"/>
                  <a:t> </a:t>
                </a:r>
                <a:r>
                  <a:rPr lang="en-US" dirty="0" err="1"/>
                  <a:t>hacemos</a:t>
                </a:r>
                <a:r>
                  <a:rPr lang="en-US" dirty="0"/>
                  <a:t>:</a:t>
                </a:r>
                <a:endParaRPr lang="es-AR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id="{4E1C1653-1F50-8280-F73E-67E7F3B4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2" y="457665"/>
                <a:ext cx="6347572" cy="310598"/>
              </a:xfrm>
              <a:prstGeom prst="rect">
                <a:avLst/>
              </a:prstGeom>
              <a:blipFill>
                <a:blip r:embed="rId2" cstate="print"/>
                <a:stretch>
                  <a:fillRect l="-2209" t="-13725" r="-1441" b="-470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F75163A-ED3D-371B-A2E9-9D8A7D302B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3335" y="233463"/>
            <a:ext cx="1853282" cy="28543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2D9C688-F016-184A-A70C-AE23DD1E5BAF}"/>
              </a:ext>
            </a:extLst>
          </p:cNvPr>
          <p:cNvSpPr txBox="1"/>
          <p:nvPr/>
        </p:nvSpPr>
        <p:spPr>
          <a:xfrm>
            <a:off x="243372" y="2181318"/>
            <a:ext cx="58526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AR" dirty="0"/>
              <a:t>El campo eléctrico en </a:t>
            </a:r>
            <a:r>
              <a:rPr lang="es-AR" i="1" dirty="0"/>
              <a:t>P</a:t>
            </a:r>
            <a:r>
              <a:rPr lang="es-AR" dirty="0"/>
              <a:t> debido a un elemento de carga </a:t>
            </a:r>
            <a:r>
              <a:rPr lang="el-GR" dirty="0"/>
              <a:t>Δ</a:t>
            </a:r>
            <a:r>
              <a:rPr lang="es-AR" dirty="0"/>
              <a:t>q es: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F7F51740-1D53-9AD7-EF55-89144CDA481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729" y="2561672"/>
            <a:ext cx="1562708" cy="73895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20BE20FB-C5C4-A215-5065-DABE2C319B64}"/>
              </a:ext>
            </a:extLst>
          </p:cNvPr>
          <p:cNvSpPr txBox="1"/>
          <p:nvPr/>
        </p:nvSpPr>
        <p:spPr>
          <a:xfrm>
            <a:off x="196985" y="329089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El campo eléctrico total en </a:t>
            </a:r>
            <a:r>
              <a:rPr lang="es-AR" i="1" dirty="0"/>
              <a:t>P</a:t>
            </a:r>
            <a:r>
              <a:rPr lang="es-AR" dirty="0"/>
              <a:t> debido a todos los elementos en la distribución de carga es aproximadamente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5045EF36-02F9-5248-C7F7-8E802F7B8BE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97283" y="3900883"/>
            <a:ext cx="2073281" cy="1003626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0136DD8-95A2-DE67-19C5-3B4C6B08D875}"/>
                  </a:ext>
                </a:extLst>
              </p:cNvPr>
              <p:cNvSpPr txBox="1"/>
              <p:nvPr/>
            </p:nvSpPr>
            <p:spPr>
              <a:xfrm>
                <a:off x="243372" y="4800789"/>
                <a:ext cx="11040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Ya que la distribución de carga ha sido modelada como continua, el campo total en </a:t>
                </a:r>
                <a:r>
                  <a:rPr lang="es-AR" i="1" dirty="0"/>
                  <a:t>P</a:t>
                </a:r>
                <a:r>
                  <a:rPr lang="es-AR" dirty="0"/>
                  <a:t> en el límite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→ 0 es: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50136DD8-95A2-DE67-19C5-3B4C6B08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2" y="4800789"/>
                <a:ext cx="11040713" cy="369332"/>
              </a:xfrm>
              <a:prstGeom prst="rect">
                <a:avLst/>
              </a:prstGeom>
              <a:blipFill>
                <a:blip r:embed="rId6" cstate="print"/>
                <a:stretch>
                  <a:fillRect l="-497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7B0CC275-8D3A-4470-D076-14F37DB5971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4069" y="5070765"/>
            <a:ext cx="4486438" cy="13758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6863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B1C92A6C-6F1E-3987-EF50-24799E7D27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515" y="200240"/>
            <a:ext cx="10907848" cy="6457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74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B321FF6-05DA-9573-094D-2799E97D78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19800" cy="1485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32FBED4-41CC-A171-DB0A-C360AA62B3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8727" y="263237"/>
            <a:ext cx="5622939" cy="2743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F4C993A-A3BF-297C-E284-4D9FB59BF8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943" y="1365229"/>
            <a:ext cx="4566548" cy="35296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CBC9B1AF-E037-F350-5E09-32B2F7201A3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54" y="4932294"/>
            <a:ext cx="9859751" cy="49536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B90A45DD-0DD2-7602-35D8-E89CC51A0A3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141" y="5653088"/>
            <a:ext cx="9934575" cy="657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23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CE467336-602B-C989-BDB4-8B77D30C6B0A}"/>
              </a:ext>
            </a:extLst>
          </p:cNvPr>
          <p:cNvGrpSpPr/>
          <p:nvPr/>
        </p:nvGrpSpPr>
        <p:grpSpPr>
          <a:xfrm>
            <a:off x="73361" y="109537"/>
            <a:ext cx="11137433" cy="6523545"/>
            <a:chOff x="73361" y="109537"/>
            <a:chExt cx="11137433" cy="6523545"/>
          </a:xfrm>
        </p:grpSpPr>
        <p:pic>
          <p:nvPicPr>
            <p:cNvPr id="5" name="Imagen 4">
              <a:extLst>
                <a:ext uri="{FF2B5EF4-FFF2-40B4-BE49-F238E27FC236}">
                  <a16:creationId xmlns="" xmlns:a16="http://schemas.microsoft.com/office/drawing/2014/main" id="{5EE276F2-4EE8-3C8E-EDB9-A79EC65E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61" y="109537"/>
              <a:ext cx="11137433" cy="333909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="" xmlns:a16="http://schemas.microsoft.com/office/drawing/2014/main" id="{AD772D94-1E8B-50C8-123D-55EC86A25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977" y="2479602"/>
              <a:ext cx="4621532" cy="4153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47738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3F404BC-7426-8004-D5BF-4D699DBAF8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25642" cy="1362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13B7A60A-B1F1-34DA-094B-9595ED5402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72322" y="100312"/>
            <a:ext cx="4036320" cy="37651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BC7989C5-57C2-FFD9-1A6E-3A0C24F290C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3095" y="1246909"/>
            <a:ext cx="4925128" cy="7851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EF78EC8D-7989-19E2-8B9D-9910FA06660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4305" y="1922160"/>
            <a:ext cx="6353895" cy="3037767"/>
          </a:xfrm>
          <a:prstGeom prst="rect">
            <a:avLst/>
          </a:prstGeom>
        </p:spPr>
      </p:pic>
      <p:pic>
        <p:nvPicPr>
          <p:cNvPr id="7" name="Imagen 14">
            <a:extLst>
              <a:ext uri="{FF2B5EF4-FFF2-40B4-BE49-F238E27FC236}">
                <a16:creationId xmlns="" xmlns:a16="http://schemas.microsoft.com/office/drawing/2014/main" id="{8DF1A3ED-FF3E-834B-A86B-288CD2493EB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9345" y="4059383"/>
            <a:ext cx="5377508" cy="2457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56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1F3C842-341E-86F1-3E0A-894EEF6D5A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904" y="83358"/>
            <a:ext cx="4086795" cy="5239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AAF6351-D8B1-372F-0D19-7903C4D911DE}"/>
              </a:ext>
            </a:extLst>
          </p:cNvPr>
          <p:cNvSpPr txBox="1"/>
          <p:nvPr/>
        </p:nvSpPr>
        <p:spPr>
          <a:xfrm>
            <a:off x="468549" y="1128875"/>
            <a:ext cx="52322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Nos </a:t>
            </a:r>
            <a:r>
              <a:rPr lang="en-US" dirty="0" err="1"/>
              <a:t>ayudan</a:t>
            </a:r>
            <a:r>
              <a:rPr lang="en-US" dirty="0"/>
              <a:t> a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campo </a:t>
            </a:r>
            <a:r>
              <a:rPr lang="en-US" dirty="0" err="1"/>
              <a:t>eléctrico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12B61035-03DB-8731-DF26-9BCC6EB795DB}"/>
              </a:ext>
            </a:extLst>
          </p:cNvPr>
          <p:cNvSpPr txBox="1"/>
          <p:nvPr/>
        </p:nvSpPr>
        <p:spPr>
          <a:xfrm>
            <a:off x="468549" y="1588337"/>
            <a:ext cx="77496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Las </a:t>
            </a:r>
            <a:r>
              <a:rPr lang="en-US" dirty="0" err="1"/>
              <a:t>líneas</a:t>
            </a:r>
            <a:r>
              <a:rPr lang="en-US" dirty="0"/>
              <a:t> de campo se </a:t>
            </a:r>
            <a:r>
              <a:rPr lang="en-US" dirty="0" err="1"/>
              <a:t>relacionan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campo </a:t>
            </a:r>
            <a:r>
              <a:rPr lang="en-US" dirty="0" err="1"/>
              <a:t>eléctrico</a:t>
            </a:r>
            <a:r>
              <a:rPr lang="en-US" dirty="0"/>
              <a:t> de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:</a:t>
            </a:r>
            <a:endParaRPr lang="es-AR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FC37FC-8709-1C57-40B2-5F6FDAE67070}"/>
                  </a:ext>
                </a:extLst>
              </p:cNvPr>
              <p:cNvSpPr txBox="1"/>
              <p:nvPr/>
            </p:nvSpPr>
            <p:spPr>
              <a:xfrm>
                <a:off x="611221" y="2314671"/>
                <a:ext cx="10790711" cy="1418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 El vector de campo </a:t>
                </a:r>
                <a:r>
                  <a:rPr lang="en-US" dirty="0" err="1"/>
                  <a:t>eléctrico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tangente</a:t>
                </a:r>
                <a:r>
                  <a:rPr lang="en-US" dirty="0"/>
                  <a:t> a la </a:t>
                </a:r>
                <a:r>
                  <a:rPr lang="en-US" dirty="0" err="1"/>
                  <a:t>línea</a:t>
                </a:r>
                <a:r>
                  <a:rPr lang="en-US" dirty="0"/>
                  <a:t> de campo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cada</a:t>
                </a:r>
                <a:r>
                  <a:rPr lang="en-US" dirty="0"/>
                  <a:t> punto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s-AR" dirty="0"/>
                  <a:t>El número de líneas por unidad de área que pasan a través de una superficie perpendicular a dichas líneas</a:t>
                </a:r>
              </a:p>
              <a:p>
                <a:r>
                  <a:rPr lang="es-AR" dirty="0"/>
                  <a:t>     es proporcional a la magnitud del campo eléctrico en dicha región. En consecuencia, las líneas de campo estarán</a:t>
                </a:r>
              </a:p>
              <a:p>
                <a:r>
                  <a:rPr lang="es-AR" dirty="0"/>
                  <a:t>     cercanas donde el campo eléctrico sea intenso y separadas donde el campo sea débil.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30FC37FC-8709-1C57-40B2-5F6FDAE67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1" y="2314671"/>
                <a:ext cx="10790711" cy="1418593"/>
              </a:xfrm>
              <a:prstGeom prst="rect">
                <a:avLst/>
              </a:prstGeom>
              <a:blipFill>
                <a:blip r:embed="rId3" cstate="print"/>
                <a:stretch>
                  <a:fillRect l="-1186" t="-3017" r="-508" b="-94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3D974605-33D8-7EC6-6B91-B09E46FADDF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9812" y="4071471"/>
            <a:ext cx="2476846" cy="199100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4EED7552-499C-447D-B77D-E4F5FAEEFE2B}"/>
              </a:ext>
            </a:extLst>
          </p:cNvPr>
          <p:cNvSpPr txBox="1"/>
          <p:nvPr/>
        </p:nvSpPr>
        <p:spPr>
          <a:xfrm>
            <a:off x="611221" y="4946497"/>
            <a:ext cx="6106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Líneas de campo eléctrico que atraviesan dos superficies. </a:t>
            </a:r>
          </a:p>
          <a:p>
            <a:r>
              <a:rPr lang="es-AR" dirty="0"/>
              <a:t>La magnitud del campo es mayor en la superficie A que en la B.</a:t>
            </a:r>
          </a:p>
        </p:txBody>
      </p:sp>
    </p:spTree>
    <p:extLst>
      <p:ext uri="{BB962C8B-B14F-4D97-AF65-F5344CB8AC3E}">
        <p14:creationId xmlns="" xmlns:p14="http://schemas.microsoft.com/office/powerpoint/2010/main" val="250490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9991BC63-FAE9-5564-EEE3-D673F67C8668}"/>
              </a:ext>
            </a:extLst>
          </p:cNvPr>
          <p:cNvSpPr txBox="1"/>
          <p:nvPr/>
        </p:nvSpPr>
        <p:spPr>
          <a:xfrm>
            <a:off x="359923" y="408562"/>
            <a:ext cx="116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EJEMPLOS</a:t>
            </a:r>
            <a:endParaRPr lang="es-AR" b="1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ED52541-6C9F-2346-C6BC-14870948FCFB}"/>
              </a:ext>
            </a:extLst>
          </p:cNvPr>
          <p:cNvSpPr txBox="1"/>
          <p:nvPr/>
        </p:nvSpPr>
        <p:spPr>
          <a:xfrm>
            <a:off x="359923" y="943578"/>
            <a:ext cx="151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Carga </a:t>
            </a:r>
            <a:r>
              <a:rPr lang="en-US" b="1" dirty="0" err="1"/>
              <a:t>puntual</a:t>
            </a:r>
            <a:endParaRPr lang="es-AR" b="1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FB3FA8FE-5BF3-AF03-5489-7BC95A90C9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9602" y="1226193"/>
            <a:ext cx="9069066" cy="28102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D8EA0961-D39C-7241-D2C3-9DCDB731D7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973" y="4165653"/>
            <a:ext cx="9599640" cy="22837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5072" y="1758462"/>
            <a:ext cx="8637562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AR" sz="4400" dirty="0" smtClean="0">
                <a:latin typeface="+mj-lt"/>
              </a:rPr>
              <a:t>FUERZA </a:t>
            </a:r>
            <a:r>
              <a:rPr lang="es-AR" dirty="0" smtClean="0"/>
              <a:t> </a:t>
            </a:r>
            <a:r>
              <a:rPr lang="es-AR" sz="4400" dirty="0" smtClean="0">
                <a:latin typeface="+mj-lt"/>
              </a:rPr>
              <a:t>ELECTROMAGNÉTICA</a:t>
            </a:r>
            <a:endParaRPr lang="es-AR" sz="44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28801" y="3854548"/>
            <a:ext cx="2124222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FUERZA</a:t>
            </a:r>
            <a:r>
              <a:rPr lang="es-AR" dirty="0" smtClean="0"/>
              <a:t> </a:t>
            </a:r>
            <a:r>
              <a:rPr lang="es-AR" sz="2800" dirty="0" smtClean="0"/>
              <a:t>ELECTRICA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93169" y="3868615"/>
            <a:ext cx="4628271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FUERZAS  ELECTROMAGNÉTICAS </a:t>
            </a:r>
            <a:endParaRPr lang="es-AR" sz="28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781823" y="5064369"/>
            <a:ext cx="6161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INTERACCIÓN DE CARGAS ELÉCTRICAS CON CAMPOS MAGNÉTICOS</a:t>
            </a:r>
            <a:endParaRPr lang="es-AR" sz="2000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2813538" y="2700997"/>
            <a:ext cx="1491176" cy="99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1434905" y="5022166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DEBIDO A LAS CARGAS ELÉCTRICAS</a:t>
            </a:r>
            <a:endParaRPr lang="es-AR" sz="2000" dirty="0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7751298" y="2715065"/>
            <a:ext cx="1041010" cy="1026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4E83F8F3-18BA-B8CB-CA57-1A84FD1B9CD9}"/>
              </a:ext>
            </a:extLst>
          </p:cNvPr>
          <p:cNvSpPr txBox="1"/>
          <p:nvPr/>
        </p:nvSpPr>
        <p:spPr>
          <a:xfrm>
            <a:off x="293936" y="293129"/>
            <a:ext cx="30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Líneas</a:t>
            </a:r>
            <a:r>
              <a:rPr lang="en-US" b="1" dirty="0"/>
              <a:t> de campo de un </a:t>
            </a:r>
            <a:r>
              <a:rPr lang="en-US" b="1" dirty="0" err="1"/>
              <a:t>Dipolo</a:t>
            </a:r>
            <a:endParaRPr lang="es-AR" b="1" dirty="0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7DCF04A0-6314-BABE-D6C9-DDB0927EDC65}"/>
              </a:ext>
            </a:extLst>
          </p:cNvPr>
          <p:cNvSpPr txBox="1"/>
          <p:nvPr/>
        </p:nvSpPr>
        <p:spPr>
          <a:xfrm>
            <a:off x="193415" y="3788494"/>
            <a:ext cx="418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Líneas</a:t>
            </a:r>
            <a:r>
              <a:rPr lang="en-US" b="1" dirty="0"/>
              <a:t> de campo para dos cargas </a:t>
            </a:r>
            <a:r>
              <a:rPr lang="en-US" b="1" dirty="0" err="1"/>
              <a:t>positivas</a:t>
            </a:r>
            <a:endParaRPr lang="es-AR" b="1" dirty="0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B61EB559-ED78-64AB-C6EC-52CFF280DD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3723" y="4179677"/>
            <a:ext cx="5487166" cy="230537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C489B0A3-270D-5ADE-85C5-4D5C88463E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101" y="780268"/>
            <a:ext cx="5715798" cy="2495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31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671CDD52-6E02-D1B5-78E6-EDFC0D6E9A2D}"/>
              </a:ext>
            </a:extLst>
          </p:cNvPr>
          <p:cNvSpPr txBox="1"/>
          <p:nvPr/>
        </p:nvSpPr>
        <p:spPr>
          <a:xfrm>
            <a:off x="303988" y="211806"/>
            <a:ext cx="6945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Líneas de campo eléctrico de una carga puntual +2</a:t>
            </a:r>
            <a:r>
              <a:rPr lang="es-AR" b="1" i="1" dirty="0"/>
              <a:t>q</a:t>
            </a:r>
            <a:r>
              <a:rPr lang="es-AR" b="1" dirty="0"/>
              <a:t> y otra carga  -</a:t>
            </a:r>
            <a:r>
              <a:rPr lang="es-AR" b="1" i="1" dirty="0"/>
              <a:t>q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8AB0B94A-C90C-2749-4B30-254A7434FF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815" y="685417"/>
            <a:ext cx="2638793" cy="27435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D00B90BA-C0FF-7DF7-B342-1145C75A0D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5962" y="3459090"/>
            <a:ext cx="2918564" cy="28819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A5B7F8D0-7689-964F-B4FE-9B4637B93E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" y="3038866"/>
            <a:ext cx="2647950" cy="361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647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="" xmlns:a16="http://schemas.microsoft.com/office/drawing/2014/main" id="{700FA5B6-83FC-AAE3-1EC0-E9621F7F72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403" y="159637"/>
            <a:ext cx="5553850" cy="838317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D009CBA-C77F-9271-426F-1921335E04A3}"/>
                  </a:ext>
                </a:extLst>
              </p:cNvPr>
              <p:cNvSpPr txBox="1"/>
              <p:nvPr/>
            </p:nvSpPr>
            <p:spPr>
              <a:xfrm>
                <a:off x="313716" y="1449821"/>
                <a:ext cx="10318615" cy="71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Cuando una partícula con carga </a:t>
                </a:r>
                <a:r>
                  <a:rPr lang="es-AR" i="1" dirty="0"/>
                  <a:t>q</a:t>
                </a:r>
                <a:r>
                  <a:rPr lang="es-AR" dirty="0"/>
                  <a:t> y masa </a:t>
                </a:r>
                <a:r>
                  <a:rPr lang="es-AR" i="1" dirty="0"/>
                  <a:t>m</a:t>
                </a:r>
                <a:r>
                  <a:rPr lang="es-AR" dirty="0"/>
                  <a:t> se coloca en un campo eléctrico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s-AR" dirty="0"/>
                  <a:t>, la fuerza eléctrica ejercida sobre la carga es </a:t>
                </a:r>
                <a:r>
                  <a:rPr lang="es-AR" i="1" dirty="0" err="1"/>
                  <a:t>q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, la cual provoca que la partícula se acelere. Así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0D009CBA-C77F-9271-426F-1921335E0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6" y="1449821"/>
                <a:ext cx="10318615" cy="713529"/>
              </a:xfrm>
              <a:prstGeom prst="rect">
                <a:avLst/>
              </a:prstGeom>
              <a:blipFill>
                <a:blip r:embed="rId3" cstate="print"/>
                <a:stretch>
                  <a:fillRect l="-473" b="-128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3BCB86D0-D74C-EB61-E202-4695126882C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0178" y="2173330"/>
            <a:ext cx="2338788" cy="71352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="" xmlns:a16="http://schemas.microsoft.com/office/drawing/2014/main" id="{AA90DEED-D13D-17EC-A880-7599724016BB}"/>
              </a:ext>
            </a:extLst>
          </p:cNvPr>
          <p:cNvSpPr txBox="1"/>
          <p:nvPr/>
        </p:nvSpPr>
        <p:spPr>
          <a:xfrm>
            <a:off x="179994" y="2874683"/>
            <a:ext cx="2769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  <a:r>
              <a:rPr lang="es-AR" dirty="0"/>
              <a:t>a aceleración es por tanto,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="" xmlns:a16="http://schemas.microsoft.com/office/drawing/2014/main" id="{CAD689C0-9CCC-1686-6F48-9C78DE7441D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9345" y="3244015"/>
            <a:ext cx="1710164" cy="948606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3DB6C39-3A04-BD47-E789-30BABEF0EAC4}"/>
                  </a:ext>
                </a:extLst>
              </p:cNvPr>
              <p:cNvSpPr txBox="1"/>
              <p:nvPr/>
            </p:nvSpPr>
            <p:spPr>
              <a:xfrm>
                <a:off x="128403" y="4226611"/>
                <a:ext cx="11214048" cy="679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s-AR" dirty="0"/>
                  <a:t> es uniforme (constante en magnitud y dirección), la fuerza eléctrica sobre la partícula es constante y se puede aplicar el modelo de partícula bajo aceleración constante. </a:t>
                </a: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id="{63DB6C39-3A04-BD47-E789-30BABEF0E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3" y="4226611"/>
                <a:ext cx="11214048" cy="679930"/>
              </a:xfrm>
              <a:prstGeom prst="rect">
                <a:avLst/>
              </a:prstGeom>
              <a:blipFill>
                <a:blip r:embed="rId6" cstate="print"/>
                <a:stretch>
                  <a:fillRect l="-435" b="-133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3488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49026CB-264E-F822-E187-EC4C89584C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64"/>
            <a:ext cx="7789579" cy="16715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A06BB85-04AE-8E2F-F40F-B0947B2807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43" y="163506"/>
            <a:ext cx="3276557" cy="5294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E509FFDB-B896-A389-4754-2244D75142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448" y="1925877"/>
            <a:ext cx="6124927" cy="2424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8648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015A9940-7002-33D4-2208-D0C87950C4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6711203" cy="15655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33A3ADB-4E02-4583-BCB3-C04EF7CA1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8152" y="647790"/>
            <a:ext cx="5576038" cy="31206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E3A2D407-A215-45C4-49A2-13DFF4337A5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82" y="2371974"/>
            <a:ext cx="7239584" cy="33915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133F98E9-7582-E2D7-F919-46AA29E22E3E}"/>
              </a:ext>
            </a:extLst>
          </p:cNvPr>
          <p:cNvSpPr txBox="1"/>
          <p:nvPr/>
        </p:nvSpPr>
        <p:spPr>
          <a:xfrm>
            <a:off x="125715" y="157216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b="1" dirty="0"/>
              <a:t>Analizar</a:t>
            </a:r>
            <a:r>
              <a:rPr lang="es-AR" sz="1400" dirty="0"/>
              <a:t> La dirección de la aceleración del electrón es hacia abajo, opuesta a la dirección de las líneas de campo eléctrico.</a:t>
            </a:r>
          </a:p>
        </p:txBody>
      </p:sp>
    </p:spTree>
    <p:extLst>
      <p:ext uri="{BB962C8B-B14F-4D97-AF65-F5344CB8AC3E}">
        <p14:creationId xmlns="" xmlns:p14="http://schemas.microsoft.com/office/powerpoint/2010/main" val="18691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11F8C5B-E55E-23E0-3137-F49305A932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7496" y="569295"/>
            <a:ext cx="7220958" cy="647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47059741-373D-0B96-D4CE-0705FE67FF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7496" y="3172690"/>
            <a:ext cx="6924675" cy="33389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C1C9F92-3238-F650-E0D2-42BD5BC8CCEB}"/>
              </a:ext>
            </a:extLst>
          </p:cNvPr>
          <p:cNvSpPr txBox="1"/>
          <p:nvPr/>
        </p:nvSpPr>
        <p:spPr>
          <a:xfrm flipH="1">
            <a:off x="2968024" y="1413166"/>
            <a:ext cx="7963211" cy="221672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Hay dos cargas en la </a:t>
            </a:r>
            <a:r>
              <a:rPr lang="en-US" sz="2400" dirty="0" smtClean="0"/>
              <a:t>naturaleza</a:t>
            </a:r>
            <a:r>
              <a:rPr lang="en-US" sz="2400" dirty="0" smtClean="0"/>
              <a:t>: Positiva y Negativa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dirty="0" smtClean="0"/>
              <a:t>on </a:t>
            </a:r>
            <a:r>
              <a:rPr lang="en-US" sz="2400" dirty="0"/>
              <a:t>la propiedad de que cargas diferentes se atraen unas a otras y cargas similares se </a:t>
            </a:r>
            <a:r>
              <a:rPr lang="en-US" sz="2400" dirty="0" smtClean="0"/>
              <a:t>rechazan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La carga eléctrica se conserva en un sistema cerrado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La carga eléctrica está cuantizada.  q = N.e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23330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E6E12C-942F-D397-3BB3-B543C41C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Aislantes</a:t>
            </a:r>
            <a:r>
              <a:rPr lang="en-US" sz="3600" dirty="0">
                <a:solidFill>
                  <a:schemeClr val="accent2"/>
                </a:solidFill>
              </a:rPr>
              <a:t> y </a:t>
            </a:r>
            <a:r>
              <a:rPr lang="en-US" sz="3600" dirty="0" err="1">
                <a:solidFill>
                  <a:schemeClr val="accent2"/>
                </a:solidFill>
              </a:rPr>
              <a:t>conductores</a:t>
            </a:r>
            <a:endParaRPr lang="es-AR" sz="3600" dirty="0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B7355213-E82A-35EC-D4BB-7736AB236792}"/>
              </a:ext>
            </a:extLst>
          </p:cNvPr>
          <p:cNvSpPr txBox="1"/>
          <p:nvPr/>
        </p:nvSpPr>
        <p:spPr>
          <a:xfrm flipH="1">
            <a:off x="838200" y="1524711"/>
            <a:ext cx="16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Conductores</a:t>
            </a:r>
            <a:r>
              <a:rPr lang="en-US" b="1" dirty="0"/>
              <a:t>:</a:t>
            </a:r>
            <a:endParaRPr lang="es-AR" b="1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441E93B-AAE4-85A1-22DF-D82932162CB2}"/>
              </a:ext>
            </a:extLst>
          </p:cNvPr>
          <p:cNvSpPr txBox="1"/>
          <p:nvPr/>
        </p:nvSpPr>
        <p:spPr>
          <a:xfrm flipH="1">
            <a:off x="990597" y="4476872"/>
            <a:ext cx="195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Semiconductores</a:t>
            </a:r>
            <a:r>
              <a:rPr lang="en-US" b="1" dirty="0"/>
              <a:t>:</a:t>
            </a:r>
            <a:endParaRPr lang="es-AR" b="1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C6CBA63-8794-FBB0-9911-46EC1EB5BAD7}"/>
              </a:ext>
            </a:extLst>
          </p:cNvPr>
          <p:cNvSpPr txBox="1"/>
          <p:nvPr/>
        </p:nvSpPr>
        <p:spPr>
          <a:xfrm flipH="1">
            <a:off x="990599" y="2960727"/>
            <a:ext cx="166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Aislantes</a:t>
            </a:r>
            <a:r>
              <a:rPr lang="en-US" b="1" dirty="0"/>
              <a:t>:</a:t>
            </a:r>
            <a:endParaRPr lang="es-AR" b="1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9640447E-C016-A8CE-7E0F-37EA40421A9E}"/>
              </a:ext>
            </a:extLst>
          </p:cNvPr>
          <p:cNvSpPr txBox="1"/>
          <p:nvPr/>
        </p:nvSpPr>
        <p:spPr>
          <a:xfrm flipH="1">
            <a:off x="1415198" y="2011425"/>
            <a:ext cx="936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Los conductores eléctricos son aquellos materiales en los cuales algunos de los electrones son libres, no están unidos a átomos y pueden moverse con libertad a través del material.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B70E29B-5060-8FF3-7D93-EB408C4AEB76}"/>
              </a:ext>
            </a:extLst>
          </p:cNvPr>
          <p:cNvSpPr txBox="1"/>
          <p:nvPr/>
        </p:nvSpPr>
        <p:spPr>
          <a:xfrm flipH="1">
            <a:off x="1415198" y="3475634"/>
            <a:ext cx="936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Los aislantes eléctricos son aquellos materiales en los cuales todos los electrones están unidos a átomos y no pueden moverse libremente a través del material.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317512F-E3CD-4B36-C843-BEBAE833254C}"/>
              </a:ext>
            </a:extLst>
          </p:cNvPr>
          <p:cNvSpPr txBox="1"/>
          <p:nvPr/>
        </p:nvSpPr>
        <p:spPr>
          <a:xfrm>
            <a:off x="1669251" y="5097247"/>
            <a:ext cx="8162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Sus propiedades eléctricas se ubican entre las correspondientes a los aislantes y a los conductores.</a:t>
            </a:r>
          </a:p>
        </p:txBody>
      </p:sp>
    </p:spTree>
    <p:extLst>
      <p:ext uri="{BB962C8B-B14F-4D97-AF65-F5344CB8AC3E}">
        <p14:creationId xmlns="" xmlns:p14="http://schemas.microsoft.com/office/powerpoint/2010/main" val="431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308E23-EE1F-C59C-89E6-BC936C9B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Puesta a Tierra</a:t>
            </a:r>
            <a:r>
              <a:rPr lang="en-US" sz="3600" dirty="0"/>
              <a:t>(   ) </a:t>
            </a:r>
            <a:endParaRPr lang="es-AR" sz="3600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4B580B3-EC50-5C7A-810A-1670550313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5683" y="846931"/>
            <a:ext cx="381000" cy="361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1CB9B1B0-9DBC-34B5-CB08-1023276098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9875" y="1379199"/>
            <a:ext cx="8543925" cy="5286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21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2C90F7-5335-0ABD-984D-FE649A13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62" y="24645"/>
            <a:ext cx="5587881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¿</a:t>
            </a:r>
            <a:r>
              <a:rPr lang="en-US" sz="3600" dirty="0" err="1">
                <a:solidFill>
                  <a:schemeClr val="accent2"/>
                </a:solidFill>
              </a:rPr>
              <a:t>Cómo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cargar</a:t>
            </a:r>
            <a:r>
              <a:rPr lang="en-US" sz="3600" dirty="0">
                <a:solidFill>
                  <a:schemeClr val="accent2"/>
                </a:solidFill>
              </a:rPr>
              <a:t> un </a:t>
            </a:r>
            <a:r>
              <a:rPr lang="en-US" sz="3600" dirty="0" err="1">
                <a:solidFill>
                  <a:schemeClr val="accent2"/>
                </a:solidFill>
              </a:rPr>
              <a:t>cuerpo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  <a:endParaRPr lang="es-AR" sz="3600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A637FCB-D4D7-E3F7-A1F4-4BF0DC39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Por </a:t>
            </a:r>
            <a:r>
              <a:rPr lang="en-US" dirty="0" err="1"/>
              <a:t>fricción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Se </a:t>
            </a:r>
            <a:r>
              <a:rPr lang="en-US" sz="2400" dirty="0" err="1"/>
              <a:t>separan</a:t>
            </a:r>
            <a:r>
              <a:rPr lang="en-US" sz="2400" dirty="0"/>
              <a:t> las cargas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roce</a:t>
            </a:r>
            <a:r>
              <a:rPr lang="en-US" sz="2400" dirty="0"/>
              <a:t> </a:t>
            </a:r>
            <a:r>
              <a:rPr lang="en-US" sz="2400" dirty="0" err="1"/>
              <a:t>mecánico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Por </a:t>
            </a:r>
            <a:r>
              <a:rPr lang="en-US" dirty="0" err="1"/>
              <a:t>contacto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2400" dirty="0"/>
              <a:t>Un </a:t>
            </a:r>
            <a:r>
              <a:rPr lang="en-US" sz="2400" dirty="0" err="1"/>
              <a:t>cuerpo</a:t>
            </a:r>
            <a:r>
              <a:rPr lang="en-US" sz="2400" dirty="0"/>
              <a:t> </a:t>
            </a:r>
            <a:r>
              <a:rPr lang="en-US" sz="2400" dirty="0" err="1"/>
              <a:t>cargado</a:t>
            </a:r>
            <a:r>
              <a:rPr lang="en-US" sz="2400" dirty="0"/>
              <a:t> </a:t>
            </a:r>
            <a:r>
              <a:rPr lang="en-US" sz="2400" dirty="0" err="1"/>
              <a:t>transfiere</a:t>
            </a:r>
            <a:r>
              <a:rPr lang="en-US" sz="2400" dirty="0"/>
              <a:t> parte de </a:t>
            </a:r>
            <a:r>
              <a:rPr lang="en-US" sz="2400" dirty="0" err="1"/>
              <a:t>su</a:t>
            </a:r>
            <a:r>
              <a:rPr lang="en-US" sz="2400" dirty="0"/>
              <a:t> carga a </a:t>
            </a:r>
            <a:r>
              <a:rPr lang="en-US" sz="2400" dirty="0" err="1"/>
              <a:t>otro</a:t>
            </a:r>
            <a:r>
              <a:rPr lang="en-US" sz="2400" dirty="0"/>
              <a:t> no </a:t>
            </a:r>
            <a:r>
              <a:rPr lang="en-US" sz="2400" dirty="0" err="1"/>
              <a:t>cargado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Por </a:t>
            </a:r>
            <a:r>
              <a:rPr lang="en-US" dirty="0" err="1"/>
              <a:t>inducción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s-AR" sz="2400" dirty="0"/>
              <a:t>Un cuerpo cargado se acerca a otro pero sin tocarlo; el cuerpo no cargado (conectado a tierra) se llena de carga opuesta (por atracción eléctrica) y antes de retirar el primer cuerpo se separa al segundo de la tierra, quedando el segundo cuerpo cargado con carga opuesta al primero.</a:t>
            </a:r>
          </a:p>
          <a:p>
            <a:pPr marL="0" indent="0" algn="just">
              <a:buNone/>
            </a:pPr>
            <a:endParaRPr lang="es-AR" sz="2400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4E5719A-B8EF-9047-B680-46E93D2003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2343" y="1247369"/>
            <a:ext cx="1754884" cy="15383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FA72168-A381-6974-F9CE-995D23F2C7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1822" y="2392047"/>
            <a:ext cx="1891956" cy="16838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42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3099C0-AC3D-01B8-E792-88E46DD1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128" cy="6757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Carga de un </a:t>
            </a:r>
            <a:r>
              <a:rPr lang="en-US" sz="3600" dirty="0" err="1">
                <a:solidFill>
                  <a:schemeClr val="accent2"/>
                </a:solidFill>
              </a:rPr>
              <a:t>objeto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metálico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por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inducción</a:t>
            </a:r>
            <a:endParaRPr lang="es-AR" sz="3600" dirty="0">
              <a:solidFill>
                <a:schemeClr val="accent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A4ADC745-C1EB-DAEA-A3BC-D54A3BF649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3745" y="0"/>
            <a:ext cx="227557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989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8FE13E52-61DD-7940-950B-FD63CAEC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128" cy="6757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Carga de un </a:t>
            </a:r>
            <a:r>
              <a:rPr lang="en-US" sz="3600" dirty="0" err="1">
                <a:solidFill>
                  <a:schemeClr val="accent2"/>
                </a:solidFill>
              </a:rPr>
              <a:t>por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inducción</a:t>
            </a:r>
            <a:r>
              <a:rPr lang="en-US" sz="3600" dirty="0">
                <a:solidFill>
                  <a:schemeClr val="accent2"/>
                </a:solidFill>
              </a:rPr>
              <a:t/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de un </a:t>
            </a:r>
            <a:r>
              <a:rPr lang="en-US" sz="3600" dirty="0" err="1">
                <a:solidFill>
                  <a:schemeClr val="accent2"/>
                </a:solidFill>
              </a:rPr>
              <a:t>objeto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aislante</a:t>
            </a:r>
            <a:endParaRPr lang="es-AR" sz="3600" dirty="0">
              <a:solidFill>
                <a:schemeClr val="accent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CB4155D-8ECB-C3DA-F8B0-D00938215E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9922" y="1372848"/>
            <a:ext cx="8028686" cy="4063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13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913</Words>
  <Application>Microsoft Office PowerPoint</Application>
  <PresentationFormat>Personalizado</PresentationFormat>
  <Paragraphs>168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Diapositiva 1</vt:lpstr>
      <vt:lpstr>ELECTROSTATICA</vt:lpstr>
      <vt:lpstr>Diapositiva 3</vt:lpstr>
      <vt:lpstr>Diapositiva 4</vt:lpstr>
      <vt:lpstr>Aislantes y conductores</vt:lpstr>
      <vt:lpstr>Puesta a Tierra(   ) </vt:lpstr>
      <vt:lpstr>¿Cómo cargar un cuerpo?</vt:lpstr>
      <vt:lpstr>Carga de un objeto metálico por inducción</vt:lpstr>
      <vt:lpstr>Carga de un por inducción de un objeto aislante</vt:lpstr>
      <vt:lpstr>Diapositiva 10</vt:lpstr>
      <vt:lpstr>LEY DE COULOMB</vt:lpstr>
      <vt:lpstr>Diapositiva 12</vt:lpstr>
      <vt:lpstr>Diapositiva 13</vt:lpstr>
      <vt:lpstr>Diapositiva 14</vt:lpstr>
      <vt:lpstr>Diapositiva 15</vt:lpstr>
      <vt:lpstr>EL CAMPO ELECTRICO</vt:lpstr>
      <vt:lpstr>Diapositiva 17</vt:lpstr>
      <vt:lpstr>Diapositiva 18</vt:lpstr>
      <vt:lpstr>CAMPO ELECTRICO DE UN GRUPO DE CARGAS PUNTUALES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Julieta Lancioni</dc:creator>
  <cp:lastModifiedBy>User</cp:lastModifiedBy>
  <cp:revision>60</cp:revision>
  <dcterms:created xsi:type="dcterms:W3CDTF">2023-02-28T14:17:26Z</dcterms:created>
  <dcterms:modified xsi:type="dcterms:W3CDTF">2023-03-07T19:00:59Z</dcterms:modified>
</cp:coreProperties>
</file>