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4" r:id="rId7"/>
    <p:sldId id="265" r:id="rId8"/>
    <p:sldId id="263" r:id="rId9"/>
    <p:sldId id="262" r:id="rId10"/>
    <p:sldId id="266" r:id="rId11"/>
    <p:sldId id="267" r:id="rId12"/>
    <p:sldId id="268"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cat>
            <c:strRef>
              <c:f>Hoja1!$A$2:$A$3</c:f>
              <c:strCache>
                <c:ptCount val="2"/>
                <c:pt idx="0">
                  <c:v>1er trim.</c:v>
                </c:pt>
                <c:pt idx="1">
                  <c:v>2º trim.</c:v>
                </c:pt>
              </c:strCache>
            </c:strRef>
          </c:cat>
          <c:val>
            <c:numRef>
              <c:f>Hoja1!$B$2:$B$3</c:f>
              <c:numCache>
                <c:formatCode>General</c:formatCode>
                <c:ptCount val="2"/>
                <c:pt idx="0">
                  <c:v>70</c:v>
                </c:pt>
                <c:pt idx="1">
                  <c:v>30</c:v>
                </c:pt>
              </c:numCache>
            </c:numRef>
          </c:val>
          <c:extLst>
            <c:ext xmlns:c16="http://schemas.microsoft.com/office/drawing/2014/chart" uri="{C3380CC4-5D6E-409C-BE32-E72D297353CC}">
              <c16:uniqueId val="{00000000-E579-4C67-8CFF-E3AABB8C15A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E84C7F-0D2F-47CA-8772-6C5A0929E40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58365F10-07B6-40D6-8891-715AAA5C6A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BCE8ABEB-200B-48B9-98CE-0C05AED6E7D9}"/>
              </a:ext>
            </a:extLst>
          </p:cNvPr>
          <p:cNvSpPr>
            <a:spLocks noGrp="1"/>
          </p:cNvSpPr>
          <p:nvPr>
            <p:ph type="dt" sz="half" idx="10"/>
          </p:nvPr>
        </p:nvSpPr>
        <p:spPr/>
        <p:txBody>
          <a:bodyPr/>
          <a:lstStyle/>
          <a:p>
            <a:fld id="{B020C463-ABCD-41D8-B17C-D96771052229}" type="datetimeFigureOut">
              <a:rPr lang="es-ES" smtClean="0"/>
              <a:t>05/05/2022</a:t>
            </a:fld>
            <a:endParaRPr lang="es-ES"/>
          </a:p>
        </p:txBody>
      </p:sp>
      <p:sp>
        <p:nvSpPr>
          <p:cNvPr id="5" name="Marcador de pie de página 4">
            <a:extLst>
              <a:ext uri="{FF2B5EF4-FFF2-40B4-BE49-F238E27FC236}">
                <a16:creationId xmlns:a16="http://schemas.microsoft.com/office/drawing/2014/main" id="{687505C3-39A0-46B4-86B7-F095101A2F1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7FE2737-1A24-4516-9821-0ACF11FB767F}"/>
              </a:ext>
            </a:extLst>
          </p:cNvPr>
          <p:cNvSpPr>
            <a:spLocks noGrp="1"/>
          </p:cNvSpPr>
          <p:nvPr>
            <p:ph type="sldNum" sz="quarter" idx="12"/>
          </p:nvPr>
        </p:nvSpPr>
        <p:spPr/>
        <p:txBody>
          <a:bodyPr/>
          <a:lstStyle/>
          <a:p>
            <a:fld id="{7FD19189-6F8F-4BFA-905A-E4DBC4AA604C}" type="slidenum">
              <a:rPr lang="es-ES" smtClean="0"/>
              <a:t>‹Nº›</a:t>
            </a:fld>
            <a:endParaRPr lang="es-ES"/>
          </a:p>
        </p:txBody>
      </p:sp>
    </p:spTree>
    <p:extLst>
      <p:ext uri="{BB962C8B-B14F-4D97-AF65-F5344CB8AC3E}">
        <p14:creationId xmlns:p14="http://schemas.microsoft.com/office/powerpoint/2010/main" val="214553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06137-FF26-40DA-B120-24BE19258FF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DE1739D-E8F7-40D4-B402-BC3DCA6DB65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B0D8FF0-2B27-4335-B7D4-E47FAAA2FBCF}"/>
              </a:ext>
            </a:extLst>
          </p:cNvPr>
          <p:cNvSpPr>
            <a:spLocks noGrp="1"/>
          </p:cNvSpPr>
          <p:nvPr>
            <p:ph type="dt" sz="half" idx="10"/>
          </p:nvPr>
        </p:nvSpPr>
        <p:spPr/>
        <p:txBody>
          <a:bodyPr/>
          <a:lstStyle/>
          <a:p>
            <a:fld id="{B020C463-ABCD-41D8-B17C-D96771052229}" type="datetimeFigureOut">
              <a:rPr lang="es-ES" smtClean="0"/>
              <a:t>05/05/2022</a:t>
            </a:fld>
            <a:endParaRPr lang="es-ES"/>
          </a:p>
        </p:txBody>
      </p:sp>
      <p:sp>
        <p:nvSpPr>
          <p:cNvPr id="5" name="Marcador de pie de página 4">
            <a:extLst>
              <a:ext uri="{FF2B5EF4-FFF2-40B4-BE49-F238E27FC236}">
                <a16:creationId xmlns:a16="http://schemas.microsoft.com/office/drawing/2014/main" id="{F1002473-8159-496C-8476-F337C4A6367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794FC3A-5771-4690-8998-44D50659A82B}"/>
              </a:ext>
            </a:extLst>
          </p:cNvPr>
          <p:cNvSpPr>
            <a:spLocks noGrp="1"/>
          </p:cNvSpPr>
          <p:nvPr>
            <p:ph type="sldNum" sz="quarter" idx="12"/>
          </p:nvPr>
        </p:nvSpPr>
        <p:spPr/>
        <p:txBody>
          <a:bodyPr/>
          <a:lstStyle/>
          <a:p>
            <a:fld id="{7FD19189-6F8F-4BFA-905A-E4DBC4AA604C}" type="slidenum">
              <a:rPr lang="es-ES" smtClean="0"/>
              <a:t>‹Nº›</a:t>
            </a:fld>
            <a:endParaRPr lang="es-ES"/>
          </a:p>
        </p:txBody>
      </p:sp>
    </p:spTree>
    <p:extLst>
      <p:ext uri="{BB962C8B-B14F-4D97-AF65-F5344CB8AC3E}">
        <p14:creationId xmlns:p14="http://schemas.microsoft.com/office/powerpoint/2010/main" val="404414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79CC3ED-27BD-46B3-8EA8-BAB4D9E54FC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C935747-6397-4322-95BA-DF7FD540A9D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1CB2A28-C945-4C9C-807A-1A47B5327A0D}"/>
              </a:ext>
            </a:extLst>
          </p:cNvPr>
          <p:cNvSpPr>
            <a:spLocks noGrp="1"/>
          </p:cNvSpPr>
          <p:nvPr>
            <p:ph type="dt" sz="half" idx="10"/>
          </p:nvPr>
        </p:nvSpPr>
        <p:spPr/>
        <p:txBody>
          <a:bodyPr/>
          <a:lstStyle/>
          <a:p>
            <a:fld id="{B020C463-ABCD-41D8-B17C-D96771052229}" type="datetimeFigureOut">
              <a:rPr lang="es-ES" smtClean="0"/>
              <a:t>05/05/2022</a:t>
            </a:fld>
            <a:endParaRPr lang="es-ES"/>
          </a:p>
        </p:txBody>
      </p:sp>
      <p:sp>
        <p:nvSpPr>
          <p:cNvPr id="5" name="Marcador de pie de página 4">
            <a:extLst>
              <a:ext uri="{FF2B5EF4-FFF2-40B4-BE49-F238E27FC236}">
                <a16:creationId xmlns:a16="http://schemas.microsoft.com/office/drawing/2014/main" id="{E5EE83D1-DC4D-430B-B589-B0A0BCE4C07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696CAD1-654F-426A-BA3C-CF352A8AD572}"/>
              </a:ext>
            </a:extLst>
          </p:cNvPr>
          <p:cNvSpPr>
            <a:spLocks noGrp="1"/>
          </p:cNvSpPr>
          <p:nvPr>
            <p:ph type="sldNum" sz="quarter" idx="12"/>
          </p:nvPr>
        </p:nvSpPr>
        <p:spPr/>
        <p:txBody>
          <a:bodyPr/>
          <a:lstStyle/>
          <a:p>
            <a:fld id="{7FD19189-6F8F-4BFA-905A-E4DBC4AA604C}" type="slidenum">
              <a:rPr lang="es-ES" smtClean="0"/>
              <a:t>‹Nº›</a:t>
            </a:fld>
            <a:endParaRPr lang="es-ES"/>
          </a:p>
        </p:txBody>
      </p:sp>
    </p:spTree>
    <p:extLst>
      <p:ext uri="{BB962C8B-B14F-4D97-AF65-F5344CB8AC3E}">
        <p14:creationId xmlns:p14="http://schemas.microsoft.com/office/powerpoint/2010/main" val="1161253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F11ADD-1A70-47A3-A7C5-0AEF6DA1602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FA7498D-25BC-4A52-96A7-2ACA32FA097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4836B52-6548-4359-AB57-947BE9EBDAC5}"/>
              </a:ext>
            </a:extLst>
          </p:cNvPr>
          <p:cNvSpPr>
            <a:spLocks noGrp="1"/>
          </p:cNvSpPr>
          <p:nvPr>
            <p:ph type="dt" sz="half" idx="10"/>
          </p:nvPr>
        </p:nvSpPr>
        <p:spPr/>
        <p:txBody>
          <a:bodyPr/>
          <a:lstStyle/>
          <a:p>
            <a:fld id="{B020C463-ABCD-41D8-B17C-D96771052229}" type="datetimeFigureOut">
              <a:rPr lang="es-ES" smtClean="0"/>
              <a:t>05/05/2022</a:t>
            </a:fld>
            <a:endParaRPr lang="es-ES"/>
          </a:p>
        </p:txBody>
      </p:sp>
      <p:sp>
        <p:nvSpPr>
          <p:cNvPr id="5" name="Marcador de pie de página 4">
            <a:extLst>
              <a:ext uri="{FF2B5EF4-FFF2-40B4-BE49-F238E27FC236}">
                <a16:creationId xmlns:a16="http://schemas.microsoft.com/office/drawing/2014/main" id="{DE6EA758-98AB-4904-876D-4D59EA25FF1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D1F3994-28AF-4ACE-8813-33408DAB4AA5}"/>
              </a:ext>
            </a:extLst>
          </p:cNvPr>
          <p:cNvSpPr>
            <a:spLocks noGrp="1"/>
          </p:cNvSpPr>
          <p:nvPr>
            <p:ph type="sldNum" sz="quarter" idx="12"/>
          </p:nvPr>
        </p:nvSpPr>
        <p:spPr/>
        <p:txBody>
          <a:bodyPr/>
          <a:lstStyle/>
          <a:p>
            <a:fld id="{7FD19189-6F8F-4BFA-905A-E4DBC4AA604C}" type="slidenum">
              <a:rPr lang="es-ES" smtClean="0"/>
              <a:t>‹Nº›</a:t>
            </a:fld>
            <a:endParaRPr lang="es-ES"/>
          </a:p>
        </p:txBody>
      </p:sp>
    </p:spTree>
    <p:extLst>
      <p:ext uri="{BB962C8B-B14F-4D97-AF65-F5344CB8AC3E}">
        <p14:creationId xmlns:p14="http://schemas.microsoft.com/office/powerpoint/2010/main" val="3991811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978EF6-03E9-46CB-A373-72ED87A78AB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CA12BCE-D5EE-4F5B-8DAA-6AB8181ACD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A7F1971-9293-49EF-AF69-69B6876BF286}"/>
              </a:ext>
            </a:extLst>
          </p:cNvPr>
          <p:cNvSpPr>
            <a:spLocks noGrp="1"/>
          </p:cNvSpPr>
          <p:nvPr>
            <p:ph type="dt" sz="half" idx="10"/>
          </p:nvPr>
        </p:nvSpPr>
        <p:spPr/>
        <p:txBody>
          <a:bodyPr/>
          <a:lstStyle/>
          <a:p>
            <a:fld id="{B020C463-ABCD-41D8-B17C-D96771052229}" type="datetimeFigureOut">
              <a:rPr lang="es-ES" smtClean="0"/>
              <a:t>05/05/2022</a:t>
            </a:fld>
            <a:endParaRPr lang="es-ES"/>
          </a:p>
        </p:txBody>
      </p:sp>
      <p:sp>
        <p:nvSpPr>
          <p:cNvPr id="5" name="Marcador de pie de página 4">
            <a:extLst>
              <a:ext uri="{FF2B5EF4-FFF2-40B4-BE49-F238E27FC236}">
                <a16:creationId xmlns:a16="http://schemas.microsoft.com/office/drawing/2014/main" id="{A706C5D8-5FAB-471C-9548-1BA887E4D62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B7A29B6-2B1F-4E0F-835E-898084C32E48}"/>
              </a:ext>
            </a:extLst>
          </p:cNvPr>
          <p:cNvSpPr>
            <a:spLocks noGrp="1"/>
          </p:cNvSpPr>
          <p:nvPr>
            <p:ph type="sldNum" sz="quarter" idx="12"/>
          </p:nvPr>
        </p:nvSpPr>
        <p:spPr/>
        <p:txBody>
          <a:bodyPr/>
          <a:lstStyle/>
          <a:p>
            <a:fld id="{7FD19189-6F8F-4BFA-905A-E4DBC4AA604C}" type="slidenum">
              <a:rPr lang="es-ES" smtClean="0"/>
              <a:t>‹Nº›</a:t>
            </a:fld>
            <a:endParaRPr lang="es-ES"/>
          </a:p>
        </p:txBody>
      </p:sp>
    </p:spTree>
    <p:extLst>
      <p:ext uri="{BB962C8B-B14F-4D97-AF65-F5344CB8AC3E}">
        <p14:creationId xmlns:p14="http://schemas.microsoft.com/office/powerpoint/2010/main" val="71912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6CFFD3-AF16-42BB-B4A3-34FD95C904D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EE57615-F8F3-4E82-9506-5DECC940B51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AAE9856-DC0D-482C-BB44-D4B8B2CB306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32A9A361-F666-45AB-A172-F3BCA25B8591}"/>
              </a:ext>
            </a:extLst>
          </p:cNvPr>
          <p:cNvSpPr>
            <a:spLocks noGrp="1"/>
          </p:cNvSpPr>
          <p:nvPr>
            <p:ph type="dt" sz="half" idx="10"/>
          </p:nvPr>
        </p:nvSpPr>
        <p:spPr/>
        <p:txBody>
          <a:bodyPr/>
          <a:lstStyle/>
          <a:p>
            <a:fld id="{B020C463-ABCD-41D8-B17C-D96771052229}" type="datetimeFigureOut">
              <a:rPr lang="es-ES" smtClean="0"/>
              <a:t>05/05/2022</a:t>
            </a:fld>
            <a:endParaRPr lang="es-ES"/>
          </a:p>
        </p:txBody>
      </p:sp>
      <p:sp>
        <p:nvSpPr>
          <p:cNvPr id="6" name="Marcador de pie de página 5">
            <a:extLst>
              <a:ext uri="{FF2B5EF4-FFF2-40B4-BE49-F238E27FC236}">
                <a16:creationId xmlns:a16="http://schemas.microsoft.com/office/drawing/2014/main" id="{C2759DC6-C883-46AE-8431-95CDF768E58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7BBE409-569C-4BA3-97B1-F525559AF0F8}"/>
              </a:ext>
            </a:extLst>
          </p:cNvPr>
          <p:cNvSpPr>
            <a:spLocks noGrp="1"/>
          </p:cNvSpPr>
          <p:nvPr>
            <p:ph type="sldNum" sz="quarter" idx="12"/>
          </p:nvPr>
        </p:nvSpPr>
        <p:spPr/>
        <p:txBody>
          <a:bodyPr/>
          <a:lstStyle/>
          <a:p>
            <a:fld id="{7FD19189-6F8F-4BFA-905A-E4DBC4AA604C}" type="slidenum">
              <a:rPr lang="es-ES" smtClean="0"/>
              <a:t>‹Nº›</a:t>
            </a:fld>
            <a:endParaRPr lang="es-ES"/>
          </a:p>
        </p:txBody>
      </p:sp>
    </p:spTree>
    <p:extLst>
      <p:ext uri="{BB962C8B-B14F-4D97-AF65-F5344CB8AC3E}">
        <p14:creationId xmlns:p14="http://schemas.microsoft.com/office/powerpoint/2010/main" val="696435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5934DE-556E-4107-918F-B2A31572537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F866354-3A64-4FFA-A931-6C7685FF40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DF4CC81-6520-4A3C-B7DB-B932BBBAD02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0296D61E-9CCD-41E8-A9FC-726732A61C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C911893-15D7-4099-9A39-B0830020062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4F73E8B-6A13-4BE1-BD2F-B0B483BDA27B}"/>
              </a:ext>
            </a:extLst>
          </p:cNvPr>
          <p:cNvSpPr>
            <a:spLocks noGrp="1"/>
          </p:cNvSpPr>
          <p:nvPr>
            <p:ph type="dt" sz="half" idx="10"/>
          </p:nvPr>
        </p:nvSpPr>
        <p:spPr/>
        <p:txBody>
          <a:bodyPr/>
          <a:lstStyle/>
          <a:p>
            <a:fld id="{B020C463-ABCD-41D8-B17C-D96771052229}" type="datetimeFigureOut">
              <a:rPr lang="es-ES" smtClean="0"/>
              <a:t>05/05/2022</a:t>
            </a:fld>
            <a:endParaRPr lang="es-ES"/>
          </a:p>
        </p:txBody>
      </p:sp>
      <p:sp>
        <p:nvSpPr>
          <p:cNvPr id="8" name="Marcador de pie de página 7">
            <a:extLst>
              <a:ext uri="{FF2B5EF4-FFF2-40B4-BE49-F238E27FC236}">
                <a16:creationId xmlns:a16="http://schemas.microsoft.com/office/drawing/2014/main" id="{09AB1A74-A218-4622-A755-42B3341FBB2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446CD32-CC13-45C0-B783-B54DBB0A7B74}"/>
              </a:ext>
            </a:extLst>
          </p:cNvPr>
          <p:cNvSpPr>
            <a:spLocks noGrp="1"/>
          </p:cNvSpPr>
          <p:nvPr>
            <p:ph type="sldNum" sz="quarter" idx="12"/>
          </p:nvPr>
        </p:nvSpPr>
        <p:spPr/>
        <p:txBody>
          <a:bodyPr/>
          <a:lstStyle/>
          <a:p>
            <a:fld id="{7FD19189-6F8F-4BFA-905A-E4DBC4AA604C}" type="slidenum">
              <a:rPr lang="es-ES" smtClean="0"/>
              <a:t>‹Nº›</a:t>
            </a:fld>
            <a:endParaRPr lang="es-ES"/>
          </a:p>
        </p:txBody>
      </p:sp>
    </p:spTree>
    <p:extLst>
      <p:ext uri="{BB962C8B-B14F-4D97-AF65-F5344CB8AC3E}">
        <p14:creationId xmlns:p14="http://schemas.microsoft.com/office/powerpoint/2010/main" val="2576938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0E823D-666C-4F09-86FC-3907C6E7502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3E37FCD-5AFC-4AA5-AFBC-20769B92FAEE}"/>
              </a:ext>
            </a:extLst>
          </p:cNvPr>
          <p:cNvSpPr>
            <a:spLocks noGrp="1"/>
          </p:cNvSpPr>
          <p:nvPr>
            <p:ph type="dt" sz="half" idx="10"/>
          </p:nvPr>
        </p:nvSpPr>
        <p:spPr/>
        <p:txBody>
          <a:bodyPr/>
          <a:lstStyle/>
          <a:p>
            <a:fld id="{B020C463-ABCD-41D8-B17C-D96771052229}" type="datetimeFigureOut">
              <a:rPr lang="es-ES" smtClean="0"/>
              <a:t>05/05/2022</a:t>
            </a:fld>
            <a:endParaRPr lang="es-ES"/>
          </a:p>
        </p:txBody>
      </p:sp>
      <p:sp>
        <p:nvSpPr>
          <p:cNvPr id="4" name="Marcador de pie de página 3">
            <a:extLst>
              <a:ext uri="{FF2B5EF4-FFF2-40B4-BE49-F238E27FC236}">
                <a16:creationId xmlns:a16="http://schemas.microsoft.com/office/drawing/2014/main" id="{10D052A6-8184-49C5-A916-50B8B37B1B1F}"/>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92FF95C-2881-47FA-BDA9-27939C74B5CA}"/>
              </a:ext>
            </a:extLst>
          </p:cNvPr>
          <p:cNvSpPr>
            <a:spLocks noGrp="1"/>
          </p:cNvSpPr>
          <p:nvPr>
            <p:ph type="sldNum" sz="quarter" idx="12"/>
          </p:nvPr>
        </p:nvSpPr>
        <p:spPr/>
        <p:txBody>
          <a:bodyPr/>
          <a:lstStyle/>
          <a:p>
            <a:fld id="{7FD19189-6F8F-4BFA-905A-E4DBC4AA604C}" type="slidenum">
              <a:rPr lang="es-ES" smtClean="0"/>
              <a:t>‹Nº›</a:t>
            </a:fld>
            <a:endParaRPr lang="es-ES"/>
          </a:p>
        </p:txBody>
      </p:sp>
    </p:spTree>
    <p:extLst>
      <p:ext uri="{BB962C8B-B14F-4D97-AF65-F5344CB8AC3E}">
        <p14:creationId xmlns:p14="http://schemas.microsoft.com/office/powerpoint/2010/main" val="446666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BCE4CB-B868-4B1A-BF2F-BE5C2C55BF0F}"/>
              </a:ext>
            </a:extLst>
          </p:cNvPr>
          <p:cNvSpPr>
            <a:spLocks noGrp="1"/>
          </p:cNvSpPr>
          <p:nvPr>
            <p:ph type="dt" sz="half" idx="10"/>
          </p:nvPr>
        </p:nvSpPr>
        <p:spPr/>
        <p:txBody>
          <a:bodyPr/>
          <a:lstStyle/>
          <a:p>
            <a:fld id="{B020C463-ABCD-41D8-B17C-D96771052229}" type="datetimeFigureOut">
              <a:rPr lang="es-ES" smtClean="0"/>
              <a:t>05/05/2022</a:t>
            </a:fld>
            <a:endParaRPr lang="es-ES"/>
          </a:p>
        </p:txBody>
      </p:sp>
      <p:sp>
        <p:nvSpPr>
          <p:cNvPr id="3" name="Marcador de pie de página 2">
            <a:extLst>
              <a:ext uri="{FF2B5EF4-FFF2-40B4-BE49-F238E27FC236}">
                <a16:creationId xmlns:a16="http://schemas.microsoft.com/office/drawing/2014/main" id="{E15BEBFC-99D0-4FFB-A1C9-C671DDB68B0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0D69CF3-5FCE-471B-8B26-25EFD6DF1858}"/>
              </a:ext>
            </a:extLst>
          </p:cNvPr>
          <p:cNvSpPr>
            <a:spLocks noGrp="1"/>
          </p:cNvSpPr>
          <p:nvPr>
            <p:ph type="sldNum" sz="quarter" idx="12"/>
          </p:nvPr>
        </p:nvSpPr>
        <p:spPr/>
        <p:txBody>
          <a:bodyPr/>
          <a:lstStyle/>
          <a:p>
            <a:fld id="{7FD19189-6F8F-4BFA-905A-E4DBC4AA604C}" type="slidenum">
              <a:rPr lang="es-ES" smtClean="0"/>
              <a:t>‹Nº›</a:t>
            </a:fld>
            <a:endParaRPr lang="es-ES"/>
          </a:p>
        </p:txBody>
      </p:sp>
    </p:spTree>
    <p:extLst>
      <p:ext uri="{BB962C8B-B14F-4D97-AF65-F5344CB8AC3E}">
        <p14:creationId xmlns:p14="http://schemas.microsoft.com/office/powerpoint/2010/main" val="638731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EF923-CF15-4B18-B7C5-3A7248BDCAA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FE82219-833D-4F15-8BC9-AB56E5752F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4EB33AF-5497-4FA6-9F5C-8D827CC7E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B712C1C-98BB-4E09-8AC8-4728FDB5DD42}"/>
              </a:ext>
            </a:extLst>
          </p:cNvPr>
          <p:cNvSpPr>
            <a:spLocks noGrp="1"/>
          </p:cNvSpPr>
          <p:nvPr>
            <p:ph type="dt" sz="half" idx="10"/>
          </p:nvPr>
        </p:nvSpPr>
        <p:spPr/>
        <p:txBody>
          <a:bodyPr/>
          <a:lstStyle/>
          <a:p>
            <a:fld id="{B020C463-ABCD-41D8-B17C-D96771052229}" type="datetimeFigureOut">
              <a:rPr lang="es-ES" smtClean="0"/>
              <a:t>05/05/2022</a:t>
            </a:fld>
            <a:endParaRPr lang="es-ES"/>
          </a:p>
        </p:txBody>
      </p:sp>
      <p:sp>
        <p:nvSpPr>
          <p:cNvPr id="6" name="Marcador de pie de página 5">
            <a:extLst>
              <a:ext uri="{FF2B5EF4-FFF2-40B4-BE49-F238E27FC236}">
                <a16:creationId xmlns:a16="http://schemas.microsoft.com/office/drawing/2014/main" id="{C1773A8C-1630-4FED-AEF9-302C3AEBEA5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FB1F52E-E167-4D9A-8AEA-2FF2E42C829A}"/>
              </a:ext>
            </a:extLst>
          </p:cNvPr>
          <p:cNvSpPr>
            <a:spLocks noGrp="1"/>
          </p:cNvSpPr>
          <p:nvPr>
            <p:ph type="sldNum" sz="quarter" idx="12"/>
          </p:nvPr>
        </p:nvSpPr>
        <p:spPr/>
        <p:txBody>
          <a:bodyPr/>
          <a:lstStyle/>
          <a:p>
            <a:fld id="{7FD19189-6F8F-4BFA-905A-E4DBC4AA604C}" type="slidenum">
              <a:rPr lang="es-ES" smtClean="0"/>
              <a:t>‹Nº›</a:t>
            </a:fld>
            <a:endParaRPr lang="es-ES"/>
          </a:p>
        </p:txBody>
      </p:sp>
    </p:spTree>
    <p:extLst>
      <p:ext uri="{BB962C8B-B14F-4D97-AF65-F5344CB8AC3E}">
        <p14:creationId xmlns:p14="http://schemas.microsoft.com/office/powerpoint/2010/main" val="3489055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88AAD2-89B9-4612-9FFE-F5B42563604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8E407D7-3817-404E-808C-224BE0DA67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3D1CA89-9CEE-4AA9-9A44-59D37E0B8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CAC7EE6-D5CD-409E-8D99-320820D2D010}"/>
              </a:ext>
            </a:extLst>
          </p:cNvPr>
          <p:cNvSpPr>
            <a:spLocks noGrp="1"/>
          </p:cNvSpPr>
          <p:nvPr>
            <p:ph type="dt" sz="half" idx="10"/>
          </p:nvPr>
        </p:nvSpPr>
        <p:spPr/>
        <p:txBody>
          <a:bodyPr/>
          <a:lstStyle/>
          <a:p>
            <a:fld id="{B020C463-ABCD-41D8-B17C-D96771052229}" type="datetimeFigureOut">
              <a:rPr lang="es-ES" smtClean="0"/>
              <a:t>05/05/2022</a:t>
            </a:fld>
            <a:endParaRPr lang="es-ES"/>
          </a:p>
        </p:txBody>
      </p:sp>
      <p:sp>
        <p:nvSpPr>
          <p:cNvPr id="6" name="Marcador de pie de página 5">
            <a:extLst>
              <a:ext uri="{FF2B5EF4-FFF2-40B4-BE49-F238E27FC236}">
                <a16:creationId xmlns:a16="http://schemas.microsoft.com/office/drawing/2014/main" id="{7733F259-8B24-49C9-B346-D99EBCBEB10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D626D0D-9851-4DD5-BF94-65478BABBD49}"/>
              </a:ext>
            </a:extLst>
          </p:cNvPr>
          <p:cNvSpPr>
            <a:spLocks noGrp="1"/>
          </p:cNvSpPr>
          <p:nvPr>
            <p:ph type="sldNum" sz="quarter" idx="12"/>
          </p:nvPr>
        </p:nvSpPr>
        <p:spPr/>
        <p:txBody>
          <a:bodyPr/>
          <a:lstStyle/>
          <a:p>
            <a:fld id="{7FD19189-6F8F-4BFA-905A-E4DBC4AA604C}" type="slidenum">
              <a:rPr lang="es-ES" smtClean="0"/>
              <a:t>‹Nº›</a:t>
            </a:fld>
            <a:endParaRPr lang="es-ES"/>
          </a:p>
        </p:txBody>
      </p:sp>
    </p:spTree>
    <p:extLst>
      <p:ext uri="{BB962C8B-B14F-4D97-AF65-F5344CB8AC3E}">
        <p14:creationId xmlns:p14="http://schemas.microsoft.com/office/powerpoint/2010/main" val="142705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4266BD7-0837-4B51-9EAD-5868BC6705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0B3895A-1E7C-4549-B4D7-F581F41CED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75721A5-6F1F-4E76-86EA-882EEAD25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0C463-ABCD-41D8-B17C-D96771052229}" type="datetimeFigureOut">
              <a:rPr lang="es-ES" smtClean="0"/>
              <a:t>05/05/2022</a:t>
            </a:fld>
            <a:endParaRPr lang="es-ES"/>
          </a:p>
        </p:txBody>
      </p:sp>
      <p:sp>
        <p:nvSpPr>
          <p:cNvPr id="5" name="Marcador de pie de página 4">
            <a:extLst>
              <a:ext uri="{FF2B5EF4-FFF2-40B4-BE49-F238E27FC236}">
                <a16:creationId xmlns:a16="http://schemas.microsoft.com/office/drawing/2014/main" id="{F075AE82-E27D-4C1F-B196-C53E32B8BC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E6F912B-3444-48D6-8BD3-B77263C980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19189-6F8F-4BFA-905A-E4DBC4AA604C}" type="slidenum">
              <a:rPr lang="es-ES" smtClean="0"/>
              <a:t>‹Nº›</a:t>
            </a:fld>
            <a:endParaRPr lang="es-ES"/>
          </a:p>
        </p:txBody>
      </p:sp>
    </p:spTree>
    <p:extLst>
      <p:ext uri="{BB962C8B-B14F-4D97-AF65-F5344CB8AC3E}">
        <p14:creationId xmlns:p14="http://schemas.microsoft.com/office/powerpoint/2010/main" val="2059122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CBFFF60-7E14-7417-9801-108A989BDDBF}"/>
              </a:ext>
            </a:extLst>
          </p:cNvPr>
          <p:cNvSpPr txBox="1"/>
          <p:nvPr/>
        </p:nvSpPr>
        <p:spPr>
          <a:xfrm>
            <a:off x="2676331" y="1045029"/>
            <a:ext cx="6839339" cy="1261884"/>
          </a:xfrm>
          <a:prstGeom prst="rect">
            <a:avLst/>
          </a:prstGeom>
          <a:noFill/>
        </p:spPr>
        <p:txBody>
          <a:bodyPr wrap="square" rtlCol="0">
            <a:spAutoFit/>
          </a:bodyPr>
          <a:lstStyle/>
          <a:p>
            <a:pPr algn="ctr"/>
            <a:r>
              <a:rPr lang="es-ES" sz="3200" dirty="0">
                <a:latin typeface="Arial Black" panose="020B0A04020102020204" pitchFamily="34" charset="0"/>
              </a:rPr>
              <a:t>Proyecto final </a:t>
            </a:r>
            <a:r>
              <a:rPr lang="es-ES" sz="3200" dirty="0" err="1">
                <a:latin typeface="Arial Black" panose="020B0A04020102020204" pitchFamily="34" charset="0"/>
              </a:rPr>
              <a:t>Ironhack</a:t>
            </a:r>
            <a:r>
              <a:rPr lang="es-ES" sz="3200" dirty="0">
                <a:latin typeface="Arial Black" panose="020B0A04020102020204" pitchFamily="34" charset="0"/>
              </a:rPr>
              <a:t>:</a:t>
            </a:r>
          </a:p>
          <a:p>
            <a:pPr algn="ctr"/>
            <a:r>
              <a:rPr lang="es-ES" sz="2400" dirty="0">
                <a:latin typeface="Arial Black" panose="020B0A04020102020204" pitchFamily="34" charset="0"/>
              </a:rPr>
              <a:t>Creación de un MRP</a:t>
            </a:r>
          </a:p>
          <a:p>
            <a:pPr algn="ctr"/>
            <a:r>
              <a:rPr lang="es-ES" sz="2000" dirty="0">
                <a:latin typeface="Arial Black" panose="020B0A04020102020204" pitchFamily="34" charset="0"/>
              </a:rPr>
              <a:t>(Materiales </a:t>
            </a:r>
            <a:r>
              <a:rPr lang="es-ES" sz="2000" dirty="0" err="1">
                <a:latin typeface="Arial Black" panose="020B0A04020102020204" pitchFamily="34" charset="0"/>
              </a:rPr>
              <a:t>Requirements</a:t>
            </a:r>
            <a:r>
              <a:rPr lang="es-ES" sz="2000" dirty="0">
                <a:latin typeface="Arial Black" panose="020B0A04020102020204" pitchFamily="34" charset="0"/>
              </a:rPr>
              <a:t> </a:t>
            </a:r>
            <a:r>
              <a:rPr lang="es-ES" sz="2000" dirty="0" err="1">
                <a:latin typeface="Arial Black" panose="020B0A04020102020204" pitchFamily="34" charset="0"/>
              </a:rPr>
              <a:t>Planning</a:t>
            </a:r>
            <a:r>
              <a:rPr lang="es-ES" sz="2000" dirty="0">
                <a:latin typeface="Arial Black" panose="020B0A04020102020204" pitchFamily="34" charset="0"/>
              </a:rPr>
              <a:t>)</a:t>
            </a:r>
            <a:endParaRPr lang="es-ES" sz="3200" dirty="0">
              <a:latin typeface="Arial Black" panose="020B0A04020102020204" pitchFamily="34" charset="0"/>
            </a:endParaRPr>
          </a:p>
        </p:txBody>
      </p:sp>
      <p:sp>
        <p:nvSpPr>
          <p:cNvPr id="4" name="CuadroTexto 3">
            <a:extLst>
              <a:ext uri="{FF2B5EF4-FFF2-40B4-BE49-F238E27FC236}">
                <a16:creationId xmlns:a16="http://schemas.microsoft.com/office/drawing/2014/main" id="{3D44E7EA-0A8B-3D61-05F7-E0696A3BA479}"/>
              </a:ext>
            </a:extLst>
          </p:cNvPr>
          <p:cNvSpPr txBox="1"/>
          <p:nvPr/>
        </p:nvSpPr>
        <p:spPr>
          <a:xfrm>
            <a:off x="4645726" y="5382220"/>
            <a:ext cx="2900547" cy="738664"/>
          </a:xfrm>
          <a:prstGeom prst="rect">
            <a:avLst/>
          </a:prstGeom>
          <a:noFill/>
        </p:spPr>
        <p:txBody>
          <a:bodyPr wrap="square" rtlCol="0">
            <a:spAutoFit/>
          </a:bodyPr>
          <a:lstStyle/>
          <a:p>
            <a:pPr algn="ctr"/>
            <a:r>
              <a:rPr lang="es-ES" sz="1400" b="1" dirty="0"/>
              <a:t>Autor: Santiago María Oriol </a:t>
            </a:r>
            <a:r>
              <a:rPr lang="es-ES" sz="1400" b="1" dirty="0" err="1"/>
              <a:t>Lapetra</a:t>
            </a:r>
            <a:endParaRPr lang="es-ES" sz="1400" b="1" dirty="0"/>
          </a:p>
          <a:p>
            <a:pPr algn="ctr"/>
            <a:r>
              <a:rPr lang="es-ES" sz="1400" b="1" dirty="0"/>
              <a:t>07/05/2022</a:t>
            </a:r>
          </a:p>
          <a:p>
            <a:pPr algn="ctr"/>
            <a:endParaRPr lang="es-ES" sz="1400" b="1" dirty="0"/>
          </a:p>
        </p:txBody>
      </p:sp>
      <p:pic>
        <p:nvPicPr>
          <p:cNvPr id="1026" name="Picture 2" descr="evolucion stock">
            <a:extLst>
              <a:ext uri="{FF2B5EF4-FFF2-40B4-BE49-F238E27FC236}">
                <a16:creationId xmlns:a16="http://schemas.microsoft.com/office/drawing/2014/main" id="{B16E9EC4-1846-0358-B16B-135DF728B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1747" y="2691361"/>
            <a:ext cx="3613859" cy="23710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ronhack Madrid – Medium">
            <a:extLst>
              <a:ext uri="{FF2B5EF4-FFF2-40B4-BE49-F238E27FC236}">
                <a16:creationId xmlns:a16="http://schemas.microsoft.com/office/drawing/2014/main" id="{E5C6C6E5-301B-2895-16CE-861E92B9E4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5182" y="0"/>
            <a:ext cx="1356818" cy="1356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23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1F09E30-DE57-31F2-EC26-EAF9B9EFD813}"/>
              </a:ext>
            </a:extLst>
          </p:cNvPr>
          <p:cNvSpPr txBox="1"/>
          <p:nvPr/>
        </p:nvSpPr>
        <p:spPr>
          <a:xfrm>
            <a:off x="578498" y="531845"/>
            <a:ext cx="10776857" cy="923330"/>
          </a:xfrm>
          <a:prstGeom prst="rect">
            <a:avLst/>
          </a:prstGeom>
          <a:noFill/>
        </p:spPr>
        <p:txBody>
          <a:bodyPr wrap="square" rtlCol="0">
            <a:spAutoFit/>
          </a:bodyPr>
          <a:lstStyle/>
          <a:p>
            <a:r>
              <a:rPr lang="es-ES" b="1" dirty="0"/>
              <a:t>Visualización</a:t>
            </a:r>
          </a:p>
          <a:p>
            <a:r>
              <a:rPr lang="es-ES" dirty="0"/>
              <a:t>Por último, se ha realizado un cuadro de mando en PBI donde él técnico de compras puede visualizar a tiempo real (desde la última descarga del fichero) el evolutivo de stocks, con el SS y el PP representados por material</a:t>
            </a:r>
          </a:p>
        </p:txBody>
      </p:sp>
      <p:sp>
        <p:nvSpPr>
          <p:cNvPr id="4" name="CuadroTexto 3">
            <a:extLst>
              <a:ext uri="{FF2B5EF4-FFF2-40B4-BE49-F238E27FC236}">
                <a16:creationId xmlns:a16="http://schemas.microsoft.com/office/drawing/2014/main" id="{2067D68A-3DC9-43FA-7A30-7C8B2F1D1EBD}"/>
              </a:ext>
            </a:extLst>
          </p:cNvPr>
          <p:cNvSpPr txBox="1"/>
          <p:nvPr/>
        </p:nvSpPr>
        <p:spPr>
          <a:xfrm>
            <a:off x="578498" y="130629"/>
            <a:ext cx="10776857" cy="215444"/>
          </a:xfrm>
          <a:prstGeom prst="rect">
            <a:avLst/>
          </a:prstGeom>
          <a:noFill/>
        </p:spPr>
        <p:txBody>
          <a:bodyPr wrap="square" rtlCol="0">
            <a:spAutoFit/>
          </a:bodyPr>
          <a:lstStyle/>
          <a:p>
            <a:r>
              <a:rPr lang="es-ES" sz="800" dirty="0"/>
              <a:t>Proyecto final </a:t>
            </a:r>
            <a:r>
              <a:rPr lang="es-ES" sz="800" dirty="0" err="1"/>
              <a:t>Ironhack</a:t>
            </a:r>
            <a:endParaRPr lang="es-ES" sz="800" dirty="0"/>
          </a:p>
        </p:txBody>
      </p:sp>
      <p:pic>
        <p:nvPicPr>
          <p:cNvPr id="6" name="Imagen 5">
            <a:extLst>
              <a:ext uri="{FF2B5EF4-FFF2-40B4-BE49-F238E27FC236}">
                <a16:creationId xmlns:a16="http://schemas.microsoft.com/office/drawing/2014/main" id="{7DC337E7-A993-AE0F-94CB-EA1C6518C1C8}"/>
              </a:ext>
            </a:extLst>
          </p:cNvPr>
          <p:cNvPicPr>
            <a:picLocks noChangeAspect="1"/>
          </p:cNvPicPr>
          <p:nvPr/>
        </p:nvPicPr>
        <p:blipFill>
          <a:blip r:embed="rId2"/>
          <a:stretch>
            <a:fillRect/>
          </a:stretch>
        </p:blipFill>
        <p:spPr>
          <a:xfrm>
            <a:off x="1540463" y="1735174"/>
            <a:ext cx="8327300" cy="4450695"/>
          </a:xfrm>
          <a:prstGeom prst="rect">
            <a:avLst/>
          </a:prstGeom>
        </p:spPr>
      </p:pic>
    </p:spTree>
    <p:extLst>
      <p:ext uri="{BB962C8B-B14F-4D97-AF65-F5344CB8AC3E}">
        <p14:creationId xmlns:p14="http://schemas.microsoft.com/office/powerpoint/2010/main" val="1539342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067D68A-3DC9-43FA-7A30-7C8B2F1D1EBD}"/>
              </a:ext>
            </a:extLst>
          </p:cNvPr>
          <p:cNvSpPr txBox="1"/>
          <p:nvPr/>
        </p:nvSpPr>
        <p:spPr>
          <a:xfrm>
            <a:off x="578498" y="130629"/>
            <a:ext cx="10776857" cy="215444"/>
          </a:xfrm>
          <a:prstGeom prst="rect">
            <a:avLst/>
          </a:prstGeom>
          <a:noFill/>
        </p:spPr>
        <p:txBody>
          <a:bodyPr wrap="square" rtlCol="0">
            <a:spAutoFit/>
          </a:bodyPr>
          <a:lstStyle/>
          <a:p>
            <a:r>
              <a:rPr lang="es-ES" sz="800" dirty="0"/>
              <a:t>Proyecto final </a:t>
            </a:r>
            <a:r>
              <a:rPr lang="es-ES" sz="800" dirty="0" err="1"/>
              <a:t>Ironhack</a:t>
            </a:r>
            <a:endParaRPr lang="es-ES" sz="800" dirty="0"/>
          </a:p>
        </p:txBody>
      </p:sp>
      <p:sp>
        <p:nvSpPr>
          <p:cNvPr id="5" name="CuadroTexto 4">
            <a:extLst>
              <a:ext uri="{FF2B5EF4-FFF2-40B4-BE49-F238E27FC236}">
                <a16:creationId xmlns:a16="http://schemas.microsoft.com/office/drawing/2014/main" id="{870D719F-DD95-2EC0-4A3D-7924190481DA}"/>
              </a:ext>
            </a:extLst>
          </p:cNvPr>
          <p:cNvSpPr txBox="1"/>
          <p:nvPr/>
        </p:nvSpPr>
        <p:spPr>
          <a:xfrm>
            <a:off x="1544420" y="998376"/>
            <a:ext cx="9103160" cy="4524315"/>
          </a:xfrm>
          <a:prstGeom prst="rect">
            <a:avLst/>
          </a:prstGeom>
          <a:noFill/>
        </p:spPr>
        <p:txBody>
          <a:bodyPr wrap="square" rtlCol="0">
            <a:spAutoFit/>
          </a:bodyPr>
          <a:lstStyle/>
          <a:p>
            <a:pPr algn="ctr"/>
            <a:r>
              <a:rPr lang="es-ES" sz="3200" dirty="0">
                <a:latin typeface="Arial Black" panose="020B0A04020102020204" pitchFamily="34" charset="0"/>
              </a:rPr>
              <a:t>MUCHAS GRACIAS POR VUESTRA ATENCIÓN PERO SOBRETODO POR VUESTRA AYUDA DURANTE ESTOS MESES, HAN SIDO DUROS Y ENRIQUECEDEROS (AUNQUE NO ECONOMICAMENTE…) Y GRACIAS A OCTAVIO, PABLO Y ADJA POR VUESTRA PACIENCIA, Y AYUDA DURANTE TODO EL BOOTCAMP</a:t>
            </a:r>
          </a:p>
        </p:txBody>
      </p:sp>
    </p:spTree>
    <p:extLst>
      <p:ext uri="{BB962C8B-B14F-4D97-AF65-F5344CB8AC3E}">
        <p14:creationId xmlns:p14="http://schemas.microsoft.com/office/powerpoint/2010/main" val="3975591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067D68A-3DC9-43FA-7A30-7C8B2F1D1EBD}"/>
              </a:ext>
            </a:extLst>
          </p:cNvPr>
          <p:cNvSpPr txBox="1"/>
          <p:nvPr/>
        </p:nvSpPr>
        <p:spPr>
          <a:xfrm>
            <a:off x="578498" y="130629"/>
            <a:ext cx="10776857" cy="215444"/>
          </a:xfrm>
          <a:prstGeom prst="rect">
            <a:avLst/>
          </a:prstGeom>
          <a:noFill/>
        </p:spPr>
        <p:txBody>
          <a:bodyPr wrap="square" rtlCol="0">
            <a:spAutoFit/>
          </a:bodyPr>
          <a:lstStyle/>
          <a:p>
            <a:r>
              <a:rPr lang="es-ES" sz="800" dirty="0"/>
              <a:t>Proyecto final </a:t>
            </a:r>
            <a:r>
              <a:rPr lang="es-ES" sz="800" dirty="0" err="1"/>
              <a:t>Ironhack</a:t>
            </a:r>
            <a:endParaRPr lang="es-ES" sz="800" dirty="0"/>
          </a:p>
        </p:txBody>
      </p:sp>
      <p:sp>
        <p:nvSpPr>
          <p:cNvPr id="5" name="CuadroTexto 4">
            <a:extLst>
              <a:ext uri="{FF2B5EF4-FFF2-40B4-BE49-F238E27FC236}">
                <a16:creationId xmlns:a16="http://schemas.microsoft.com/office/drawing/2014/main" id="{870D719F-DD95-2EC0-4A3D-7924190481DA}"/>
              </a:ext>
            </a:extLst>
          </p:cNvPr>
          <p:cNvSpPr txBox="1"/>
          <p:nvPr/>
        </p:nvSpPr>
        <p:spPr>
          <a:xfrm>
            <a:off x="1544420" y="998376"/>
            <a:ext cx="9103160" cy="584775"/>
          </a:xfrm>
          <a:prstGeom prst="rect">
            <a:avLst/>
          </a:prstGeom>
          <a:noFill/>
        </p:spPr>
        <p:txBody>
          <a:bodyPr wrap="square" rtlCol="0">
            <a:spAutoFit/>
          </a:bodyPr>
          <a:lstStyle/>
          <a:p>
            <a:pPr algn="ctr"/>
            <a:r>
              <a:rPr lang="es-ES" sz="3200" dirty="0">
                <a:latin typeface="Arial Black" panose="020B0A04020102020204" pitchFamily="34" charset="0"/>
              </a:rPr>
              <a:t>AHORA VIENE LO MEJOR…</a:t>
            </a:r>
          </a:p>
        </p:txBody>
      </p:sp>
      <p:pic>
        <p:nvPicPr>
          <p:cNvPr id="2050" name="Picture 2" descr="Cerveza Mahou Maestra Doble Lúpulo | Rentabilibar MSM">
            <a:extLst>
              <a:ext uri="{FF2B5EF4-FFF2-40B4-BE49-F238E27FC236}">
                <a16:creationId xmlns:a16="http://schemas.microsoft.com/office/drawing/2014/main" id="{54682D09-861F-2D6D-1911-3529430B4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3753" y="1637455"/>
            <a:ext cx="1704495" cy="4684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97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067D68A-3DC9-43FA-7A30-7C8B2F1D1EBD}"/>
              </a:ext>
            </a:extLst>
          </p:cNvPr>
          <p:cNvSpPr txBox="1"/>
          <p:nvPr/>
        </p:nvSpPr>
        <p:spPr>
          <a:xfrm>
            <a:off x="578498" y="130629"/>
            <a:ext cx="10776857" cy="215444"/>
          </a:xfrm>
          <a:prstGeom prst="rect">
            <a:avLst/>
          </a:prstGeom>
          <a:noFill/>
        </p:spPr>
        <p:txBody>
          <a:bodyPr wrap="square" rtlCol="0">
            <a:spAutoFit/>
          </a:bodyPr>
          <a:lstStyle/>
          <a:p>
            <a:r>
              <a:rPr lang="es-ES" sz="800" dirty="0"/>
              <a:t>Proyecto final </a:t>
            </a:r>
            <a:r>
              <a:rPr lang="es-ES" sz="800" dirty="0" err="1"/>
              <a:t>Ironhack</a:t>
            </a:r>
            <a:endParaRPr lang="es-ES" sz="800" dirty="0"/>
          </a:p>
        </p:txBody>
      </p:sp>
      <p:pic>
        <p:nvPicPr>
          <p:cNvPr id="6" name="Picture 2" descr="evolucion stock">
            <a:extLst>
              <a:ext uri="{FF2B5EF4-FFF2-40B4-BE49-F238E27FC236}">
                <a16:creationId xmlns:a16="http://schemas.microsoft.com/office/drawing/2014/main" id="{BDCE82E7-A501-D2B4-4F29-ABBA4E750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57742"/>
            <a:ext cx="5820157" cy="3818566"/>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254F9AD8-8A1E-DC59-80FB-3A3E67F07B22}"/>
              </a:ext>
            </a:extLst>
          </p:cNvPr>
          <p:cNvSpPr txBox="1"/>
          <p:nvPr/>
        </p:nvSpPr>
        <p:spPr>
          <a:xfrm>
            <a:off x="578498" y="1953056"/>
            <a:ext cx="5517503" cy="3385542"/>
          </a:xfrm>
          <a:prstGeom prst="rect">
            <a:avLst/>
          </a:prstGeom>
          <a:noFill/>
        </p:spPr>
        <p:txBody>
          <a:bodyPr wrap="square" rtlCol="0">
            <a:spAutoFit/>
          </a:bodyPr>
          <a:lstStyle/>
          <a:p>
            <a:pPr>
              <a:spcAft>
                <a:spcPts val="1200"/>
              </a:spcAft>
            </a:pPr>
            <a:r>
              <a:rPr lang="es-ES" sz="1400" b="1" dirty="0"/>
              <a:t>Definiciones básicas:</a:t>
            </a:r>
          </a:p>
          <a:p>
            <a:pPr marL="108000" indent="-108000">
              <a:spcAft>
                <a:spcPts val="1200"/>
              </a:spcAft>
              <a:buFont typeface="Arial" panose="020B0604020202020204" pitchFamily="34" charset="0"/>
              <a:buChar char="•"/>
            </a:pPr>
            <a:r>
              <a:rPr lang="es-ES" sz="1400" b="1" dirty="0"/>
              <a:t>Cantidad (Q): </a:t>
            </a:r>
            <a:r>
              <a:rPr lang="es-ES" sz="1400" dirty="0"/>
              <a:t>Cantidad de un material en el almacén.</a:t>
            </a:r>
            <a:endParaRPr lang="es-ES" sz="1400" b="1" dirty="0"/>
          </a:p>
          <a:p>
            <a:pPr marL="108000" indent="-108000">
              <a:spcAft>
                <a:spcPts val="1200"/>
              </a:spcAft>
              <a:buFont typeface="Arial" panose="020B0604020202020204" pitchFamily="34" charset="0"/>
              <a:buChar char="•"/>
            </a:pPr>
            <a:r>
              <a:rPr lang="es-ES" sz="1400" b="1" dirty="0"/>
              <a:t>Stock de Seguridad (SS): </a:t>
            </a:r>
            <a:r>
              <a:rPr lang="es-ES" sz="1400" dirty="0"/>
              <a:t>Cantidad de reserva para casos de emergencia  como puede ser un exceso de consumo, o problemas con proveedores.</a:t>
            </a:r>
            <a:endParaRPr lang="es-ES" sz="1400" b="1" dirty="0"/>
          </a:p>
          <a:p>
            <a:pPr marL="108000" indent="-108000">
              <a:spcAft>
                <a:spcPts val="1200"/>
              </a:spcAft>
              <a:buFont typeface="Arial" panose="020B0604020202020204" pitchFamily="34" charset="0"/>
              <a:buChar char="•"/>
            </a:pPr>
            <a:r>
              <a:rPr lang="es-ES" sz="1400" b="1" dirty="0"/>
              <a:t>Consumo: </a:t>
            </a:r>
            <a:r>
              <a:rPr lang="es-ES" sz="1400" dirty="0"/>
              <a:t>El consumo es la cantidad de material que sale del almacén.</a:t>
            </a:r>
            <a:endParaRPr lang="es-ES" sz="1400" b="1" dirty="0"/>
          </a:p>
          <a:p>
            <a:pPr marL="108000" indent="-108000">
              <a:spcAft>
                <a:spcPts val="1200"/>
              </a:spcAft>
              <a:buFont typeface="Arial" panose="020B0604020202020204" pitchFamily="34" charset="0"/>
              <a:buChar char="•"/>
            </a:pPr>
            <a:r>
              <a:rPr lang="es-ES" sz="1400" b="1" dirty="0"/>
              <a:t>Lead time (t): </a:t>
            </a:r>
            <a:r>
              <a:rPr lang="es-ES" sz="1400" dirty="0"/>
              <a:t>Tiempo que se tarda desde que se identifica la necesidad de compra de un material hasta que llega al almacén.</a:t>
            </a:r>
            <a:endParaRPr lang="es-ES" sz="1400" b="1" dirty="0"/>
          </a:p>
          <a:p>
            <a:pPr marL="108000" indent="-108000">
              <a:spcAft>
                <a:spcPts val="1200"/>
              </a:spcAft>
              <a:buFont typeface="Arial" panose="020B0604020202020204" pitchFamily="34" charset="0"/>
              <a:buChar char="•"/>
            </a:pPr>
            <a:r>
              <a:rPr lang="es-ES" sz="1400" b="1" dirty="0"/>
              <a:t>Punto de pedido (PP): </a:t>
            </a:r>
            <a:r>
              <a:rPr lang="es-ES" sz="1400" dirty="0"/>
              <a:t>Momento en el que la cantidad de inventario llega a un punto en el que, si no se realiza el pedido, se sobrepasará el stock de seguridad. (PP = SS + Consumo*lead time)</a:t>
            </a:r>
          </a:p>
          <a:p>
            <a:pPr marL="108000" indent="-108000">
              <a:spcAft>
                <a:spcPts val="1200"/>
              </a:spcAft>
              <a:buFont typeface="Arial" panose="020B0604020202020204" pitchFamily="34" charset="0"/>
              <a:buChar char="•"/>
            </a:pPr>
            <a:r>
              <a:rPr lang="es-ES" sz="1400" b="1" dirty="0"/>
              <a:t>Lote: </a:t>
            </a:r>
            <a:r>
              <a:rPr lang="es-ES" sz="1400" dirty="0"/>
              <a:t>Es la cantidad de pedido</a:t>
            </a:r>
            <a:endParaRPr lang="es-ES" sz="1400" b="1" dirty="0"/>
          </a:p>
        </p:txBody>
      </p:sp>
      <p:sp>
        <p:nvSpPr>
          <p:cNvPr id="9" name="CuadroTexto 8">
            <a:extLst>
              <a:ext uri="{FF2B5EF4-FFF2-40B4-BE49-F238E27FC236}">
                <a16:creationId xmlns:a16="http://schemas.microsoft.com/office/drawing/2014/main" id="{B48B17F1-4377-15F6-FCDC-3E41336526B3}"/>
              </a:ext>
            </a:extLst>
          </p:cNvPr>
          <p:cNvSpPr txBox="1"/>
          <p:nvPr/>
        </p:nvSpPr>
        <p:spPr>
          <a:xfrm>
            <a:off x="578498" y="531845"/>
            <a:ext cx="10776857" cy="923330"/>
          </a:xfrm>
          <a:prstGeom prst="rect">
            <a:avLst/>
          </a:prstGeom>
          <a:noFill/>
        </p:spPr>
        <p:txBody>
          <a:bodyPr wrap="square" rtlCol="0">
            <a:spAutoFit/>
          </a:bodyPr>
          <a:lstStyle/>
          <a:p>
            <a:r>
              <a:rPr lang="es-ES" b="1" dirty="0"/>
              <a:t>Una pincelada de Negocio para entender el proyecto</a:t>
            </a:r>
          </a:p>
          <a:p>
            <a:r>
              <a:rPr lang="es-ES" dirty="0"/>
              <a:t>La gestión de inventarios es una parte fundamental en las empresas. Muchos de mis proyectos en el trabajo consisten en la optimización de la gestión en la cadena de aprovisionamiento, por ende, los inventarios.</a:t>
            </a:r>
          </a:p>
        </p:txBody>
      </p:sp>
    </p:spTree>
    <p:extLst>
      <p:ext uri="{BB962C8B-B14F-4D97-AF65-F5344CB8AC3E}">
        <p14:creationId xmlns:p14="http://schemas.microsoft.com/office/powerpoint/2010/main" val="1295512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1F09E30-DE57-31F2-EC26-EAF9B9EFD813}"/>
              </a:ext>
            </a:extLst>
          </p:cNvPr>
          <p:cNvSpPr txBox="1"/>
          <p:nvPr/>
        </p:nvSpPr>
        <p:spPr>
          <a:xfrm>
            <a:off x="578498" y="531845"/>
            <a:ext cx="10776857" cy="923330"/>
          </a:xfrm>
          <a:prstGeom prst="rect">
            <a:avLst/>
          </a:prstGeom>
          <a:noFill/>
        </p:spPr>
        <p:txBody>
          <a:bodyPr wrap="square" rtlCol="0">
            <a:spAutoFit/>
          </a:bodyPr>
          <a:lstStyle/>
          <a:p>
            <a:r>
              <a:rPr lang="es-ES" b="1" dirty="0"/>
              <a:t>Objetivo del proyecto</a:t>
            </a:r>
          </a:p>
          <a:p>
            <a:r>
              <a:rPr lang="es-ES" dirty="0"/>
              <a:t>Consiste en la identificación automática de que un material ha llegado al punto de pedido, de tal forma, que el técnico de compras reciba un mail indicando el material que está en esa situación.</a:t>
            </a:r>
          </a:p>
        </p:txBody>
      </p:sp>
      <p:sp>
        <p:nvSpPr>
          <p:cNvPr id="4" name="CuadroTexto 3">
            <a:extLst>
              <a:ext uri="{FF2B5EF4-FFF2-40B4-BE49-F238E27FC236}">
                <a16:creationId xmlns:a16="http://schemas.microsoft.com/office/drawing/2014/main" id="{2067D68A-3DC9-43FA-7A30-7C8B2F1D1EBD}"/>
              </a:ext>
            </a:extLst>
          </p:cNvPr>
          <p:cNvSpPr txBox="1"/>
          <p:nvPr/>
        </p:nvSpPr>
        <p:spPr>
          <a:xfrm>
            <a:off x="578498" y="130629"/>
            <a:ext cx="10776857" cy="215444"/>
          </a:xfrm>
          <a:prstGeom prst="rect">
            <a:avLst/>
          </a:prstGeom>
          <a:noFill/>
        </p:spPr>
        <p:txBody>
          <a:bodyPr wrap="square" rtlCol="0">
            <a:spAutoFit/>
          </a:bodyPr>
          <a:lstStyle/>
          <a:p>
            <a:r>
              <a:rPr lang="es-ES" sz="800" dirty="0"/>
              <a:t>Proyecto final </a:t>
            </a:r>
            <a:r>
              <a:rPr lang="es-ES" sz="800" dirty="0" err="1"/>
              <a:t>Ironhack</a:t>
            </a:r>
            <a:endParaRPr lang="es-ES" sz="800" dirty="0"/>
          </a:p>
        </p:txBody>
      </p:sp>
      <p:sp>
        <p:nvSpPr>
          <p:cNvPr id="5" name="CuadroTexto 4">
            <a:extLst>
              <a:ext uri="{FF2B5EF4-FFF2-40B4-BE49-F238E27FC236}">
                <a16:creationId xmlns:a16="http://schemas.microsoft.com/office/drawing/2014/main" id="{8A507065-5801-A61E-1CCC-7C8CCE7B5030}"/>
              </a:ext>
            </a:extLst>
          </p:cNvPr>
          <p:cNvSpPr txBox="1"/>
          <p:nvPr/>
        </p:nvSpPr>
        <p:spPr>
          <a:xfrm>
            <a:off x="578498" y="1953056"/>
            <a:ext cx="10776857" cy="892552"/>
          </a:xfrm>
          <a:prstGeom prst="rect">
            <a:avLst/>
          </a:prstGeom>
          <a:noFill/>
        </p:spPr>
        <p:txBody>
          <a:bodyPr wrap="square" rtlCol="0">
            <a:spAutoFit/>
          </a:bodyPr>
          <a:lstStyle/>
          <a:p>
            <a:pPr>
              <a:spcAft>
                <a:spcPts val="1200"/>
              </a:spcAft>
            </a:pPr>
            <a:r>
              <a:rPr lang="es-ES" sz="1400" b="1" dirty="0"/>
              <a:t>¿Qué conseguimos?</a:t>
            </a:r>
          </a:p>
          <a:p>
            <a:pPr>
              <a:spcAft>
                <a:spcPts val="1200"/>
              </a:spcAft>
            </a:pPr>
            <a:r>
              <a:rPr lang="es-ES" sz="1400" dirty="0"/>
              <a:t>El logro principal es </a:t>
            </a:r>
            <a:r>
              <a:rPr lang="es-ES" sz="1400" b="1" dirty="0"/>
              <a:t>ahorrar tiempo al técnico de compras </a:t>
            </a:r>
            <a:r>
              <a:rPr lang="es-ES" sz="1400" dirty="0"/>
              <a:t>para que no tenga que estar haciendo una </a:t>
            </a:r>
            <a:r>
              <a:rPr lang="es-ES" sz="1400" b="1" dirty="0"/>
              <a:t>revisión manual </a:t>
            </a:r>
            <a:r>
              <a:rPr lang="es-ES" sz="1400" dirty="0"/>
              <a:t>de los inventarios, utilizando condicionales en Excel, y pueda emplear su tiempo en </a:t>
            </a:r>
            <a:r>
              <a:rPr lang="es-ES" sz="1400" b="1" dirty="0"/>
              <a:t>tareas de más valor.</a:t>
            </a:r>
          </a:p>
        </p:txBody>
      </p:sp>
      <p:pic>
        <p:nvPicPr>
          <p:cNvPr id="7" name="Picture 2" descr="evolucion stock">
            <a:extLst>
              <a:ext uri="{FF2B5EF4-FFF2-40B4-BE49-F238E27FC236}">
                <a16:creationId xmlns:a16="http://schemas.microsoft.com/office/drawing/2014/main" id="{22AEC2E2-A4A9-EC47-D700-9DD4515A3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98" y="3041723"/>
            <a:ext cx="4264090" cy="2797642"/>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a:extLst>
              <a:ext uri="{FF2B5EF4-FFF2-40B4-BE49-F238E27FC236}">
                <a16:creationId xmlns:a16="http://schemas.microsoft.com/office/drawing/2014/main" id="{E7141C82-E51F-09E7-91D9-989806BF1D86}"/>
              </a:ext>
            </a:extLst>
          </p:cNvPr>
          <p:cNvSpPr/>
          <p:nvPr/>
        </p:nvSpPr>
        <p:spPr>
          <a:xfrm>
            <a:off x="2202025" y="4348065"/>
            <a:ext cx="335902" cy="2799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384FF2D7-A185-F03E-BAB3-50FA00F74E86}"/>
              </a:ext>
            </a:extLst>
          </p:cNvPr>
          <p:cNvSpPr/>
          <p:nvPr/>
        </p:nvSpPr>
        <p:spPr>
          <a:xfrm>
            <a:off x="2904931" y="4348065"/>
            <a:ext cx="335902" cy="2799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DC325494-21CA-F182-638F-850506BAD531}"/>
              </a:ext>
            </a:extLst>
          </p:cNvPr>
          <p:cNvSpPr/>
          <p:nvPr/>
        </p:nvSpPr>
        <p:spPr>
          <a:xfrm>
            <a:off x="3607837" y="4348065"/>
            <a:ext cx="335902" cy="2799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Flecha: a la derecha con bandas 10">
            <a:extLst>
              <a:ext uri="{FF2B5EF4-FFF2-40B4-BE49-F238E27FC236}">
                <a16:creationId xmlns:a16="http://schemas.microsoft.com/office/drawing/2014/main" id="{EFE29D7E-9E54-DA1C-032C-E00E41E27EA9}"/>
              </a:ext>
            </a:extLst>
          </p:cNvPr>
          <p:cNvSpPr/>
          <p:nvPr/>
        </p:nvSpPr>
        <p:spPr>
          <a:xfrm>
            <a:off x="5380986" y="4348065"/>
            <a:ext cx="1604865" cy="625151"/>
          </a:xfrm>
          <a:prstGeom prst="striped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3" name="Gráfico 12" descr="Correo electrónico">
            <a:extLst>
              <a:ext uri="{FF2B5EF4-FFF2-40B4-BE49-F238E27FC236}">
                <a16:creationId xmlns:a16="http://schemas.microsoft.com/office/drawing/2014/main" id="{C545E195-C022-F396-1386-D576A3A61B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98105" y="3748876"/>
            <a:ext cx="687003" cy="687003"/>
          </a:xfrm>
          <a:prstGeom prst="rect">
            <a:avLst/>
          </a:prstGeom>
        </p:spPr>
      </p:pic>
      <p:pic>
        <p:nvPicPr>
          <p:cNvPr id="15" name="Gráfico 14" descr="Portátil">
            <a:extLst>
              <a:ext uri="{FF2B5EF4-FFF2-40B4-BE49-F238E27FC236}">
                <a16:creationId xmlns:a16="http://schemas.microsoft.com/office/drawing/2014/main" id="{C0A5B55C-F42F-7715-5712-DC3A9212F5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77230" y="2638012"/>
            <a:ext cx="3819677" cy="3819677"/>
          </a:xfrm>
          <a:prstGeom prst="rect">
            <a:avLst/>
          </a:prstGeom>
        </p:spPr>
      </p:pic>
      <p:pic>
        <p:nvPicPr>
          <p:cNvPr id="17" name="Gráfico 16" descr="Peligro">
            <a:extLst>
              <a:ext uri="{FF2B5EF4-FFF2-40B4-BE49-F238E27FC236}">
                <a16:creationId xmlns:a16="http://schemas.microsoft.com/office/drawing/2014/main" id="{2C6EDC6C-CF30-B691-B833-4892DFD4BB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73681" y="3684082"/>
            <a:ext cx="352541" cy="352541"/>
          </a:xfrm>
          <a:prstGeom prst="rect">
            <a:avLst/>
          </a:prstGeom>
        </p:spPr>
      </p:pic>
      <p:pic>
        <p:nvPicPr>
          <p:cNvPr id="18" name="Gráfico 17" descr="Peligro">
            <a:extLst>
              <a:ext uri="{FF2B5EF4-FFF2-40B4-BE49-F238E27FC236}">
                <a16:creationId xmlns:a16="http://schemas.microsoft.com/office/drawing/2014/main" id="{16B9DD5A-49EB-E02C-B1C2-3DB2FDFCDD6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85294" y="3684082"/>
            <a:ext cx="352541" cy="352541"/>
          </a:xfrm>
          <a:prstGeom prst="rect">
            <a:avLst/>
          </a:prstGeom>
        </p:spPr>
      </p:pic>
      <p:sp>
        <p:nvSpPr>
          <p:cNvPr id="19" name="CuadroTexto 18">
            <a:extLst>
              <a:ext uri="{FF2B5EF4-FFF2-40B4-BE49-F238E27FC236}">
                <a16:creationId xmlns:a16="http://schemas.microsoft.com/office/drawing/2014/main" id="{AEBBB5D6-2F4F-46E2-845B-14C707244068}"/>
              </a:ext>
            </a:extLst>
          </p:cNvPr>
          <p:cNvSpPr txBox="1"/>
          <p:nvPr/>
        </p:nvSpPr>
        <p:spPr>
          <a:xfrm>
            <a:off x="8249882" y="4180247"/>
            <a:ext cx="2345359" cy="307777"/>
          </a:xfrm>
          <a:prstGeom prst="rect">
            <a:avLst/>
          </a:prstGeom>
          <a:noFill/>
        </p:spPr>
        <p:txBody>
          <a:bodyPr wrap="square" rtlCol="0">
            <a:spAutoFit/>
          </a:bodyPr>
          <a:lstStyle/>
          <a:p>
            <a:pPr>
              <a:spcAft>
                <a:spcPts val="1200"/>
              </a:spcAft>
            </a:pPr>
            <a:r>
              <a:rPr lang="es-ES" sz="1400" dirty="0"/>
              <a:t>El material 2_mmpp_8 ha llegado al punto de pedido</a:t>
            </a:r>
          </a:p>
        </p:txBody>
      </p:sp>
    </p:spTree>
    <p:extLst>
      <p:ext uri="{BB962C8B-B14F-4D97-AF65-F5344CB8AC3E}">
        <p14:creationId xmlns:p14="http://schemas.microsoft.com/office/powerpoint/2010/main" val="168676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1F09E30-DE57-31F2-EC26-EAF9B9EFD813}"/>
              </a:ext>
            </a:extLst>
          </p:cNvPr>
          <p:cNvSpPr txBox="1"/>
          <p:nvPr/>
        </p:nvSpPr>
        <p:spPr>
          <a:xfrm>
            <a:off x="578498" y="531845"/>
            <a:ext cx="10776857" cy="646331"/>
          </a:xfrm>
          <a:prstGeom prst="rect">
            <a:avLst/>
          </a:prstGeom>
          <a:noFill/>
        </p:spPr>
        <p:txBody>
          <a:bodyPr wrap="square" rtlCol="0">
            <a:spAutoFit/>
          </a:bodyPr>
          <a:lstStyle/>
          <a:p>
            <a:r>
              <a:rPr lang="es-ES" b="1" dirty="0"/>
              <a:t>Metodología</a:t>
            </a:r>
          </a:p>
          <a:p>
            <a:r>
              <a:rPr lang="es-ES" dirty="0"/>
              <a:t>Para lograr el objetivo, se ha partido de unas base de datos en Excel de una empresa real, y se han anonimizado. </a:t>
            </a:r>
          </a:p>
        </p:txBody>
      </p:sp>
      <p:sp>
        <p:nvSpPr>
          <p:cNvPr id="4" name="CuadroTexto 3">
            <a:extLst>
              <a:ext uri="{FF2B5EF4-FFF2-40B4-BE49-F238E27FC236}">
                <a16:creationId xmlns:a16="http://schemas.microsoft.com/office/drawing/2014/main" id="{2067D68A-3DC9-43FA-7A30-7C8B2F1D1EBD}"/>
              </a:ext>
            </a:extLst>
          </p:cNvPr>
          <p:cNvSpPr txBox="1"/>
          <p:nvPr/>
        </p:nvSpPr>
        <p:spPr>
          <a:xfrm>
            <a:off x="578498" y="130629"/>
            <a:ext cx="10776857" cy="215444"/>
          </a:xfrm>
          <a:prstGeom prst="rect">
            <a:avLst/>
          </a:prstGeom>
          <a:noFill/>
        </p:spPr>
        <p:txBody>
          <a:bodyPr wrap="square" rtlCol="0">
            <a:spAutoFit/>
          </a:bodyPr>
          <a:lstStyle/>
          <a:p>
            <a:r>
              <a:rPr lang="es-ES" sz="800" dirty="0"/>
              <a:t>Proyecto final </a:t>
            </a:r>
            <a:r>
              <a:rPr lang="es-ES" sz="800" dirty="0" err="1"/>
              <a:t>Ironhack</a:t>
            </a:r>
            <a:endParaRPr lang="es-ES" sz="800" dirty="0"/>
          </a:p>
        </p:txBody>
      </p:sp>
      <p:sp>
        <p:nvSpPr>
          <p:cNvPr id="22" name="CuadroTexto 21">
            <a:extLst>
              <a:ext uri="{FF2B5EF4-FFF2-40B4-BE49-F238E27FC236}">
                <a16:creationId xmlns:a16="http://schemas.microsoft.com/office/drawing/2014/main" id="{A81AA0CF-ED43-7799-DFB5-31A5C3805E2E}"/>
              </a:ext>
            </a:extLst>
          </p:cNvPr>
          <p:cNvSpPr txBox="1"/>
          <p:nvPr/>
        </p:nvSpPr>
        <p:spPr>
          <a:xfrm>
            <a:off x="578498" y="1953056"/>
            <a:ext cx="11201698" cy="2739211"/>
          </a:xfrm>
          <a:prstGeom prst="rect">
            <a:avLst/>
          </a:prstGeom>
          <a:noFill/>
        </p:spPr>
        <p:txBody>
          <a:bodyPr wrap="square" rtlCol="0">
            <a:spAutoFit/>
          </a:bodyPr>
          <a:lstStyle/>
          <a:p>
            <a:pPr>
              <a:spcAft>
                <a:spcPts val="1200"/>
              </a:spcAft>
            </a:pPr>
            <a:r>
              <a:rPr lang="es-ES" sz="1400" b="1" dirty="0"/>
              <a:t>BBDD:</a:t>
            </a:r>
          </a:p>
          <a:p>
            <a:pPr marL="108000" indent="-108000">
              <a:spcAft>
                <a:spcPts val="1200"/>
              </a:spcAft>
              <a:buFont typeface="Arial" panose="020B0604020202020204" pitchFamily="34" charset="0"/>
              <a:buChar char="•"/>
            </a:pPr>
            <a:r>
              <a:rPr lang="es-ES" sz="1400" b="1" dirty="0"/>
              <a:t>Fichero de movimientos de existencias: </a:t>
            </a:r>
            <a:r>
              <a:rPr lang="es-ES" sz="1400" dirty="0"/>
              <a:t>Son 3 ficheros compuestos con los movimientos de entrada y salida de mercancías para los años 2017, 2018 y 2019</a:t>
            </a:r>
          </a:p>
          <a:p>
            <a:pPr marL="108000" indent="-108000">
              <a:spcAft>
                <a:spcPts val="1200"/>
              </a:spcAft>
              <a:buFont typeface="Arial" panose="020B0604020202020204" pitchFamily="34" charset="0"/>
              <a:buChar char="•"/>
            </a:pPr>
            <a:r>
              <a:rPr lang="es-ES" sz="1400" b="1" dirty="0"/>
              <a:t>Fichero de stock actual: </a:t>
            </a:r>
            <a:r>
              <a:rPr lang="es-ES" sz="1400" dirty="0"/>
              <a:t>Este fichero indica las existencias reales ha día de hoy por material.</a:t>
            </a:r>
          </a:p>
          <a:p>
            <a:pPr marL="108000" indent="-108000">
              <a:spcAft>
                <a:spcPts val="1200"/>
              </a:spcAft>
              <a:buFont typeface="Arial" panose="020B0604020202020204" pitchFamily="34" charset="0"/>
              <a:buChar char="•"/>
            </a:pPr>
            <a:r>
              <a:rPr lang="es-ES" sz="1400" b="1" dirty="0"/>
              <a:t>Fichero Maestro de materiales</a:t>
            </a:r>
            <a:r>
              <a:rPr lang="es-ES" sz="1400" dirty="0"/>
              <a:t>: En este fichero se indica el stock de seguridad y los lead times por material.</a:t>
            </a:r>
          </a:p>
          <a:p>
            <a:pPr marL="108000" indent="-108000">
              <a:spcAft>
                <a:spcPts val="1200"/>
              </a:spcAft>
              <a:buFont typeface="Arial" panose="020B0604020202020204" pitchFamily="34" charset="0"/>
              <a:buChar char="•"/>
            </a:pPr>
            <a:r>
              <a:rPr lang="es-ES" sz="1400" b="1" dirty="0"/>
              <a:t>Fichero </a:t>
            </a:r>
            <a:r>
              <a:rPr lang="es-ES" sz="1400" b="1" dirty="0" err="1"/>
              <a:t>ltyss</a:t>
            </a:r>
            <a:r>
              <a:rPr lang="es-ES" sz="1400" b="1" dirty="0"/>
              <a:t>: </a:t>
            </a:r>
            <a:r>
              <a:rPr lang="es-ES" sz="1400" dirty="0"/>
              <a:t>Fichero generado tras los cálculos y la limpieza con los datos de stock de seguridad y lead times medios por materia prima</a:t>
            </a:r>
          </a:p>
          <a:p>
            <a:pPr marL="108000" indent="-108000">
              <a:spcAft>
                <a:spcPts val="1200"/>
              </a:spcAft>
              <a:buFont typeface="Arial" panose="020B0604020202020204" pitchFamily="34" charset="0"/>
              <a:buChar char="•"/>
            </a:pPr>
            <a:r>
              <a:rPr lang="es-ES" sz="1400" b="1" dirty="0"/>
              <a:t>Fichero de consumos actuales: </a:t>
            </a:r>
            <a:r>
              <a:rPr lang="es-ES" sz="1400" dirty="0"/>
              <a:t>Fichero generado que contiene el consumo diario calculado.</a:t>
            </a:r>
          </a:p>
          <a:p>
            <a:pPr marL="108000" indent="-108000">
              <a:spcAft>
                <a:spcPts val="1200"/>
              </a:spcAft>
              <a:buFont typeface="Arial" panose="020B0604020202020204" pitchFamily="34" charset="0"/>
              <a:buChar char="•"/>
            </a:pPr>
            <a:r>
              <a:rPr lang="es-ES" sz="1400" b="1" dirty="0"/>
              <a:t>Fichero consolidado: </a:t>
            </a:r>
            <a:r>
              <a:rPr lang="es-ES" sz="1400" dirty="0"/>
              <a:t>Fichero limpio con el id del material, el consumo diario, el lead time, el stock de seguridad y el punto de pedido calculado.</a:t>
            </a:r>
          </a:p>
        </p:txBody>
      </p:sp>
    </p:spTree>
    <p:extLst>
      <p:ext uri="{BB962C8B-B14F-4D97-AF65-F5344CB8AC3E}">
        <p14:creationId xmlns:p14="http://schemas.microsoft.com/office/powerpoint/2010/main" val="78917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1F09E30-DE57-31F2-EC26-EAF9B9EFD813}"/>
              </a:ext>
            </a:extLst>
          </p:cNvPr>
          <p:cNvSpPr txBox="1"/>
          <p:nvPr/>
        </p:nvSpPr>
        <p:spPr>
          <a:xfrm>
            <a:off x="578498" y="531845"/>
            <a:ext cx="10776857" cy="646331"/>
          </a:xfrm>
          <a:prstGeom prst="rect">
            <a:avLst/>
          </a:prstGeom>
          <a:noFill/>
        </p:spPr>
        <p:txBody>
          <a:bodyPr wrap="square" rtlCol="0">
            <a:spAutoFit/>
          </a:bodyPr>
          <a:lstStyle/>
          <a:p>
            <a:r>
              <a:rPr lang="es-ES" b="1" dirty="0"/>
              <a:t>Metodología</a:t>
            </a:r>
          </a:p>
          <a:p>
            <a:r>
              <a:rPr lang="es-ES" dirty="0"/>
              <a:t>A partir de ahí, se ha trabajado con </a:t>
            </a:r>
            <a:r>
              <a:rPr lang="es-ES" dirty="0" err="1"/>
              <a:t>Jupyter</a:t>
            </a:r>
            <a:r>
              <a:rPr lang="es-ES" dirty="0"/>
              <a:t> notebook para limpiar, calcular y generar ficheros nuevos</a:t>
            </a:r>
          </a:p>
        </p:txBody>
      </p:sp>
      <p:sp>
        <p:nvSpPr>
          <p:cNvPr id="4" name="CuadroTexto 3">
            <a:extLst>
              <a:ext uri="{FF2B5EF4-FFF2-40B4-BE49-F238E27FC236}">
                <a16:creationId xmlns:a16="http://schemas.microsoft.com/office/drawing/2014/main" id="{2067D68A-3DC9-43FA-7A30-7C8B2F1D1EBD}"/>
              </a:ext>
            </a:extLst>
          </p:cNvPr>
          <p:cNvSpPr txBox="1"/>
          <p:nvPr/>
        </p:nvSpPr>
        <p:spPr>
          <a:xfrm>
            <a:off x="578498" y="130629"/>
            <a:ext cx="10776857" cy="215444"/>
          </a:xfrm>
          <a:prstGeom prst="rect">
            <a:avLst/>
          </a:prstGeom>
          <a:noFill/>
        </p:spPr>
        <p:txBody>
          <a:bodyPr wrap="square" rtlCol="0">
            <a:spAutoFit/>
          </a:bodyPr>
          <a:lstStyle/>
          <a:p>
            <a:r>
              <a:rPr lang="es-ES" sz="800" dirty="0"/>
              <a:t>Proyecto final </a:t>
            </a:r>
            <a:r>
              <a:rPr lang="es-ES" sz="800" dirty="0" err="1"/>
              <a:t>Ironhack</a:t>
            </a:r>
            <a:endParaRPr lang="es-ES" sz="800" dirty="0"/>
          </a:p>
        </p:txBody>
      </p:sp>
      <p:sp>
        <p:nvSpPr>
          <p:cNvPr id="6" name="CuadroTexto 5">
            <a:extLst>
              <a:ext uri="{FF2B5EF4-FFF2-40B4-BE49-F238E27FC236}">
                <a16:creationId xmlns:a16="http://schemas.microsoft.com/office/drawing/2014/main" id="{E978CA89-5E6C-A480-6FF5-D52359DB43C8}"/>
              </a:ext>
            </a:extLst>
          </p:cNvPr>
          <p:cNvSpPr txBox="1"/>
          <p:nvPr/>
        </p:nvSpPr>
        <p:spPr>
          <a:xfrm>
            <a:off x="578498" y="1953056"/>
            <a:ext cx="11201698" cy="3508653"/>
          </a:xfrm>
          <a:prstGeom prst="rect">
            <a:avLst/>
          </a:prstGeom>
          <a:noFill/>
        </p:spPr>
        <p:txBody>
          <a:bodyPr wrap="square" rtlCol="0">
            <a:spAutoFit/>
          </a:bodyPr>
          <a:lstStyle/>
          <a:p>
            <a:pPr>
              <a:spcAft>
                <a:spcPts val="1200"/>
              </a:spcAft>
            </a:pPr>
            <a:r>
              <a:rPr lang="es-ES" sz="1400" b="1" dirty="0"/>
              <a:t>Trabajo de programación:</a:t>
            </a:r>
          </a:p>
          <a:p>
            <a:pPr marL="108000" indent="-108000">
              <a:spcAft>
                <a:spcPts val="1200"/>
              </a:spcAft>
              <a:buFont typeface="Arial" panose="020B0604020202020204" pitchFamily="34" charset="0"/>
              <a:buChar char="•"/>
            </a:pPr>
            <a:r>
              <a:rPr lang="es-ES" sz="1400" b="1" dirty="0"/>
              <a:t>Cálculo del consumo diario (</a:t>
            </a:r>
            <a:r>
              <a:rPr lang="es-ES" sz="1400" b="1" dirty="0" err="1"/>
              <a:t>Jupyter</a:t>
            </a:r>
            <a:r>
              <a:rPr lang="es-ES" sz="1400" b="1" dirty="0"/>
              <a:t> notebook: Stocks) </a:t>
            </a:r>
            <a:r>
              <a:rPr lang="es-ES" sz="1400" dirty="0"/>
              <a:t>En un primer lugar se ha </a:t>
            </a:r>
            <a:r>
              <a:rPr lang="es-ES" sz="1400" b="1" dirty="0"/>
              <a:t>limpiado el fichero de movimientos </a:t>
            </a:r>
            <a:r>
              <a:rPr lang="es-ES" sz="1400" dirty="0"/>
              <a:t>de existencias para llevar a cabo el tratamiento de datos. Este fichero contiene el </a:t>
            </a:r>
            <a:r>
              <a:rPr lang="es-ES" sz="1400" b="1" dirty="0"/>
              <a:t>día y la cantidad de entrada y salida de un material</a:t>
            </a:r>
            <a:r>
              <a:rPr lang="es-ES" sz="1400" dirty="0"/>
              <a:t>. Con estos datos se ha calculado el </a:t>
            </a:r>
            <a:r>
              <a:rPr lang="es-ES" sz="1400" b="1" dirty="0"/>
              <a:t>consumo medio diario por materia prima</a:t>
            </a:r>
            <a:r>
              <a:rPr lang="es-ES" sz="1400" dirty="0"/>
              <a:t>. Como output obtenemos el fichero de </a:t>
            </a:r>
            <a:r>
              <a:rPr lang="es-ES" sz="1400" b="1" dirty="0"/>
              <a:t>consumos actuales </a:t>
            </a:r>
            <a:r>
              <a:rPr lang="es-ES" sz="1400" dirty="0"/>
              <a:t>por material.</a:t>
            </a:r>
            <a:endParaRPr lang="es-ES" sz="1400" b="1" dirty="0"/>
          </a:p>
          <a:p>
            <a:pPr marL="108000" indent="-108000">
              <a:spcAft>
                <a:spcPts val="1200"/>
              </a:spcAft>
              <a:buFont typeface="Arial" panose="020B0604020202020204" pitchFamily="34" charset="0"/>
              <a:buChar char="•"/>
            </a:pPr>
            <a:r>
              <a:rPr lang="es-ES" sz="1400" b="1" dirty="0"/>
              <a:t>Obtención del plazo de entrega y el stock de seguridad (</a:t>
            </a:r>
            <a:r>
              <a:rPr lang="es-ES" sz="1400" b="1" dirty="0" err="1"/>
              <a:t>Jupyter</a:t>
            </a:r>
            <a:r>
              <a:rPr lang="es-ES" sz="1400" b="1" dirty="0"/>
              <a:t> notebook: </a:t>
            </a:r>
            <a:r>
              <a:rPr lang="es-ES" sz="1400" b="1" dirty="0" err="1"/>
              <a:t>pp_ss</a:t>
            </a:r>
            <a:r>
              <a:rPr lang="es-ES" sz="1400" b="1" dirty="0"/>
              <a:t>) </a:t>
            </a:r>
            <a:r>
              <a:rPr lang="es-ES" sz="1400" dirty="0"/>
              <a:t>Posteriormente, se ha trabajado el fichero de </a:t>
            </a:r>
            <a:r>
              <a:rPr lang="es-ES" sz="1400" b="1" dirty="0"/>
              <a:t>maestro de materiales</a:t>
            </a:r>
            <a:r>
              <a:rPr lang="es-ES" sz="1400" dirty="0"/>
              <a:t> del cual obtenemos el </a:t>
            </a:r>
            <a:r>
              <a:rPr lang="es-ES" sz="1400" b="1" dirty="0"/>
              <a:t>lead time </a:t>
            </a:r>
            <a:r>
              <a:rPr lang="es-ES" sz="1400" dirty="0"/>
              <a:t>por materia prima (Por problemas de tiempo, no se ha hecho una media de los lead times reales del fichero sacando la media por proveedor). A su vez, obtenemos el </a:t>
            </a:r>
            <a:r>
              <a:rPr lang="es-ES" sz="1400" b="1" dirty="0"/>
              <a:t>stock de seguridad </a:t>
            </a:r>
            <a:r>
              <a:rPr lang="es-ES" sz="1400" dirty="0"/>
              <a:t>que la empresa tiene actualmente calculado. Como output se genera el fichero </a:t>
            </a:r>
            <a:r>
              <a:rPr lang="es-ES" sz="1400" dirty="0" err="1"/>
              <a:t>ltyss</a:t>
            </a:r>
            <a:r>
              <a:rPr lang="es-ES" sz="1400" dirty="0"/>
              <a:t>.</a:t>
            </a:r>
            <a:endParaRPr lang="es-ES" sz="1400" b="1" dirty="0"/>
          </a:p>
          <a:p>
            <a:pPr marL="108000" indent="-108000">
              <a:spcAft>
                <a:spcPts val="1200"/>
              </a:spcAft>
              <a:buFont typeface="Arial" panose="020B0604020202020204" pitchFamily="34" charset="0"/>
              <a:buChar char="•"/>
            </a:pPr>
            <a:r>
              <a:rPr lang="es-ES" sz="1400" b="1" dirty="0"/>
              <a:t>Cálculo del punto de pedido (</a:t>
            </a:r>
            <a:r>
              <a:rPr lang="es-ES" sz="1400" b="1" dirty="0" err="1"/>
              <a:t>Jupyter</a:t>
            </a:r>
            <a:r>
              <a:rPr lang="es-ES" sz="1400" b="1" dirty="0"/>
              <a:t> notebook: consolidado) </a:t>
            </a:r>
            <a:r>
              <a:rPr lang="es-ES" sz="1400" dirty="0"/>
              <a:t>En este notebook creamos un </a:t>
            </a:r>
            <a:r>
              <a:rPr lang="es-ES" sz="1400" b="1" dirty="0"/>
              <a:t>consolidado</a:t>
            </a:r>
            <a:r>
              <a:rPr lang="es-ES" sz="1400" dirty="0"/>
              <a:t> sobre el que calculamos el </a:t>
            </a:r>
            <a:r>
              <a:rPr lang="es-ES" sz="1400" b="1" dirty="0"/>
              <a:t>punto de pedido</a:t>
            </a:r>
            <a:r>
              <a:rPr lang="es-ES" sz="1400" dirty="0"/>
              <a:t>, con la fórmula sencilla: PP = Stock de seguridad + (Consumo diario x Lead time). Como output se obtiene el fichero consolidado.</a:t>
            </a:r>
            <a:endParaRPr lang="es-ES" sz="1400" b="1" dirty="0"/>
          </a:p>
          <a:p>
            <a:pPr marL="108000" indent="-108000">
              <a:spcAft>
                <a:spcPts val="1200"/>
              </a:spcAft>
              <a:buFont typeface="Arial" panose="020B0604020202020204" pitchFamily="34" charset="0"/>
              <a:buChar char="•"/>
            </a:pPr>
            <a:r>
              <a:rPr lang="es-ES" sz="1400" b="1" dirty="0"/>
              <a:t>Creación de la herramienta (</a:t>
            </a:r>
            <a:r>
              <a:rPr lang="es-ES" sz="1400" b="1" dirty="0" err="1"/>
              <a:t>Jupyter</a:t>
            </a:r>
            <a:r>
              <a:rPr lang="es-ES" sz="1400" b="1" dirty="0"/>
              <a:t> notebook: </a:t>
            </a:r>
            <a:r>
              <a:rPr lang="es-ES" sz="1400" b="1" dirty="0" err="1"/>
              <a:t>herramienta_correo</a:t>
            </a:r>
            <a:r>
              <a:rPr lang="es-ES" sz="1400" b="1" dirty="0"/>
              <a:t>) </a:t>
            </a:r>
            <a:r>
              <a:rPr lang="es-ES" sz="1400" dirty="0"/>
              <a:t>En este notebook se carga el fichero </a:t>
            </a:r>
            <a:r>
              <a:rPr lang="es-ES" sz="1400" b="1" dirty="0"/>
              <a:t>consolidado</a:t>
            </a:r>
            <a:r>
              <a:rPr lang="es-ES" sz="1400" dirty="0"/>
              <a:t> y el fichero de </a:t>
            </a:r>
            <a:r>
              <a:rPr lang="es-ES" sz="1400" b="1" dirty="0"/>
              <a:t>stock actual</a:t>
            </a:r>
            <a:r>
              <a:rPr lang="es-ES" sz="1400" dirty="0"/>
              <a:t>. Se crea una función que compare si el stock actual es inferior o igual al punto de pedido, y en ese caso, </a:t>
            </a:r>
            <a:r>
              <a:rPr lang="es-ES" sz="1400" b="1" dirty="0"/>
              <a:t>envía un correo al técnico </a:t>
            </a:r>
            <a:r>
              <a:rPr lang="es-ES" sz="1400" dirty="0"/>
              <a:t>de compras indicando los materiales que necesitan una orden de compra.</a:t>
            </a:r>
          </a:p>
        </p:txBody>
      </p:sp>
    </p:spTree>
    <p:extLst>
      <p:ext uri="{BB962C8B-B14F-4D97-AF65-F5344CB8AC3E}">
        <p14:creationId xmlns:p14="http://schemas.microsoft.com/office/powerpoint/2010/main" val="70661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1F09E30-DE57-31F2-EC26-EAF9B9EFD813}"/>
              </a:ext>
            </a:extLst>
          </p:cNvPr>
          <p:cNvSpPr txBox="1"/>
          <p:nvPr/>
        </p:nvSpPr>
        <p:spPr>
          <a:xfrm>
            <a:off x="578498" y="531845"/>
            <a:ext cx="10776857" cy="646331"/>
          </a:xfrm>
          <a:prstGeom prst="rect">
            <a:avLst/>
          </a:prstGeom>
          <a:noFill/>
        </p:spPr>
        <p:txBody>
          <a:bodyPr wrap="square" rtlCol="0">
            <a:spAutoFit/>
          </a:bodyPr>
          <a:lstStyle/>
          <a:p>
            <a:r>
              <a:rPr lang="es-ES" b="1" dirty="0"/>
              <a:t>Vamos a ilustrarlo un poco</a:t>
            </a:r>
          </a:p>
          <a:p>
            <a:r>
              <a:rPr lang="es-ES" dirty="0"/>
              <a:t>Os quiero enseñar un poco de lo que he acabo de mencionar, para que se vea mejor…</a:t>
            </a:r>
          </a:p>
        </p:txBody>
      </p:sp>
      <p:sp>
        <p:nvSpPr>
          <p:cNvPr id="4" name="CuadroTexto 3">
            <a:extLst>
              <a:ext uri="{FF2B5EF4-FFF2-40B4-BE49-F238E27FC236}">
                <a16:creationId xmlns:a16="http://schemas.microsoft.com/office/drawing/2014/main" id="{2067D68A-3DC9-43FA-7A30-7C8B2F1D1EBD}"/>
              </a:ext>
            </a:extLst>
          </p:cNvPr>
          <p:cNvSpPr txBox="1"/>
          <p:nvPr/>
        </p:nvSpPr>
        <p:spPr>
          <a:xfrm>
            <a:off x="578498" y="130629"/>
            <a:ext cx="10776857" cy="215444"/>
          </a:xfrm>
          <a:prstGeom prst="rect">
            <a:avLst/>
          </a:prstGeom>
          <a:noFill/>
        </p:spPr>
        <p:txBody>
          <a:bodyPr wrap="square" rtlCol="0">
            <a:spAutoFit/>
          </a:bodyPr>
          <a:lstStyle/>
          <a:p>
            <a:r>
              <a:rPr lang="es-ES" sz="800" dirty="0"/>
              <a:t>Proyecto final </a:t>
            </a:r>
            <a:r>
              <a:rPr lang="es-ES" sz="800" dirty="0" err="1"/>
              <a:t>Ironhack</a:t>
            </a:r>
            <a:endParaRPr lang="es-ES" sz="800" dirty="0"/>
          </a:p>
        </p:txBody>
      </p:sp>
      <p:pic>
        <p:nvPicPr>
          <p:cNvPr id="5" name="Imagen 4">
            <a:extLst>
              <a:ext uri="{FF2B5EF4-FFF2-40B4-BE49-F238E27FC236}">
                <a16:creationId xmlns:a16="http://schemas.microsoft.com/office/drawing/2014/main" id="{A884CB84-7DF3-29E4-4846-0BF870B25E47}"/>
              </a:ext>
            </a:extLst>
          </p:cNvPr>
          <p:cNvPicPr>
            <a:picLocks noChangeAspect="1"/>
          </p:cNvPicPr>
          <p:nvPr/>
        </p:nvPicPr>
        <p:blipFill>
          <a:blip r:embed="rId2"/>
          <a:stretch>
            <a:fillRect/>
          </a:stretch>
        </p:blipFill>
        <p:spPr>
          <a:xfrm>
            <a:off x="5092955" y="2859620"/>
            <a:ext cx="2653335" cy="1455118"/>
          </a:xfrm>
          <a:prstGeom prst="rect">
            <a:avLst/>
          </a:prstGeom>
          <a:ln>
            <a:solidFill>
              <a:srgbClr val="FFC000"/>
            </a:solidFill>
          </a:ln>
          <a:effectLst>
            <a:outerShdw blurRad="292100" dist="139700" dir="2700000" algn="tl" rotWithShape="0">
              <a:srgbClr val="333333">
                <a:alpha val="65000"/>
              </a:srgbClr>
            </a:outerShdw>
          </a:effectLst>
        </p:spPr>
      </p:pic>
      <p:pic>
        <p:nvPicPr>
          <p:cNvPr id="8" name="Imagen 7">
            <a:extLst>
              <a:ext uri="{FF2B5EF4-FFF2-40B4-BE49-F238E27FC236}">
                <a16:creationId xmlns:a16="http://schemas.microsoft.com/office/drawing/2014/main" id="{AAFF76C9-29C6-D818-6FB7-2D950FDA2881}"/>
              </a:ext>
            </a:extLst>
          </p:cNvPr>
          <p:cNvPicPr>
            <a:picLocks noChangeAspect="1"/>
          </p:cNvPicPr>
          <p:nvPr/>
        </p:nvPicPr>
        <p:blipFill>
          <a:blip r:embed="rId3"/>
          <a:stretch>
            <a:fillRect/>
          </a:stretch>
        </p:blipFill>
        <p:spPr>
          <a:xfrm>
            <a:off x="5633003" y="3654085"/>
            <a:ext cx="2647165" cy="1641750"/>
          </a:xfrm>
          <a:prstGeom prst="rect">
            <a:avLst/>
          </a:prstGeom>
          <a:ln>
            <a:solidFill>
              <a:srgbClr val="FFC000"/>
            </a:solidFill>
          </a:ln>
          <a:effectLst>
            <a:outerShdw blurRad="292100" dist="139700" dir="2700000" algn="tl" rotWithShape="0">
              <a:srgbClr val="333333">
                <a:alpha val="65000"/>
              </a:srgbClr>
            </a:outerShdw>
          </a:effectLst>
        </p:spPr>
      </p:pic>
      <p:sp>
        <p:nvSpPr>
          <p:cNvPr id="7" name="CuadroTexto 6">
            <a:extLst>
              <a:ext uri="{FF2B5EF4-FFF2-40B4-BE49-F238E27FC236}">
                <a16:creationId xmlns:a16="http://schemas.microsoft.com/office/drawing/2014/main" id="{3943665C-57DC-F0E7-EB52-1824FB8F2D02}"/>
              </a:ext>
            </a:extLst>
          </p:cNvPr>
          <p:cNvSpPr txBox="1"/>
          <p:nvPr/>
        </p:nvSpPr>
        <p:spPr>
          <a:xfrm>
            <a:off x="578498" y="1953056"/>
            <a:ext cx="2537926" cy="307777"/>
          </a:xfrm>
          <a:prstGeom prst="rect">
            <a:avLst/>
          </a:prstGeom>
          <a:noFill/>
        </p:spPr>
        <p:txBody>
          <a:bodyPr wrap="square" rtlCol="0">
            <a:spAutoFit/>
          </a:bodyPr>
          <a:lstStyle/>
          <a:p>
            <a:pPr>
              <a:spcAft>
                <a:spcPts val="1200"/>
              </a:spcAft>
            </a:pPr>
            <a:r>
              <a:rPr lang="es-ES" sz="1400" b="1" u="sng" dirty="0"/>
              <a:t>Ejemplo de limpieza de datos:</a:t>
            </a:r>
            <a:endParaRPr lang="es-ES" sz="1400" u="sng" dirty="0"/>
          </a:p>
        </p:txBody>
      </p:sp>
      <p:sp>
        <p:nvSpPr>
          <p:cNvPr id="11" name="CuadroTexto 10">
            <a:extLst>
              <a:ext uri="{FF2B5EF4-FFF2-40B4-BE49-F238E27FC236}">
                <a16:creationId xmlns:a16="http://schemas.microsoft.com/office/drawing/2014/main" id="{292BECAD-C095-B1A5-6835-9B50468C2A9F}"/>
              </a:ext>
            </a:extLst>
          </p:cNvPr>
          <p:cNvSpPr txBox="1"/>
          <p:nvPr/>
        </p:nvSpPr>
        <p:spPr>
          <a:xfrm>
            <a:off x="653142" y="6172266"/>
            <a:ext cx="7240556" cy="307777"/>
          </a:xfrm>
          <a:prstGeom prst="rect">
            <a:avLst/>
          </a:prstGeom>
          <a:noFill/>
        </p:spPr>
        <p:txBody>
          <a:bodyPr wrap="square" rtlCol="0">
            <a:spAutoFit/>
          </a:bodyPr>
          <a:lstStyle/>
          <a:p>
            <a:pPr>
              <a:spcAft>
                <a:spcPts val="1200"/>
              </a:spcAft>
            </a:pPr>
            <a:r>
              <a:rPr lang="es-ES" sz="1400" dirty="0"/>
              <a:t>No os recomiendo trabajar con fechas importadas de Excel…</a:t>
            </a:r>
          </a:p>
        </p:txBody>
      </p:sp>
      <p:sp>
        <p:nvSpPr>
          <p:cNvPr id="13" name="Triángulo isósceles 12">
            <a:extLst>
              <a:ext uri="{FF2B5EF4-FFF2-40B4-BE49-F238E27FC236}">
                <a16:creationId xmlns:a16="http://schemas.microsoft.com/office/drawing/2014/main" id="{FC87F64F-89D2-47F3-F487-22D9E148F91C}"/>
              </a:ext>
            </a:extLst>
          </p:cNvPr>
          <p:cNvSpPr/>
          <p:nvPr/>
        </p:nvSpPr>
        <p:spPr>
          <a:xfrm rot="5400000">
            <a:off x="3342963" y="3911289"/>
            <a:ext cx="2286709" cy="208275"/>
          </a:xfrm>
          <a:prstGeom prst="triangle">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Triángulo isósceles 13">
            <a:extLst>
              <a:ext uri="{FF2B5EF4-FFF2-40B4-BE49-F238E27FC236}">
                <a16:creationId xmlns:a16="http://schemas.microsoft.com/office/drawing/2014/main" id="{01C6B9BE-1526-B212-B05A-C324660EF5A9}"/>
              </a:ext>
            </a:extLst>
          </p:cNvPr>
          <p:cNvSpPr/>
          <p:nvPr/>
        </p:nvSpPr>
        <p:spPr>
          <a:xfrm rot="5400000">
            <a:off x="7713058" y="3911289"/>
            <a:ext cx="2286709" cy="208275"/>
          </a:xfrm>
          <a:prstGeom prst="triangle">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a:extLst>
              <a:ext uri="{FF2B5EF4-FFF2-40B4-BE49-F238E27FC236}">
                <a16:creationId xmlns:a16="http://schemas.microsoft.com/office/drawing/2014/main" id="{2CA126EA-292F-955D-769D-7909E871E585}"/>
              </a:ext>
            </a:extLst>
          </p:cNvPr>
          <p:cNvPicPr>
            <a:picLocks noChangeAspect="1"/>
          </p:cNvPicPr>
          <p:nvPr/>
        </p:nvPicPr>
        <p:blipFill>
          <a:blip r:embed="rId4"/>
          <a:stretch>
            <a:fillRect/>
          </a:stretch>
        </p:blipFill>
        <p:spPr>
          <a:xfrm>
            <a:off x="545177" y="3037771"/>
            <a:ext cx="3448816" cy="1627841"/>
          </a:xfrm>
          <a:prstGeom prst="rect">
            <a:avLst/>
          </a:prstGeom>
          <a:ln>
            <a:solidFill>
              <a:srgbClr val="FFC000"/>
            </a:solidFill>
          </a:ln>
          <a:effectLst>
            <a:outerShdw blurRad="292100" dist="139700" dir="2700000" algn="tl" rotWithShape="0">
              <a:srgbClr val="333333">
                <a:alpha val="65000"/>
              </a:srgbClr>
            </a:outerShdw>
          </a:effectLst>
        </p:spPr>
      </p:pic>
      <p:pic>
        <p:nvPicPr>
          <p:cNvPr id="18" name="Imagen 17">
            <a:extLst>
              <a:ext uri="{FF2B5EF4-FFF2-40B4-BE49-F238E27FC236}">
                <a16:creationId xmlns:a16="http://schemas.microsoft.com/office/drawing/2014/main" id="{6D0E4BF0-826B-0ADD-64D4-8A9F2B461FEE}"/>
              </a:ext>
            </a:extLst>
          </p:cNvPr>
          <p:cNvPicPr>
            <a:picLocks noChangeAspect="1"/>
          </p:cNvPicPr>
          <p:nvPr/>
        </p:nvPicPr>
        <p:blipFill>
          <a:blip r:embed="rId5"/>
          <a:stretch>
            <a:fillRect/>
          </a:stretch>
        </p:blipFill>
        <p:spPr>
          <a:xfrm>
            <a:off x="9581163" y="2841983"/>
            <a:ext cx="1839340" cy="2554967"/>
          </a:xfrm>
          <a:prstGeom prst="rect">
            <a:avLst/>
          </a:prstGeom>
          <a:ln>
            <a:solidFill>
              <a:srgbClr val="FFC000"/>
            </a:solidFill>
          </a:ln>
          <a:effectLst>
            <a:outerShdw blurRad="292100" dist="139700" dir="2700000" algn="tl" rotWithShape="0">
              <a:srgbClr val="333333">
                <a:alpha val="65000"/>
              </a:srgbClr>
            </a:outerShdw>
          </a:effectLst>
        </p:spPr>
      </p:pic>
      <p:sp>
        <p:nvSpPr>
          <p:cNvPr id="19" name="CuadroTexto 18">
            <a:extLst>
              <a:ext uri="{FF2B5EF4-FFF2-40B4-BE49-F238E27FC236}">
                <a16:creationId xmlns:a16="http://schemas.microsoft.com/office/drawing/2014/main" id="{17223948-A895-E2B1-3299-8DF263EF7283}"/>
              </a:ext>
            </a:extLst>
          </p:cNvPr>
          <p:cNvSpPr txBox="1"/>
          <p:nvPr/>
        </p:nvSpPr>
        <p:spPr>
          <a:xfrm>
            <a:off x="908179" y="2445667"/>
            <a:ext cx="2537926" cy="307777"/>
          </a:xfrm>
          <a:prstGeom prst="rect">
            <a:avLst/>
          </a:prstGeom>
          <a:noFill/>
        </p:spPr>
        <p:txBody>
          <a:bodyPr wrap="square" rtlCol="0">
            <a:spAutoFit/>
          </a:bodyPr>
          <a:lstStyle/>
          <a:p>
            <a:pPr>
              <a:spcAft>
                <a:spcPts val="1200"/>
              </a:spcAft>
            </a:pPr>
            <a:r>
              <a:rPr lang="es-ES" sz="1400" dirty="0"/>
              <a:t>Datos importados</a:t>
            </a:r>
          </a:p>
        </p:txBody>
      </p:sp>
      <p:sp>
        <p:nvSpPr>
          <p:cNvPr id="20" name="CuadroTexto 19">
            <a:extLst>
              <a:ext uri="{FF2B5EF4-FFF2-40B4-BE49-F238E27FC236}">
                <a16:creationId xmlns:a16="http://schemas.microsoft.com/office/drawing/2014/main" id="{D3DB3603-8F2F-E4FF-FA39-3EE68A6658DD}"/>
              </a:ext>
            </a:extLst>
          </p:cNvPr>
          <p:cNvSpPr txBox="1"/>
          <p:nvPr/>
        </p:nvSpPr>
        <p:spPr>
          <a:xfrm>
            <a:off x="5236773" y="2451312"/>
            <a:ext cx="2537926" cy="307777"/>
          </a:xfrm>
          <a:prstGeom prst="rect">
            <a:avLst/>
          </a:prstGeom>
          <a:noFill/>
        </p:spPr>
        <p:txBody>
          <a:bodyPr wrap="square" rtlCol="0">
            <a:spAutoFit/>
          </a:bodyPr>
          <a:lstStyle/>
          <a:p>
            <a:pPr>
              <a:spcAft>
                <a:spcPts val="1200"/>
              </a:spcAft>
            </a:pPr>
            <a:r>
              <a:rPr lang="es-ES" sz="1400" dirty="0"/>
              <a:t>Tratamiento</a:t>
            </a:r>
          </a:p>
        </p:txBody>
      </p:sp>
      <p:sp>
        <p:nvSpPr>
          <p:cNvPr id="21" name="CuadroTexto 20">
            <a:extLst>
              <a:ext uri="{FF2B5EF4-FFF2-40B4-BE49-F238E27FC236}">
                <a16:creationId xmlns:a16="http://schemas.microsoft.com/office/drawing/2014/main" id="{4B9802CA-D12C-6138-F037-6C59AF74E462}"/>
              </a:ext>
            </a:extLst>
          </p:cNvPr>
          <p:cNvSpPr txBox="1"/>
          <p:nvPr/>
        </p:nvSpPr>
        <p:spPr>
          <a:xfrm>
            <a:off x="9660778" y="2445667"/>
            <a:ext cx="2537926" cy="307777"/>
          </a:xfrm>
          <a:prstGeom prst="rect">
            <a:avLst/>
          </a:prstGeom>
          <a:noFill/>
        </p:spPr>
        <p:txBody>
          <a:bodyPr wrap="square" rtlCol="0">
            <a:spAutoFit/>
          </a:bodyPr>
          <a:lstStyle/>
          <a:p>
            <a:pPr>
              <a:spcAft>
                <a:spcPts val="1200"/>
              </a:spcAft>
            </a:pPr>
            <a:r>
              <a:rPr lang="es-ES" sz="1400" dirty="0"/>
              <a:t>Resultado</a:t>
            </a:r>
          </a:p>
        </p:txBody>
      </p:sp>
    </p:spTree>
    <p:extLst>
      <p:ext uri="{BB962C8B-B14F-4D97-AF65-F5344CB8AC3E}">
        <p14:creationId xmlns:p14="http://schemas.microsoft.com/office/powerpoint/2010/main" val="3466160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1F09E30-DE57-31F2-EC26-EAF9B9EFD813}"/>
              </a:ext>
            </a:extLst>
          </p:cNvPr>
          <p:cNvSpPr txBox="1"/>
          <p:nvPr/>
        </p:nvSpPr>
        <p:spPr>
          <a:xfrm>
            <a:off x="578498" y="531845"/>
            <a:ext cx="10776857" cy="646331"/>
          </a:xfrm>
          <a:prstGeom prst="rect">
            <a:avLst/>
          </a:prstGeom>
          <a:noFill/>
        </p:spPr>
        <p:txBody>
          <a:bodyPr wrap="square" rtlCol="0">
            <a:spAutoFit/>
          </a:bodyPr>
          <a:lstStyle/>
          <a:p>
            <a:r>
              <a:rPr lang="es-ES" b="1" dirty="0"/>
              <a:t>Vamos a ilustrarlo un poco</a:t>
            </a:r>
          </a:p>
          <a:p>
            <a:r>
              <a:rPr lang="es-ES" dirty="0"/>
              <a:t>Os quiero enseñar un poco de lo que he acabo de mencionar, para que se vea mejor…</a:t>
            </a:r>
          </a:p>
        </p:txBody>
      </p:sp>
      <p:sp>
        <p:nvSpPr>
          <p:cNvPr id="4" name="CuadroTexto 3">
            <a:extLst>
              <a:ext uri="{FF2B5EF4-FFF2-40B4-BE49-F238E27FC236}">
                <a16:creationId xmlns:a16="http://schemas.microsoft.com/office/drawing/2014/main" id="{2067D68A-3DC9-43FA-7A30-7C8B2F1D1EBD}"/>
              </a:ext>
            </a:extLst>
          </p:cNvPr>
          <p:cNvSpPr txBox="1"/>
          <p:nvPr/>
        </p:nvSpPr>
        <p:spPr>
          <a:xfrm>
            <a:off x="578498" y="130629"/>
            <a:ext cx="10776857" cy="215444"/>
          </a:xfrm>
          <a:prstGeom prst="rect">
            <a:avLst/>
          </a:prstGeom>
          <a:noFill/>
        </p:spPr>
        <p:txBody>
          <a:bodyPr wrap="square" rtlCol="0">
            <a:spAutoFit/>
          </a:bodyPr>
          <a:lstStyle/>
          <a:p>
            <a:r>
              <a:rPr lang="es-ES" sz="800" dirty="0"/>
              <a:t>Proyecto final </a:t>
            </a:r>
            <a:r>
              <a:rPr lang="es-ES" sz="800" dirty="0" err="1"/>
              <a:t>Ironhack</a:t>
            </a:r>
            <a:endParaRPr lang="es-ES" sz="800" dirty="0"/>
          </a:p>
        </p:txBody>
      </p:sp>
      <p:sp>
        <p:nvSpPr>
          <p:cNvPr id="7" name="CuadroTexto 6">
            <a:extLst>
              <a:ext uri="{FF2B5EF4-FFF2-40B4-BE49-F238E27FC236}">
                <a16:creationId xmlns:a16="http://schemas.microsoft.com/office/drawing/2014/main" id="{3943665C-57DC-F0E7-EB52-1824FB8F2D02}"/>
              </a:ext>
            </a:extLst>
          </p:cNvPr>
          <p:cNvSpPr txBox="1"/>
          <p:nvPr/>
        </p:nvSpPr>
        <p:spPr>
          <a:xfrm>
            <a:off x="578497" y="1953056"/>
            <a:ext cx="4133461" cy="307777"/>
          </a:xfrm>
          <a:prstGeom prst="rect">
            <a:avLst/>
          </a:prstGeom>
          <a:noFill/>
        </p:spPr>
        <p:txBody>
          <a:bodyPr wrap="square" rtlCol="0">
            <a:spAutoFit/>
          </a:bodyPr>
          <a:lstStyle/>
          <a:p>
            <a:pPr>
              <a:spcAft>
                <a:spcPts val="1200"/>
              </a:spcAft>
            </a:pPr>
            <a:r>
              <a:rPr lang="es-ES" sz="1400" b="1" u="sng" dirty="0"/>
              <a:t>Función favorita que da el resultado final</a:t>
            </a:r>
            <a:endParaRPr lang="es-ES" sz="1400" u="sng" dirty="0"/>
          </a:p>
        </p:txBody>
      </p:sp>
      <p:pic>
        <p:nvPicPr>
          <p:cNvPr id="6" name="Imagen 5">
            <a:extLst>
              <a:ext uri="{FF2B5EF4-FFF2-40B4-BE49-F238E27FC236}">
                <a16:creationId xmlns:a16="http://schemas.microsoft.com/office/drawing/2014/main" id="{A038B39D-B28E-F9FD-C01E-C3ABB5A10913}"/>
              </a:ext>
            </a:extLst>
          </p:cNvPr>
          <p:cNvPicPr>
            <a:picLocks noChangeAspect="1"/>
          </p:cNvPicPr>
          <p:nvPr/>
        </p:nvPicPr>
        <p:blipFill>
          <a:blip r:embed="rId2"/>
          <a:stretch>
            <a:fillRect/>
          </a:stretch>
        </p:blipFill>
        <p:spPr>
          <a:xfrm>
            <a:off x="671901" y="2719690"/>
            <a:ext cx="4609226" cy="2746961"/>
          </a:xfrm>
          <a:prstGeom prst="rect">
            <a:avLst/>
          </a:prstGeom>
          <a:ln>
            <a:solidFill>
              <a:srgbClr val="FFC000"/>
            </a:solidFill>
          </a:ln>
          <a:effectLst>
            <a:outerShdw blurRad="292100" dist="139700" dir="2700000" algn="tl" rotWithShape="0">
              <a:srgbClr val="333333">
                <a:alpha val="65000"/>
              </a:srgbClr>
            </a:outerShdw>
          </a:effectLst>
        </p:spPr>
      </p:pic>
      <p:sp>
        <p:nvSpPr>
          <p:cNvPr id="14" name="Triángulo isósceles 13">
            <a:extLst>
              <a:ext uri="{FF2B5EF4-FFF2-40B4-BE49-F238E27FC236}">
                <a16:creationId xmlns:a16="http://schemas.microsoft.com/office/drawing/2014/main" id="{FB23E087-001B-E7F0-5326-F7E5C3BF7CB0}"/>
              </a:ext>
            </a:extLst>
          </p:cNvPr>
          <p:cNvSpPr/>
          <p:nvPr/>
        </p:nvSpPr>
        <p:spPr>
          <a:xfrm rot="5400000">
            <a:off x="4723898" y="3911289"/>
            <a:ext cx="2286709" cy="208275"/>
          </a:xfrm>
          <a:prstGeom prst="triangle">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BFAD82DF-9C71-F614-ED16-FB448CDFDC34}"/>
              </a:ext>
            </a:extLst>
          </p:cNvPr>
          <p:cNvPicPr>
            <a:picLocks noChangeAspect="1"/>
          </p:cNvPicPr>
          <p:nvPr/>
        </p:nvPicPr>
        <p:blipFill>
          <a:blip r:embed="rId3"/>
          <a:stretch>
            <a:fillRect/>
          </a:stretch>
        </p:blipFill>
        <p:spPr>
          <a:xfrm>
            <a:off x="6453378" y="2964404"/>
            <a:ext cx="5170598" cy="1846642"/>
          </a:xfrm>
          <a:prstGeom prst="rect">
            <a:avLst/>
          </a:prstGeom>
          <a:ln>
            <a:solidFill>
              <a:srgbClr val="FFC000"/>
            </a:solidFill>
          </a:ln>
          <a:effectLst>
            <a:outerShdw blurRad="292100" dist="139700" dir="2700000" algn="tl" rotWithShape="0">
              <a:srgbClr val="333333">
                <a:alpha val="65000"/>
              </a:srgbClr>
            </a:outerShdw>
          </a:effectLst>
        </p:spPr>
      </p:pic>
      <p:sp>
        <p:nvSpPr>
          <p:cNvPr id="15" name="CuadroTexto 14">
            <a:extLst>
              <a:ext uri="{FF2B5EF4-FFF2-40B4-BE49-F238E27FC236}">
                <a16:creationId xmlns:a16="http://schemas.microsoft.com/office/drawing/2014/main" id="{36DF1AAD-1487-5F9F-3DCD-7B497DEDA20E}"/>
              </a:ext>
            </a:extLst>
          </p:cNvPr>
          <p:cNvSpPr txBox="1"/>
          <p:nvPr/>
        </p:nvSpPr>
        <p:spPr>
          <a:xfrm>
            <a:off x="6500750" y="2260833"/>
            <a:ext cx="4770629" cy="523220"/>
          </a:xfrm>
          <a:prstGeom prst="rect">
            <a:avLst/>
          </a:prstGeom>
          <a:noFill/>
        </p:spPr>
        <p:txBody>
          <a:bodyPr wrap="square" rtlCol="0">
            <a:spAutoFit/>
          </a:bodyPr>
          <a:lstStyle/>
          <a:p>
            <a:pPr>
              <a:spcAft>
                <a:spcPts val="1200"/>
              </a:spcAft>
            </a:pPr>
            <a:r>
              <a:rPr lang="es-ES" sz="1400" dirty="0"/>
              <a:t>Correo con el listado de los materiales que están por debajo del punto de pedido</a:t>
            </a:r>
          </a:p>
        </p:txBody>
      </p:sp>
    </p:spTree>
    <p:extLst>
      <p:ext uri="{BB962C8B-B14F-4D97-AF65-F5344CB8AC3E}">
        <p14:creationId xmlns:p14="http://schemas.microsoft.com/office/powerpoint/2010/main" val="1201930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1F09E30-DE57-31F2-EC26-EAF9B9EFD813}"/>
              </a:ext>
            </a:extLst>
          </p:cNvPr>
          <p:cNvSpPr txBox="1"/>
          <p:nvPr/>
        </p:nvSpPr>
        <p:spPr>
          <a:xfrm>
            <a:off x="578498" y="531845"/>
            <a:ext cx="10776857" cy="646331"/>
          </a:xfrm>
          <a:prstGeom prst="rect">
            <a:avLst/>
          </a:prstGeom>
          <a:noFill/>
        </p:spPr>
        <p:txBody>
          <a:bodyPr wrap="square" rtlCol="0">
            <a:spAutoFit/>
          </a:bodyPr>
          <a:lstStyle/>
          <a:p>
            <a:r>
              <a:rPr lang="es-ES" b="1" dirty="0"/>
              <a:t>La realidad, de las expectativas frente a la realidad</a:t>
            </a:r>
          </a:p>
          <a:p>
            <a:r>
              <a:rPr lang="es-ES" dirty="0"/>
              <a:t>Quería hacer muchas cosas pero solo la limpieza de datos me ha consumido todo el tiempo</a:t>
            </a:r>
          </a:p>
        </p:txBody>
      </p:sp>
      <p:sp>
        <p:nvSpPr>
          <p:cNvPr id="4" name="CuadroTexto 3">
            <a:extLst>
              <a:ext uri="{FF2B5EF4-FFF2-40B4-BE49-F238E27FC236}">
                <a16:creationId xmlns:a16="http://schemas.microsoft.com/office/drawing/2014/main" id="{2067D68A-3DC9-43FA-7A30-7C8B2F1D1EBD}"/>
              </a:ext>
            </a:extLst>
          </p:cNvPr>
          <p:cNvSpPr txBox="1"/>
          <p:nvPr/>
        </p:nvSpPr>
        <p:spPr>
          <a:xfrm>
            <a:off x="578498" y="130629"/>
            <a:ext cx="10776857" cy="215444"/>
          </a:xfrm>
          <a:prstGeom prst="rect">
            <a:avLst/>
          </a:prstGeom>
          <a:noFill/>
        </p:spPr>
        <p:txBody>
          <a:bodyPr wrap="square" rtlCol="0">
            <a:spAutoFit/>
          </a:bodyPr>
          <a:lstStyle/>
          <a:p>
            <a:r>
              <a:rPr lang="es-ES" sz="800" dirty="0"/>
              <a:t>Proyecto final </a:t>
            </a:r>
            <a:r>
              <a:rPr lang="es-ES" sz="800" dirty="0" err="1"/>
              <a:t>Ironhack</a:t>
            </a:r>
            <a:endParaRPr lang="es-ES" sz="800" dirty="0"/>
          </a:p>
        </p:txBody>
      </p:sp>
      <p:sp>
        <p:nvSpPr>
          <p:cNvPr id="9" name="Elipse 8">
            <a:extLst>
              <a:ext uri="{FF2B5EF4-FFF2-40B4-BE49-F238E27FC236}">
                <a16:creationId xmlns:a16="http://schemas.microsoft.com/office/drawing/2014/main" id="{FB8EF7EB-CA58-11BE-8D4B-5B2DEB473BDD}"/>
              </a:ext>
            </a:extLst>
          </p:cNvPr>
          <p:cNvSpPr/>
          <p:nvPr/>
        </p:nvSpPr>
        <p:spPr>
          <a:xfrm>
            <a:off x="765644" y="1844660"/>
            <a:ext cx="4341600" cy="4341535"/>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9A0B3B76-675D-DF2B-E903-182B354E7A69}"/>
              </a:ext>
            </a:extLst>
          </p:cNvPr>
          <p:cNvSpPr/>
          <p:nvPr/>
        </p:nvSpPr>
        <p:spPr>
          <a:xfrm>
            <a:off x="1588547" y="2667552"/>
            <a:ext cx="2695792" cy="2695751"/>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FB3E8254-8F8A-43E3-036D-09A167C187A4}"/>
              </a:ext>
            </a:extLst>
          </p:cNvPr>
          <p:cNvSpPr txBox="1"/>
          <p:nvPr/>
        </p:nvSpPr>
        <p:spPr>
          <a:xfrm>
            <a:off x="2174029" y="1913679"/>
            <a:ext cx="1539551" cy="646331"/>
          </a:xfrm>
          <a:prstGeom prst="rect">
            <a:avLst/>
          </a:prstGeom>
          <a:noFill/>
        </p:spPr>
        <p:txBody>
          <a:bodyPr wrap="square" rtlCol="0">
            <a:spAutoFit/>
          </a:bodyPr>
          <a:lstStyle/>
          <a:p>
            <a:pPr algn="ctr"/>
            <a:r>
              <a:rPr lang="es-ES" dirty="0"/>
              <a:t>Lo que yo quería hacer</a:t>
            </a:r>
          </a:p>
        </p:txBody>
      </p:sp>
      <p:sp>
        <p:nvSpPr>
          <p:cNvPr id="12" name="CuadroTexto 11">
            <a:extLst>
              <a:ext uri="{FF2B5EF4-FFF2-40B4-BE49-F238E27FC236}">
                <a16:creationId xmlns:a16="http://schemas.microsoft.com/office/drawing/2014/main" id="{1BC7A306-DB60-E9B0-CBD8-165BF74626EA}"/>
              </a:ext>
            </a:extLst>
          </p:cNvPr>
          <p:cNvSpPr txBox="1"/>
          <p:nvPr/>
        </p:nvSpPr>
        <p:spPr>
          <a:xfrm>
            <a:off x="2166667" y="3692261"/>
            <a:ext cx="1539551" cy="923330"/>
          </a:xfrm>
          <a:prstGeom prst="rect">
            <a:avLst/>
          </a:prstGeom>
          <a:noFill/>
        </p:spPr>
        <p:txBody>
          <a:bodyPr wrap="square" rtlCol="0">
            <a:spAutoFit/>
          </a:bodyPr>
          <a:lstStyle/>
          <a:p>
            <a:pPr algn="ctr"/>
            <a:r>
              <a:rPr lang="es-ES" dirty="0">
                <a:solidFill>
                  <a:schemeClr val="bg1"/>
                </a:solidFill>
              </a:rPr>
              <a:t>Lo que finalmente he hecho</a:t>
            </a:r>
          </a:p>
        </p:txBody>
      </p:sp>
      <p:sp>
        <p:nvSpPr>
          <p:cNvPr id="13" name="Triángulo isósceles 12">
            <a:extLst>
              <a:ext uri="{FF2B5EF4-FFF2-40B4-BE49-F238E27FC236}">
                <a16:creationId xmlns:a16="http://schemas.microsoft.com/office/drawing/2014/main" id="{F941F7A1-B4F5-454D-63B4-06C5992A015A}"/>
              </a:ext>
            </a:extLst>
          </p:cNvPr>
          <p:cNvSpPr/>
          <p:nvPr/>
        </p:nvSpPr>
        <p:spPr>
          <a:xfrm rot="5400000">
            <a:off x="4186953" y="3769877"/>
            <a:ext cx="4051045" cy="491099"/>
          </a:xfrm>
          <a:prstGeom prst="triangle">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16" name="Gráfico 15">
            <a:extLst>
              <a:ext uri="{FF2B5EF4-FFF2-40B4-BE49-F238E27FC236}">
                <a16:creationId xmlns:a16="http://schemas.microsoft.com/office/drawing/2014/main" id="{0D319B3A-F507-D6FE-54E7-5A47AB30F339}"/>
              </a:ext>
            </a:extLst>
          </p:cNvPr>
          <p:cNvGraphicFramePr/>
          <p:nvPr>
            <p:extLst>
              <p:ext uri="{D42A27DB-BD31-4B8C-83A1-F6EECF244321}">
                <p14:modId xmlns:p14="http://schemas.microsoft.com/office/powerpoint/2010/main" val="1967881542"/>
              </p:ext>
            </p:extLst>
          </p:nvPr>
        </p:nvGraphicFramePr>
        <p:xfrm>
          <a:off x="6212475" y="1707957"/>
          <a:ext cx="6106686" cy="4478238"/>
        </p:xfrm>
        <a:graphic>
          <a:graphicData uri="http://schemas.openxmlformats.org/drawingml/2006/chart">
            <c:chart xmlns:c="http://schemas.openxmlformats.org/drawingml/2006/chart" xmlns:r="http://schemas.openxmlformats.org/officeDocument/2006/relationships" r:id="rId2"/>
          </a:graphicData>
        </a:graphic>
      </p:graphicFrame>
      <p:sp>
        <p:nvSpPr>
          <p:cNvPr id="17" name="CuadroTexto 16">
            <a:extLst>
              <a:ext uri="{FF2B5EF4-FFF2-40B4-BE49-F238E27FC236}">
                <a16:creationId xmlns:a16="http://schemas.microsoft.com/office/drawing/2014/main" id="{2A3948FC-2F62-A662-5D73-F64C5996042B}"/>
              </a:ext>
            </a:extLst>
          </p:cNvPr>
          <p:cNvSpPr txBox="1"/>
          <p:nvPr/>
        </p:nvSpPr>
        <p:spPr>
          <a:xfrm>
            <a:off x="9410332" y="3485411"/>
            <a:ext cx="1539551" cy="1200329"/>
          </a:xfrm>
          <a:prstGeom prst="rect">
            <a:avLst/>
          </a:prstGeom>
          <a:noFill/>
        </p:spPr>
        <p:txBody>
          <a:bodyPr wrap="square" rtlCol="0">
            <a:spAutoFit/>
          </a:bodyPr>
          <a:lstStyle/>
          <a:p>
            <a:pPr algn="ctr"/>
            <a:r>
              <a:rPr lang="es-ES" dirty="0">
                <a:solidFill>
                  <a:schemeClr val="bg1"/>
                </a:solidFill>
              </a:rPr>
              <a:t>Tiempo dedicado a la limpieza de datos</a:t>
            </a:r>
          </a:p>
        </p:txBody>
      </p:sp>
      <p:sp>
        <p:nvSpPr>
          <p:cNvPr id="18" name="CuadroTexto 17">
            <a:extLst>
              <a:ext uri="{FF2B5EF4-FFF2-40B4-BE49-F238E27FC236}">
                <a16:creationId xmlns:a16="http://schemas.microsoft.com/office/drawing/2014/main" id="{9448342C-AA5A-6DEB-BCD8-52B90F69B69D}"/>
              </a:ext>
            </a:extLst>
          </p:cNvPr>
          <p:cNvSpPr txBox="1"/>
          <p:nvPr/>
        </p:nvSpPr>
        <p:spPr>
          <a:xfrm>
            <a:off x="7567644" y="2660768"/>
            <a:ext cx="1539551" cy="923330"/>
          </a:xfrm>
          <a:prstGeom prst="rect">
            <a:avLst/>
          </a:prstGeom>
          <a:noFill/>
        </p:spPr>
        <p:txBody>
          <a:bodyPr wrap="square" rtlCol="0">
            <a:spAutoFit/>
          </a:bodyPr>
          <a:lstStyle/>
          <a:p>
            <a:pPr algn="ctr"/>
            <a:r>
              <a:rPr lang="es-ES" dirty="0">
                <a:solidFill>
                  <a:schemeClr val="bg1"/>
                </a:solidFill>
              </a:rPr>
              <a:t>Tiempo dedicado al resto</a:t>
            </a:r>
          </a:p>
        </p:txBody>
      </p:sp>
    </p:spTree>
    <p:extLst>
      <p:ext uri="{BB962C8B-B14F-4D97-AF65-F5344CB8AC3E}">
        <p14:creationId xmlns:p14="http://schemas.microsoft.com/office/powerpoint/2010/main" val="3763037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1F09E30-DE57-31F2-EC26-EAF9B9EFD813}"/>
              </a:ext>
            </a:extLst>
          </p:cNvPr>
          <p:cNvSpPr txBox="1"/>
          <p:nvPr/>
        </p:nvSpPr>
        <p:spPr>
          <a:xfrm>
            <a:off x="578498" y="531845"/>
            <a:ext cx="10776857" cy="923330"/>
          </a:xfrm>
          <a:prstGeom prst="rect">
            <a:avLst/>
          </a:prstGeom>
          <a:noFill/>
        </p:spPr>
        <p:txBody>
          <a:bodyPr wrap="square" rtlCol="0">
            <a:spAutoFit/>
          </a:bodyPr>
          <a:lstStyle/>
          <a:p>
            <a:r>
              <a:rPr lang="es-ES" b="1" dirty="0"/>
              <a:t>Visualización</a:t>
            </a:r>
          </a:p>
          <a:p>
            <a:r>
              <a:rPr lang="es-ES" dirty="0"/>
              <a:t>Por último, se ha realizado un cuadro de mando en PBI donde él técnico de compras puede visualizar a tiempo real (desde la última descarga del fichero) el evolutivo de stocks, con el SS y el PP representados por material</a:t>
            </a:r>
          </a:p>
        </p:txBody>
      </p:sp>
      <p:sp>
        <p:nvSpPr>
          <p:cNvPr id="4" name="CuadroTexto 3">
            <a:extLst>
              <a:ext uri="{FF2B5EF4-FFF2-40B4-BE49-F238E27FC236}">
                <a16:creationId xmlns:a16="http://schemas.microsoft.com/office/drawing/2014/main" id="{2067D68A-3DC9-43FA-7A30-7C8B2F1D1EBD}"/>
              </a:ext>
            </a:extLst>
          </p:cNvPr>
          <p:cNvSpPr txBox="1"/>
          <p:nvPr/>
        </p:nvSpPr>
        <p:spPr>
          <a:xfrm>
            <a:off x="578498" y="130629"/>
            <a:ext cx="10776857" cy="215444"/>
          </a:xfrm>
          <a:prstGeom prst="rect">
            <a:avLst/>
          </a:prstGeom>
          <a:noFill/>
        </p:spPr>
        <p:txBody>
          <a:bodyPr wrap="square" rtlCol="0">
            <a:spAutoFit/>
          </a:bodyPr>
          <a:lstStyle/>
          <a:p>
            <a:r>
              <a:rPr lang="es-ES" sz="800" dirty="0"/>
              <a:t>Proyecto final </a:t>
            </a:r>
            <a:r>
              <a:rPr lang="es-ES" sz="800" dirty="0" err="1"/>
              <a:t>Ironhack</a:t>
            </a:r>
            <a:endParaRPr lang="es-ES" sz="800" dirty="0"/>
          </a:p>
        </p:txBody>
      </p:sp>
      <p:pic>
        <p:nvPicPr>
          <p:cNvPr id="5" name="Imagen 4">
            <a:extLst>
              <a:ext uri="{FF2B5EF4-FFF2-40B4-BE49-F238E27FC236}">
                <a16:creationId xmlns:a16="http://schemas.microsoft.com/office/drawing/2014/main" id="{2366AC64-CE67-AB8C-41F7-E04B8AC71531}"/>
              </a:ext>
            </a:extLst>
          </p:cNvPr>
          <p:cNvPicPr>
            <a:picLocks noChangeAspect="1"/>
          </p:cNvPicPr>
          <p:nvPr/>
        </p:nvPicPr>
        <p:blipFill>
          <a:blip r:embed="rId2"/>
          <a:stretch>
            <a:fillRect/>
          </a:stretch>
        </p:blipFill>
        <p:spPr>
          <a:xfrm>
            <a:off x="1503142" y="1735174"/>
            <a:ext cx="8327300" cy="4480289"/>
          </a:xfrm>
          <a:prstGeom prst="rect">
            <a:avLst/>
          </a:prstGeom>
        </p:spPr>
      </p:pic>
    </p:spTree>
    <p:extLst>
      <p:ext uri="{BB962C8B-B14F-4D97-AF65-F5344CB8AC3E}">
        <p14:creationId xmlns:p14="http://schemas.microsoft.com/office/powerpoint/2010/main" val="15155751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1071</Words>
  <Application>Microsoft Office PowerPoint</Application>
  <PresentationFormat>Panorámica</PresentationFormat>
  <Paragraphs>69</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Arial Black</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santi oriol</dc:creator>
  <cp:lastModifiedBy>santi oriol</cp:lastModifiedBy>
  <cp:revision>9</cp:revision>
  <dcterms:created xsi:type="dcterms:W3CDTF">2022-05-03T18:42:55Z</dcterms:created>
  <dcterms:modified xsi:type="dcterms:W3CDTF">2022-05-06T08:23:33Z</dcterms:modified>
</cp:coreProperties>
</file>