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2" autoAdjust="0"/>
    <p:restoredTop sz="94660"/>
  </p:normalViewPr>
  <p:slideViewPr>
    <p:cSldViewPr snapToGrid="0">
      <p:cViewPr varScale="1">
        <p:scale>
          <a:sx n="72" d="100"/>
          <a:sy n="72" d="100"/>
        </p:scale>
        <p:origin x="5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8A4A29-B310-472F-BA79-50D15862B5F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7E9DED0C-D39F-43A8-9A10-7C93768DF3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75CA598-A938-4CF9-8D80-B2BB3A71A97D}"/>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5" name="Marcador de pie de página 4">
            <a:extLst>
              <a:ext uri="{FF2B5EF4-FFF2-40B4-BE49-F238E27FC236}">
                <a16:creationId xmlns:a16="http://schemas.microsoft.com/office/drawing/2014/main" id="{FD19E4B8-02EF-4BA1-8D0C-F9FD74CDFDB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851EB84-B55E-4F23-9CB7-6E306F720A29}"/>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2010672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4291AB-128A-4C4F-A4D0-48D3892B932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F797D6C-777A-4B08-9AB2-8E2D470C946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4D69B41-2280-4F30-B482-8D68D7964FB1}"/>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5" name="Marcador de pie de página 4">
            <a:extLst>
              <a:ext uri="{FF2B5EF4-FFF2-40B4-BE49-F238E27FC236}">
                <a16:creationId xmlns:a16="http://schemas.microsoft.com/office/drawing/2014/main" id="{6DC16DB8-0A1F-43A1-9B08-6F4DCDD001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93AB39F-F5F2-4D93-8A80-189A77B8BCC0}"/>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68030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82F7A5-1C10-44D3-8821-2859F522B0F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8BF057A-7DDD-4713-812E-C37F3699B46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F8660EB-702A-476B-ADE8-83A291589F3D}"/>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5" name="Marcador de pie de página 4">
            <a:extLst>
              <a:ext uri="{FF2B5EF4-FFF2-40B4-BE49-F238E27FC236}">
                <a16:creationId xmlns:a16="http://schemas.microsoft.com/office/drawing/2014/main" id="{2BA41002-7AB9-4E0D-86C5-24067087FA2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CBF906F-C70A-467B-AE67-86BCFE79CF68}"/>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320582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423D9-6438-4761-B693-587E4B93C08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C8C4BEA-C131-4759-90EE-1C77845A513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79014E7-7BA5-434C-9BF2-28B3A9BC0ABE}"/>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5" name="Marcador de pie de página 4">
            <a:extLst>
              <a:ext uri="{FF2B5EF4-FFF2-40B4-BE49-F238E27FC236}">
                <a16:creationId xmlns:a16="http://schemas.microsoft.com/office/drawing/2014/main" id="{78B70C22-0E65-489A-ABC2-084ACBC781B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E077D3D-87A6-4ECA-8D98-BA9B3ABF5458}"/>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307694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E70F4E-6650-40F7-A67F-BD5495586CC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19529B7-35AD-4B3E-A2B4-B4322826E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B8074EA-657A-46F8-8C6A-4D0A0AF99117}"/>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5" name="Marcador de pie de página 4">
            <a:extLst>
              <a:ext uri="{FF2B5EF4-FFF2-40B4-BE49-F238E27FC236}">
                <a16:creationId xmlns:a16="http://schemas.microsoft.com/office/drawing/2014/main" id="{015CEEFE-A4BD-4CBE-A5BF-B399AAAB4C3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76CC523-4CFF-486E-AADD-538F97499E42}"/>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3172330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8D354-CFB6-47A7-9567-34674A9AAAC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10ED4D9-E0B7-4AA2-87A6-0D92A706C34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639274B-7B8C-41C6-B1AC-373C706540F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4A556625-B56A-451D-BF4B-D25CF887B074}"/>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6" name="Marcador de pie de página 5">
            <a:extLst>
              <a:ext uri="{FF2B5EF4-FFF2-40B4-BE49-F238E27FC236}">
                <a16:creationId xmlns:a16="http://schemas.microsoft.com/office/drawing/2014/main" id="{6D7101CE-0F6F-4E6F-838E-5757643DBDCC}"/>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4ED4D15-3A9D-4566-B546-D935AA0A5519}"/>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25980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F25D9-E111-4A9D-9BAB-6A57EB9C783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578AD8A-99B4-404F-AEAC-53A7F977B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8484062-DF97-4734-9DB2-E93154EF224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EE6D6ADA-850E-494F-996A-C5765BAF13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3F1E9E3-1595-4BB8-963C-5120CE23717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626C454-2063-4F26-B4E4-83C13A5AFEC3}"/>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8" name="Marcador de pie de página 7">
            <a:extLst>
              <a:ext uri="{FF2B5EF4-FFF2-40B4-BE49-F238E27FC236}">
                <a16:creationId xmlns:a16="http://schemas.microsoft.com/office/drawing/2014/main" id="{70929D08-5445-4C2F-9DC1-2A79C2AD4787}"/>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56AAEF6E-F421-42B6-A4E0-E8834DFC65FD}"/>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361854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AFBC7-2F0D-4D97-8C28-A97DB8DAF30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369C26B-BF48-47C6-AC3C-EC0B1A8B5FED}"/>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4" name="Marcador de pie de página 3">
            <a:extLst>
              <a:ext uri="{FF2B5EF4-FFF2-40B4-BE49-F238E27FC236}">
                <a16:creationId xmlns:a16="http://schemas.microsoft.com/office/drawing/2014/main" id="{C7DA8AB4-CD64-4AEA-A4FB-4E45F473254A}"/>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6278B2F-A47B-4250-86B3-FC2250B088C1}"/>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274041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F7755A3-356D-4A6A-BBD5-FA09B264968B}"/>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3" name="Marcador de pie de página 2">
            <a:extLst>
              <a:ext uri="{FF2B5EF4-FFF2-40B4-BE49-F238E27FC236}">
                <a16:creationId xmlns:a16="http://schemas.microsoft.com/office/drawing/2014/main" id="{4B4B76DC-86DC-49DF-8CDC-CB54258DEF2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55DCAE66-9463-4258-9CE5-F23A5C147C30}"/>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660065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33A4D-8FBD-4836-AE24-FA5281C7BD9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ABFCAAD-2578-4873-9582-1AE0540A3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0BD9EF05-7807-4BD2-93AB-12DD11DF7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7B95BD9-9D7C-42AA-B998-DEC61ECB9551}"/>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6" name="Marcador de pie de página 5">
            <a:extLst>
              <a:ext uri="{FF2B5EF4-FFF2-40B4-BE49-F238E27FC236}">
                <a16:creationId xmlns:a16="http://schemas.microsoft.com/office/drawing/2014/main" id="{0B97A7FD-7858-4BC9-8636-65A84CF1346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48DC0D5-5170-46C3-A721-A9290C0ACA96}"/>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199494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E17DC-4E71-4071-8CE9-73A0613146F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1B53DDBD-E0A3-4F6B-AC1F-4DCE9DC49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A7BD923-D49D-4838-B43B-0DF28E844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66EBCA-288C-4824-A9B2-0FBDF02A79AE}"/>
              </a:ext>
            </a:extLst>
          </p:cNvPr>
          <p:cNvSpPr>
            <a:spLocks noGrp="1"/>
          </p:cNvSpPr>
          <p:nvPr>
            <p:ph type="dt" sz="half" idx="10"/>
          </p:nvPr>
        </p:nvSpPr>
        <p:spPr/>
        <p:txBody>
          <a:bodyPr/>
          <a:lstStyle/>
          <a:p>
            <a:fld id="{ED511750-36BB-4063-B0BE-8CDB615B0C42}" type="datetimeFigureOut">
              <a:rPr lang="es-AR" smtClean="0"/>
              <a:t>27/10/2025</a:t>
            </a:fld>
            <a:endParaRPr lang="es-AR"/>
          </a:p>
        </p:txBody>
      </p:sp>
      <p:sp>
        <p:nvSpPr>
          <p:cNvPr id="6" name="Marcador de pie de página 5">
            <a:extLst>
              <a:ext uri="{FF2B5EF4-FFF2-40B4-BE49-F238E27FC236}">
                <a16:creationId xmlns:a16="http://schemas.microsoft.com/office/drawing/2014/main" id="{2DC23D0C-1D49-4BA4-B132-F3A3AACF209B}"/>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241D01E-9652-47AA-9584-536FA4AC54B0}"/>
              </a:ext>
            </a:extLst>
          </p:cNvPr>
          <p:cNvSpPr>
            <a:spLocks noGrp="1"/>
          </p:cNvSpPr>
          <p:nvPr>
            <p:ph type="sldNum" sz="quarter" idx="12"/>
          </p:nvPr>
        </p:nvSpPr>
        <p:spPr/>
        <p:txBody>
          <a:bodyPr/>
          <a:lstStyle/>
          <a:p>
            <a:fld id="{E670FA39-BE23-4BE1-AF2A-8E3D81F53C90}" type="slidenum">
              <a:rPr lang="es-AR" smtClean="0"/>
              <a:t>‹Nº›</a:t>
            </a:fld>
            <a:endParaRPr lang="es-AR"/>
          </a:p>
        </p:txBody>
      </p:sp>
    </p:spTree>
    <p:extLst>
      <p:ext uri="{BB962C8B-B14F-4D97-AF65-F5344CB8AC3E}">
        <p14:creationId xmlns:p14="http://schemas.microsoft.com/office/powerpoint/2010/main" val="239992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FD5436B-3F07-4AC9-8196-49192D0BC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C6EA8F4-20C2-4872-A06D-0A615CD9C9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7E4DEB1-B4F1-479F-88A6-1BAA330248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11750-36BB-4063-B0BE-8CDB615B0C42}" type="datetimeFigureOut">
              <a:rPr lang="es-AR" smtClean="0"/>
              <a:t>27/10/2025</a:t>
            </a:fld>
            <a:endParaRPr lang="es-AR"/>
          </a:p>
        </p:txBody>
      </p:sp>
      <p:sp>
        <p:nvSpPr>
          <p:cNvPr id="5" name="Marcador de pie de página 4">
            <a:extLst>
              <a:ext uri="{FF2B5EF4-FFF2-40B4-BE49-F238E27FC236}">
                <a16:creationId xmlns:a16="http://schemas.microsoft.com/office/drawing/2014/main" id="{32027BFE-8E20-40EE-960C-858AF05E1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4EFC5387-D570-4B7A-BCE0-B5459B0FF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0FA39-BE23-4BE1-AF2A-8E3D81F53C90}" type="slidenum">
              <a:rPr lang="es-AR" smtClean="0"/>
              <a:t>‹Nº›</a:t>
            </a:fld>
            <a:endParaRPr lang="es-AR"/>
          </a:p>
        </p:txBody>
      </p:sp>
    </p:spTree>
    <p:extLst>
      <p:ext uri="{BB962C8B-B14F-4D97-AF65-F5344CB8AC3E}">
        <p14:creationId xmlns:p14="http://schemas.microsoft.com/office/powerpoint/2010/main" val="2389913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B5DAD-C57E-40BF-959F-09A34B9301A9}"/>
              </a:ext>
            </a:extLst>
          </p:cNvPr>
          <p:cNvSpPr>
            <a:spLocks noGrp="1"/>
          </p:cNvSpPr>
          <p:nvPr>
            <p:ph type="ctrTitle"/>
          </p:nvPr>
        </p:nvSpPr>
        <p:spPr/>
        <p:txBody>
          <a:bodyPr/>
          <a:lstStyle/>
          <a:p>
            <a:r>
              <a:rPr lang="es-ES" b="1" dirty="0">
                <a:latin typeface="+mn-lt"/>
              </a:rPr>
              <a:t>Introducción a </a:t>
            </a:r>
            <a:r>
              <a:rPr lang="es-ES" b="1" dirty="0" err="1">
                <a:latin typeface="+mn-lt"/>
              </a:rPr>
              <a:t>Tkinter</a:t>
            </a:r>
            <a:r>
              <a:rPr lang="es-ES" b="1" dirty="0">
                <a:latin typeface="+mn-lt"/>
              </a:rPr>
              <a:t>: </a:t>
            </a:r>
            <a:r>
              <a:rPr lang="es-ES" b="1" dirty="0" err="1">
                <a:latin typeface="+mn-lt"/>
              </a:rPr>
              <a:t>GUIs</a:t>
            </a:r>
            <a:r>
              <a:rPr lang="es-ES" b="1" dirty="0">
                <a:latin typeface="+mn-lt"/>
              </a:rPr>
              <a:t> con Python</a:t>
            </a:r>
            <a:endParaRPr lang="es-AR" b="1" dirty="0">
              <a:latin typeface="+mn-lt"/>
            </a:endParaRPr>
          </a:p>
        </p:txBody>
      </p:sp>
      <p:sp>
        <p:nvSpPr>
          <p:cNvPr id="3" name="Subtítulo 2">
            <a:extLst>
              <a:ext uri="{FF2B5EF4-FFF2-40B4-BE49-F238E27FC236}">
                <a16:creationId xmlns:a16="http://schemas.microsoft.com/office/drawing/2014/main" id="{21D84582-D7B9-461F-B540-2F28006B14CC}"/>
              </a:ext>
            </a:extLst>
          </p:cNvPr>
          <p:cNvSpPr>
            <a:spLocks noGrp="1"/>
          </p:cNvSpPr>
          <p:nvPr>
            <p:ph type="subTitle" idx="1"/>
          </p:nvPr>
        </p:nvSpPr>
        <p:spPr/>
        <p:txBody>
          <a:bodyPr/>
          <a:lstStyle/>
          <a:p>
            <a:r>
              <a:rPr lang="es-ES" b="1" dirty="0"/>
              <a:t>- Una guía rápida para construir interfaces gráficas –</a:t>
            </a:r>
          </a:p>
          <a:p>
            <a:r>
              <a:rPr lang="es-ES" b="1" dirty="0" err="1"/>
              <a:t>Tkinter</a:t>
            </a:r>
            <a:r>
              <a:rPr lang="es-ES" b="1" dirty="0"/>
              <a:t> es l</a:t>
            </a:r>
            <a:r>
              <a:rPr lang="es-ES" dirty="0"/>
              <a:t>a biblioteca estándar de Python para crear interfaces gráficas de usuario (GUI).</a:t>
            </a:r>
          </a:p>
          <a:p>
            <a:pPr marL="342900" indent="-342900">
              <a:buFontTx/>
              <a:buChar char="-"/>
            </a:pPr>
            <a:endParaRPr lang="es-ES" dirty="0"/>
          </a:p>
          <a:p>
            <a:pPr marL="342900" indent="-342900">
              <a:buFontTx/>
              <a:buChar char="-"/>
            </a:pPr>
            <a:endParaRPr lang="es-ES" dirty="0"/>
          </a:p>
          <a:p>
            <a:pPr marL="342900" indent="-342900">
              <a:buFontTx/>
              <a:buChar char="-"/>
            </a:pPr>
            <a:endParaRPr lang="es-AR" dirty="0"/>
          </a:p>
        </p:txBody>
      </p:sp>
    </p:spTree>
    <p:extLst>
      <p:ext uri="{BB962C8B-B14F-4D97-AF65-F5344CB8AC3E}">
        <p14:creationId xmlns:p14="http://schemas.microsoft.com/office/powerpoint/2010/main" val="1584970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527C99-CF44-45DA-BA0C-8B0DF1DD9B83}"/>
              </a:ext>
            </a:extLst>
          </p:cNvPr>
          <p:cNvSpPr>
            <a:spLocks noGrp="1"/>
          </p:cNvSpPr>
          <p:nvPr>
            <p:ph type="title"/>
          </p:nvPr>
        </p:nvSpPr>
        <p:spPr/>
        <p:txBody>
          <a:bodyPr/>
          <a:lstStyle/>
          <a:p>
            <a:r>
              <a:rPr lang="es-ES" b="1" dirty="0">
                <a:latin typeface="+mn-lt"/>
              </a:rPr>
              <a:t>Widget - continuación</a:t>
            </a:r>
            <a:endParaRPr lang="es-AR" dirty="0"/>
          </a:p>
        </p:txBody>
      </p:sp>
      <p:graphicFrame>
        <p:nvGraphicFramePr>
          <p:cNvPr id="4" name="Tabla 4">
            <a:extLst>
              <a:ext uri="{FF2B5EF4-FFF2-40B4-BE49-F238E27FC236}">
                <a16:creationId xmlns:a16="http://schemas.microsoft.com/office/drawing/2014/main" id="{0288E13B-3CBA-4653-9070-B88D740DA47B}"/>
              </a:ext>
            </a:extLst>
          </p:cNvPr>
          <p:cNvGraphicFramePr>
            <a:graphicFrameLocks noGrp="1"/>
          </p:cNvGraphicFramePr>
          <p:nvPr>
            <p:extLst>
              <p:ext uri="{D42A27DB-BD31-4B8C-83A1-F6EECF244321}">
                <p14:modId xmlns:p14="http://schemas.microsoft.com/office/powerpoint/2010/main" val="855157722"/>
              </p:ext>
            </p:extLst>
          </p:nvPr>
        </p:nvGraphicFramePr>
        <p:xfrm>
          <a:off x="1214781" y="1828800"/>
          <a:ext cx="9439966" cy="4206240"/>
        </p:xfrm>
        <a:graphic>
          <a:graphicData uri="http://schemas.openxmlformats.org/drawingml/2006/table">
            <a:tbl>
              <a:tblPr firstRow="1" bandRow="1">
                <a:tableStyleId>{5C22544A-7EE6-4342-B048-85BDC9FD1C3A}</a:tableStyleId>
              </a:tblPr>
              <a:tblGrid>
                <a:gridCol w="2177775">
                  <a:extLst>
                    <a:ext uri="{9D8B030D-6E8A-4147-A177-3AD203B41FA5}">
                      <a16:colId xmlns:a16="http://schemas.microsoft.com/office/drawing/2014/main" val="3019801329"/>
                    </a:ext>
                  </a:extLst>
                </a:gridCol>
                <a:gridCol w="3538331">
                  <a:extLst>
                    <a:ext uri="{9D8B030D-6E8A-4147-A177-3AD203B41FA5}">
                      <a16:colId xmlns:a16="http://schemas.microsoft.com/office/drawing/2014/main" val="3717427365"/>
                    </a:ext>
                  </a:extLst>
                </a:gridCol>
                <a:gridCol w="3723860">
                  <a:extLst>
                    <a:ext uri="{9D8B030D-6E8A-4147-A177-3AD203B41FA5}">
                      <a16:colId xmlns:a16="http://schemas.microsoft.com/office/drawing/2014/main" val="34587280"/>
                    </a:ext>
                  </a:extLst>
                </a:gridCol>
              </a:tblGrid>
              <a:tr h="330663">
                <a:tc>
                  <a:txBody>
                    <a:bodyPr/>
                    <a:lstStyle/>
                    <a:p>
                      <a:r>
                        <a:rPr lang="es-ES" dirty="0"/>
                        <a:t>Widget</a:t>
                      </a:r>
                      <a:endParaRPr lang="es-AR" dirty="0"/>
                    </a:p>
                  </a:txBody>
                  <a:tcPr/>
                </a:tc>
                <a:tc>
                  <a:txBody>
                    <a:bodyPr/>
                    <a:lstStyle/>
                    <a:p>
                      <a:r>
                        <a:rPr lang="es-ES" dirty="0"/>
                        <a:t>Descripción</a:t>
                      </a:r>
                      <a:endParaRPr lang="es-AR" dirty="0"/>
                    </a:p>
                  </a:txBody>
                  <a:tcPr/>
                </a:tc>
                <a:tc>
                  <a:txBody>
                    <a:bodyPr/>
                    <a:lstStyle/>
                    <a:p>
                      <a:r>
                        <a:rPr lang="es-ES" dirty="0"/>
                        <a:t>Comando de Creación</a:t>
                      </a:r>
                      <a:endParaRPr lang="es-AR" dirty="0"/>
                    </a:p>
                  </a:txBody>
                  <a:tcPr/>
                </a:tc>
                <a:extLst>
                  <a:ext uri="{0D108BD9-81ED-4DB2-BD59-A6C34878D82A}">
                    <a16:rowId xmlns:a16="http://schemas.microsoft.com/office/drawing/2014/main" val="3523005958"/>
                  </a:ext>
                </a:extLst>
              </a:tr>
              <a:tr h="428487">
                <a:tc>
                  <a:txBody>
                    <a:bodyPr/>
                    <a:lstStyle/>
                    <a:p>
                      <a:r>
                        <a:rPr lang="es-ES" b="1" dirty="0" err="1"/>
                        <a:t>Frame</a:t>
                      </a:r>
                      <a:endParaRPr lang="es-ES" b="1" dirty="0"/>
                    </a:p>
                    <a:p>
                      <a:endParaRPr lang="es-AR" b="1" dirty="0"/>
                    </a:p>
                  </a:txBody>
                  <a:tcPr/>
                </a:tc>
                <a:tc>
                  <a:txBody>
                    <a:bodyPr/>
                    <a:lstStyle/>
                    <a:p>
                      <a:r>
                        <a:rPr lang="es-ES" dirty="0"/>
                        <a:t>Un widget rectangular que sirve como contenedor para otros widget. </a:t>
                      </a:r>
                    </a:p>
                    <a:p>
                      <a:r>
                        <a:rPr lang="es-ES" b="1" dirty="0"/>
                        <a:t>Para posicionar Widget dentro de un </a:t>
                      </a:r>
                      <a:r>
                        <a:rPr lang="es-ES" b="1" dirty="0" err="1"/>
                        <a:t>Frame</a:t>
                      </a:r>
                      <a:r>
                        <a:rPr lang="es-ES" b="1" dirty="0"/>
                        <a:t>, se especifica el </a:t>
                      </a:r>
                      <a:r>
                        <a:rPr lang="es-ES" b="1" dirty="0" err="1"/>
                        <a:t>Frame</a:t>
                      </a:r>
                      <a:r>
                        <a:rPr lang="es-ES" b="1" dirty="0"/>
                        <a:t> como su contendor padre en lugar de la ventana principal</a:t>
                      </a:r>
                      <a:endParaRPr lang="es-AR" b="1" dirty="0"/>
                    </a:p>
                  </a:txBody>
                  <a:tcPr/>
                </a:tc>
                <a:tc>
                  <a:txBody>
                    <a:bodyPr/>
                    <a:lstStyle/>
                    <a:p>
                      <a:pPr algn="l"/>
                      <a:r>
                        <a:rPr lang="es-ES" b="0" dirty="0" err="1">
                          <a:latin typeface="Courier New" panose="02070309020205020404" pitchFamily="49" charset="0"/>
                          <a:cs typeface="Courier New" panose="02070309020205020404" pitchFamily="49" charset="0"/>
                        </a:rPr>
                        <a:t>tk.Frame</a:t>
                      </a:r>
                      <a:r>
                        <a:rPr lang="es-ES" b="0" dirty="0">
                          <a:latin typeface="Courier New" panose="02070309020205020404" pitchFamily="49" charset="0"/>
                          <a:cs typeface="Courier New" panose="02070309020205020404" pitchFamily="49" charset="0"/>
                        </a:rPr>
                        <a:t>(ventana)</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37551566"/>
                  </a:ext>
                </a:extLst>
              </a:tr>
              <a:tr h="370840">
                <a:tc>
                  <a:txBody>
                    <a:bodyPr/>
                    <a:lstStyle/>
                    <a:p>
                      <a:r>
                        <a:rPr lang="es-ES" b="1" dirty="0" err="1"/>
                        <a:t>Checkbutton</a:t>
                      </a:r>
                      <a:endParaRPr lang="es-AR" b="1" dirty="0"/>
                    </a:p>
                  </a:txBody>
                  <a:tcPr/>
                </a:tc>
                <a:tc>
                  <a:txBody>
                    <a:bodyPr/>
                    <a:lstStyle/>
                    <a:p>
                      <a:r>
                        <a:rPr lang="es-ES" dirty="0"/>
                        <a:t>Crea una casilla de verificación para selecciones de tipo si/no</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tk.Checkbutton</a:t>
                      </a:r>
                      <a:r>
                        <a:rPr lang="es-ES" b="0" dirty="0">
                          <a:latin typeface="Courier New" panose="02070309020205020404" pitchFamily="49" charset="0"/>
                          <a:cs typeface="Courier New" panose="02070309020205020404" pitchFamily="49" charset="0"/>
                        </a:rPr>
                        <a:t>(ventana, text=“</a:t>
                      </a:r>
                      <a:r>
                        <a:rPr lang="es-ES" b="0" dirty="0" err="1">
                          <a:latin typeface="Courier New" panose="02070309020205020404" pitchFamily="49" charset="0"/>
                          <a:cs typeface="Courier New" panose="02070309020205020404" pitchFamily="49" charset="0"/>
                        </a:rPr>
                        <a:t>Opcion</a:t>
                      </a:r>
                      <a:r>
                        <a:rPr lang="es-ES" b="0" dirty="0">
                          <a:latin typeface="Courier New" panose="02070309020205020404" pitchFamily="49" charset="0"/>
                          <a:cs typeface="Courier New" panose="02070309020205020404" pitchFamily="49" charset="0"/>
                        </a:rPr>
                        <a:t>”</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9038796"/>
                  </a:ext>
                </a:extLst>
              </a:tr>
              <a:tr h="370840">
                <a:tc>
                  <a:txBody>
                    <a:bodyPr/>
                    <a:lstStyle/>
                    <a:p>
                      <a:r>
                        <a:rPr lang="es-ES" b="1" dirty="0" err="1"/>
                        <a:t>Radiobutton</a:t>
                      </a:r>
                      <a:endParaRPr lang="es-AR" b="1" dirty="0"/>
                    </a:p>
                  </a:txBody>
                  <a:tcPr/>
                </a:tc>
                <a:tc>
                  <a:txBody>
                    <a:bodyPr/>
                    <a:lstStyle/>
                    <a:p>
                      <a:r>
                        <a:rPr lang="es-ES" dirty="0"/>
                        <a:t>Crea un botón de opción para seleccionar una de varias opciones</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tk.RadioButton</a:t>
                      </a:r>
                      <a:r>
                        <a:rPr lang="es-ES" b="0" dirty="0">
                          <a:latin typeface="Courier New" panose="02070309020205020404" pitchFamily="49" charset="0"/>
                          <a:cs typeface="Courier New" panose="02070309020205020404" pitchFamily="49" charset="0"/>
                        </a:rPr>
                        <a:t>(ventana, text=“</a:t>
                      </a:r>
                      <a:r>
                        <a:rPr lang="es-ES" b="0" dirty="0" err="1">
                          <a:latin typeface="Courier New" panose="02070309020205020404" pitchFamily="49" charset="0"/>
                          <a:cs typeface="Courier New" panose="02070309020205020404" pitchFamily="49" charset="0"/>
                        </a:rPr>
                        <a:t>Opcion</a:t>
                      </a:r>
                      <a:r>
                        <a:rPr lang="es-ES" b="0" dirty="0">
                          <a:latin typeface="Courier New" panose="02070309020205020404" pitchFamily="49" charset="0"/>
                          <a:cs typeface="Courier New" panose="02070309020205020404" pitchFamily="49" charset="0"/>
                        </a:rPr>
                        <a:t>”, variable=</a:t>
                      </a:r>
                      <a:r>
                        <a:rPr lang="es-ES" b="0" dirty="0" err="1">
                          <a:latin typeface="Courier New" panose="02070309020205020404" pitchFamily="49" charset="0"/>
                          <a:cs typeface="Courier New" panose="02070309020205020404" pitchFamily="49" charset="0"/>
                        </a:rPr>
                        <a:t>var_control</a:t>
                      </a:r>
                      <a:r>
                        <a:rPr lang="es-ES" b="0" dirty="0">
                          <a:latin typeface="Courier New" panose="02070309020205020404" pitchFamily="49" charset="0"/>
                          <a:cs typeface="Courier New" panose="02070309020205020404" pitchFamily="49" charset="0"/>
                        </a:rPr>
                        <a:t>, </a:t>
                      </a:r>
                      <a:r>
                        <a:rPr lang="es-ES" b="0" dirty="0" err="1">
                          <a:latin typeface="Courier New" panose="02070309020205020404" pitchFamily="49" charset="0"/>
                          <a:cs typeface="Courier New" panose="02070309020205020404" pitchFamily="49" charset="0"/>
                        </a:rPr>
                        <a:t>value</a:t>
                      </a:r>
                      <a:r>
                        <a:rPr lang="es-ES" b="0" dirty="0">
                          <a:latin typeface="Courier New" panose="02070309020205020404" pitchFamily="49" charset="0"/>
                          <a:cs typeface="Courier New" panose="02070309020205020404" pitchFamily="49" charset="0"/>
                        </a:rPr>
                        <a:t>=1)</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03207069"/>
                  </a:ext>
                </a:extLst>
              </a:tr>
            </a:tbl>
          </a:graphicData>
        </a:graphic>
      </p:graphicFrame>
    </p:spTree>
    <p:extLst>
      <p:ext uri="{BB962C8B-B14F-4D97-AF65-F5344CB8AC3E}">
        <p14:creationId xmlns:p14="http://schemas.microsoft.com/office/powerpoint/2010/main" val="368966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625460-C526-4F24-A69E-2ADF9BF92151}"/>
              </a:ext>
            </a:extLst>
          </p:cNvPr>
          <p:cNvSpPr>
            <a:spLocks noGrp="1"/>
          </p:cNvSpPr>
          <p:nvPr>
            <p:ph type="title"/>
          </p:nvPr>
        </p:nvSpPr>
        <p:spPr/>
        <p:txBody>
          <a:bodyPr/>
          <a:lstStyle/>
          <a:p>
            <a:pPr algn="ctr"/>
            <a:r>
              <a:rPr lang="es-ES" b="1" dirty="0">
                <a:latin typeface="+mn-lt"/>
              </a:rPr>
              <a:t>Widget - Continuación</a:t>
            </a:r>
            <a:endParaRPr lang="es-AR" dirty="0"/>
          </a:p>
        </p:txBody>
      </p:sp>
      <p:graphicFrame>
        <p:nvGraphicFramePr>
          <p:cNvPr id="4" name="Tabla 4">
            <a:extLst>
              <a:ext uri="{FF2B5EF4-FFF2-40B4-BE49-F238E27FC236}">
                <a16:creationId xmlns:a16="http://schemas.microsoft.com/office/drawing/2014/main" id="{12BC167E-05ED-45C8-AF9E-0337C3D31D32}"/>
              </a:ext>
            </a:extLst>
          </p:cNvPr>
          <p:cNvGraphicFramePr>
            <a:graphicFrameLocks noGrp="1"/>
          </p:cNvGraphicFramePr>
          <p:nvPr>
            <p:extLst>
              <p:ext uri="{D42A27DB-BD31-4B8C-83A1-F6EECF244321}">
                <p14:modId xmlns:p14="http://schemas.microsoft.com/office/powerpoint/2010/main" val="993617672"/>
              </p:ext>
            </p:extLst>
          </p:nvPr>
        </p:nvGraphicFramePr>
        <p:xfrm>
          <a:off x="1214781" y="1828800"/>
          <a:ext cx="9439966" cy="4023360"/>
        </p:xfrm>
        <a:graphic>
          <a:graphicData uri="http://schemas.openxmlformats.org/drawingml/2006/table">
            <a:tbl>
              <a:tblPr firstRow="1" bandRow="1">
                <a:tableStyleId>{5C22544A-7EE6-4342-B048-85BDC9FD1C3A}</a:tableStyleId>
              </a:tblPr>
              <a:tblGrid>
                <a:gridCol w="2177775">
                  <a:extLst>
                    <a:ext uri="{9D8B030D-6E8A-4147-A177-3AD203B41FA5}">
                      <a16:colId xmlns:a16="http://schemas.microsoft.com/office/drawing/2014/main" val="3019801329"/>
                    </a:ext>
                  </a:extLst>
                </a:gridCol>
                <a:gridCol w="3538331">
                  <a:extLst>
                    <a:ext uri="{9D8B030D-6E8A-4147-A177-3AD203B41FA5}">
                      <a16:colId xmlns:a16="http://schemas.microsoft.com/office/drawing/2014/main" val="3717427365"/>
                    </a:ext>
                  </a:extLst>
                </a:gridCol>
                <a:gridCol w="3723860">
                  <a:extLst>
                    <a:ext uri="{9D8B030D-6E8A-4147-A177-3AD203B41FA5}">
                      <a16:colId xmlns:a16="http://schemas.microsoft.com/office/drawing/2014/main" val="34587280"/>
                    </a:ext>
                  </a:extLst>
                </a:gridCol>
              </a:tblGrid>
              <a:tr h="330663">
                <a:tc>
                  <a:txBody>
                    <a:bodyPr/>
                    <a:lstStyle/>
                    <a:p>
                      <a:r>
                        <a:rPr lang="es-ES" dirty="0"/>
                        <a:t>Widget</a:t>
                      </a:r>
                      <a:endParaRPr lang="es-AR" dirty="0"/>
                    </a:p>
                  </a:txBody>
                  <a:tcPr/>
                </a:tc>
                <a:tc>
                  <a:txBody>
                    <a:bodyPr/>
                    <a:lstStyle/>
                    <a:p>
                      <a:r>
                        <a:rPr lang="es-ES" dirty="0"/>
                        <a:t>Descripción</a:t>
                      </a:r>
                      <a:endParaRPr lang="es-AR" dirty="0"/>
                    </a:p>
                  </a:txBody>
                  <a:tcPr/>
                </a:tc>
                <a:tc>
                  <a:txBody>
                    <a:bodyPr/>
                    <a:lstStyle/>
                    <a:p>
                      <a:r>
                        <a:rPr lang="es-ES" dirty="0"/>
                        <a:t>Comando de Creación</a:t>
                      </a:r>
                      <a:endParaRPr lang="es-AR" dirty="0"/>
                    </a:p>
                  </a:txBody>
                  <a:tcPr/>
                </a:tc>
                <a:extLst>
                  <a:ext uri="{0D108BD9-81ED-4DB2-BD59-A6C34878D82A}">
                    <a16:rowId xmlns:a16="http://schemas.microsoft.com/office/drawing/2014/main" val="3523005958"/>
                  </a:ext>
                </a:extLst>
              </a:tr>
              <a:tr h="428487">
                <a:tc>
                  <a:txBody>
                    <a:bodyPr/>
                    <a:lstStyle/>
                    <a:p>
                      <a:r>
                        <a:rPr lang="es-ES" b="1" dirty="0"/>
                        <a:t>Combobox</a:t>
                      </a:r>
                    </a:p>
                    <a:p>
                      <a:r>
                        <a:rPr lang="es-AR" b="1" dirty="0"/>
                        <a:t>Solo en ttk</a:t>
                      </a:r>
                    </a:p>
                  </a:txBody>
                  <a:tcPr/>
                </a:tc>
                <a:tc>
                  <a:txBody>
                    <a:bodyPr/>
                    <a:lstStyle/>
                    <a:p>
                      <a:r>
                        <a:rPr lang="es-ES" dirty="0"/>
                        <a:t>Un campo de entrada con un menú desplegable para elegir opciones</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ttk.Combobox</a:t>
                      </a:r>
                      <a:r>
                        <a:rPr lang="es-ES" b="0" dirty="0">
                          <a:latin typeface="Courier New" panose="02070309020205020404" pitchFamily="49" charset="0"/>
                          <a:cs typeface="Courier New" panose="02070309020205020404" pitchFamily="49" charset="0"/>
                        </a:rPr>
                        <a:t>(ventana, </a:t>
                      </a:r>
                      <a:r>
                        <a:rPr lang="es-ES" b="0" dirty="0" err="1">
                          <a:latin typeface="Courier New" panose="02070309020205020404" pitchFamily="49" charset="0"/>
                          <a:cs typeface="Courier New" panose="02070309020205020404" pitchFamily="49" charset="0"/>
                        </a:rPr>
                        <a:t>values</a:t>
                      </a:r>
                      <a:r>
                        <a:rPr lang="es-ES" b="0" dirty="0">
                          <a:latin typeface="Courier New" panose="02070309020205020404" pitchFamily="49" charset="0"/>
                          <a:cs typeface="Courier New" panose="02070309020205020404" pitchFamily="49" charset="0"/>
                        </a:rPr>
                        <a:t>=[“Opcion1, “Opcion2”*)</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37551566"/>
                  </a:ext>
                </a:extLst>
              </a:tr>
              <a:tr h="370840">
                <a:tc>
                  <a:txBody>
                    <a:bodyPr/>
                    <a:lstStyle/>
                    <a:p>
                      <a:r>
                        <a:rPr lang="es-ES" b="1" dirty="0"/>
                        <a:t>Listbox</a:t>
                      </a:r>
                      <a:endParaRPr lang="es-AR" b="1" dirty="0"/>
                    </a:p>
                  </a:txBody>
                  <a:tcPr/>
                </a:tc>
                <a:tc>
                  <a:txBody>
                    <a:bodyPr/>
                    <a:lstStyle/>
                    <a:p>
                      <a:r>
                        <a:rPr lang="es-ES" dirty="0"/>
                        <a:t>Muestra una lista de opciones de las que se puede seleccionar una o varias</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tk.Listbox</a:t>
                      </a:r>
                      <a:r>
                        <a:rPr lang="es-ES" b="0" dirty="0">
                          <a:latin typeface="Courier New" panose="02070309020205020404" pitchFamily="49" charset="0"/>
                          <a:cs typeface="Courier New" panose="02070309020205020404" pitchFamily="49" charset="0"/>
                        </a:rPr>
                        <a:t>(ventana)</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9907094"/>
                  </a:ext>
                </a:extLst>
              </a:tr>
              <a:tr h="370840">
                <a:tc>
                  <a:txBody>
                    <a:bodyPr/>
                    <a:lstStyle/>
                    <a:p>
                      <a:r>
                        <a:rPr lang="es-ES" b="1" dirty="0" err="1"/>
                        <a:t>Scale</a:t>
                      </a:r>
                      <a:endParaRPr lang="es-AR" b="1" dirty="0"/>
                    </a:p>
                  </a:txBody>
                  <a:tcPr/>
                </a:tc>
                <a:tc>
                  <a:txBody>
                    <a:bodyPr/>
                    <a:lstStyle/>
                    <a:p>
                      <a:r>
                        <a:rPr lang="es-ES" dirty="0"/>
                        <a:t>Control deslizante para seleccionar un valor dentro de un rango definido</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tk.Scale</a:t>
                      </a:r>
                      <a:r>
                        <a:rPr lang="es-ES" b="0" dirty="0">
                          <a:latin typeface="Courier New" panose="02070309020205020404" pitchFamily="49" charset="0"/>
                          <a:cs typeface="Courier New" panose="02070309020205020404" pitchFamily="49" charset="0"/>
                        </a:rPr>
                        <a:t>(ventana, </a:t>
                      </a:r>
                      <a:r>
                        <a:rPr lang="es-ES" b="0" dirty="0" err="1">
                          <a:latin typeface="Courier New" panose="02070309020205020404" pitchFamily="49" charset="0"/>
                          <a:cs typeface="Courier New" panose="02070309020205020404" pitchFamily="49" charset="0"/>
                        </a:rPr>
                        <a:t>from</a:t>
                      </a:r>
                      <a:r>
                        <a:rPr lang="es-ES" b="0" dirty="0">
                          <a:latin typeface="Courier New" panose="02070309020205020404" pitchFamily="49" charset="0"/>
                          <a:cs typeface="Courier New" panose="02070309020205020404" pitchFamily="49" charset="0"/>
                        </a:rPr>
                        <a:t>_=0, to100, </a:t>
                      </a:r>
                      <a:r>
                        <a:rPr lang="es-ES" b="0" dirty="0" err="1">
                          <a:latin typeface="Courier New" panose="02070309020205020404" pitchFamily="49" charset="0"/>
                          <a:cs typeface="Courier New" panose="02070309020205020404" pitchFamily="49" charset="0"/>
                        </a:rPr>
                        <a:t>orient</a:t>
                      </a:r>
                      <a:r>
                        <a:rPr lang="es-ES" b="0" dirty="0">
                          <a:latin typeface="Courier New" panose="02070309020205020404" pitchFamily="49" charset="0"/>
                          <a:cs typeface="Courier New" panose="02070309020205020404" pitchFamily="49" charset="0"/>
                        </a:rPr>
                        <a:t>=“Horizontal”</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971774239"/>
                  </a:ext>
                </a:extLst>
              </a:tr>
              <a:tr h="370840">
                <a:tc>
                  <a:txBody>
                    <a:bodyPr/>
                    <a:lstStyle/>
                    <a:p>
                      <a:r>
                        <a:rPr lang="es-ES" b="1" dirty="0"/>
                        <a:t>|</a:t>
                      </a:r>
                      <a:r>
                        <a:rPr lang="es-ES" b="1" dirty="0" err="1"/>
                        <a:t>Toplevel</a:t>
                      </a:r>
                      <a:endParaRPr lang="es-AR" b="1" dirty="0"/>
                    </a:p>
                  </a:txBody>
                  <a:tcPr/>
                </a:tc>
                <a:tc>
                  <a:txBody>
                    <a:bodyPr/>
                    <a:lstStyle/>
                    <a:p>
                      <a:r>
                        <a:rPr lang="es-ES" dirty="0"/>
                        <a:t>Crea una nueva ventana independiente (ventana secundaria)</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tk.Toplevel</a:t>
                      </a:r>
                      <a:r>
                        <a:rPr lang="es-ES" b="0" dirty="0">
                          <a:latin typeface="Courier New" panose="02070309020205020404" pitchFamily="49" charset="0"/>
                          <a:cs typeface="Courier New" panose="02070309020205020404" pitchFamily="49" charset="0"/>
                        </a:rPr>
                        <a:t>()</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90675704"/>
                  </a:ext>
                </a:extLst>
              </a:tr>
            </a:tbl>
          </a:graphicData>
        </a:graphic>
      </p:graphicFrame>
    </p:spTree>
    <p:extLst>
      <p:ext uri="{BB962C8B-B14F-4D97-AF65-F5344CB8AC3E}">
        <p14:creationId xmlns:p14="http://schemas.microsoft.com/office/powerpoint/2010/main" val="302005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0D8C4-1938-43C9-9459-AFC8DF8CDAFD}"/>
              </a:ext>
            </a:extLst>
          </p:cNvPr>
          <p:cNvSpPr>
            <a:spLocks noGrp="1"/>
          </p:cNvSpPr>
          <p:nvPr>
            <p:ph type="title"/>
          </p:nvPr>
        </p:nvSpPr>
        <p:spPr/>
        <p:txBody>
          <a:bodyPr/>
          <a:lstStyle/>
          <a:p>
            <a:pPr algn="ctr"/>
            <a:r>
              <a:rPr lang="es-ES" b="1" dirty="0">
                <a:latin typeface="+mn-lt"/>
              </a:rPr>
              <a:t>Gestores de geometría de </a:t>
            </a:r>
            <a:r>
              <a:rPr lang="es-ES" b="1" dirty="0" err="1">
                <a:latin typeface="+mn-lt"/>
              </a:rPr>
              <a:t>Tkinter</a:t>
            </a:r>
            <a:endParaRPr lang="es-AR" b="1" dirty="0">
              <a:latin typeface="+mn-lt"/>
            </a:endParaRPr>
          </a:p>
        </p:txBody>
      </p:sp>
      <p:sp>
        <p:nvSpPr>
          <p:cNvPr id="3" name="Marcador de contenido 2">
            <a:extLst>
              <a:ext uri="{FF2B5EF4-FFF2-40B4-BE49-F238E27FC236}">
                <a16:creationId xmlns:a16="http://schemas.microsoft.com/office/drawing/2014/main" id="{CDBF06EC-B921-4670-A496-9C8FA2D21D07}"/>
              </a:ext>
            </a:extLst>
          </p:cNvPr>
          <p:cNvSpPr>
            <a:spLocks noGrp="1"/>
          </p:cNvSpPr>
          <p:nvPr>
            <p:ph idx="1"/>
          </p:nvPr>
        </p:nvSpPr>
        <p:spPr/>
        <p:txBody>
          <a:bodyPr/>
          <a:lstStyle/>
          <a:p>
            <a:pPr marL="0" indent="0" algn="just">
              <a:buNone/>
            </a:pPr>
            <a:r>
              <a:rPr lang="es-ES" dirty="0"/>
              <a:t>Son mecanismos que se utilizan para organizar y posicionar los widgets dentro de un contendor, como una ventana o un </a:t>
            </a:r>
            <a:r>
              <a:rPr lang="es-ES" dirty="0" err="1"/>
              <a:t>frame</a:t>
            </a:r>
            <a:r>
              <a:rPr lang="es-ES" dirty="0"/>
              <a:t>. Hay tres gestores de geometría principales: </a:t>
            </a:r>
            <a:r>
              <a:rPr lang="es-ES" b="1" dirty="0"/>
              <a:t>pack</a:t>
            </a:r>
            <a:r>
              <a:rPr lang="es-ES" dirty="0"/>
              <a:t>, </a:t>
            </a:r>
            <a:r>
              <a:rPr lang="es-ES" b="1" dirty="0" err="1"/>
              <a:t>grid</a:t>
            </a:r>
            <a:r>
              <a:rPr lang="es-ES" b="1" dirty="0"/>
              <a:t> </a:t>
            </a:r>
            <a:r>
              <a:rPr lang="es-ES" dirty="0"/>
              <a:t>y </a:t>
            </a:r>
            <a:r>
              <a:rPr lang="es-ES" b="1" dirty="0"/>
              <a:t>place.</a:t>
            </a:r>
            <a:endParaRPr lang="es-ES" dirty="0"/>
          </a:p>
          <a:p>
            <a:r>
              <a:rPr lang="es-AR" b="1" dirty="0"/>
              <a:t>pack(). </a:t>
            </a:r>
            <a:r>
              <a:rPr lang="es-AR" dirty="0"/>
              <a:t>Es el más sencillo de usar y organiza los </a:t>
            </a:r>
            <a:r>
              <a:rPr lang="es-AR" dirty="0" err="1"/>
              <a:t>widgests</a:t>
            </a:r>
            <a:r>
              <a:rPr lang="es-AR" dirty="0"/>
              <a:t> apilándolos uno al lado del otro, en el borde del contenedor.</a:t>
            </a:r>
          </a:p>
          <a:p>
            <a:pPr lvl="1"/>
            <a:r>
              <a:rPr lang="es-AR" b="1" dirty="0"/>
              <a:t>Organización</a:t>
            </a:r>
            <a:r>
              <a:rPr lang="es-AR" dirty="0"/>
              <a:t>: Empaqueta los widgets en bloques, ya sea en la parte superior, inferior, izquierda o derecha del contendor.</a:t>
            </a:r>
          </a:p>
          <a:p>
            <a:pPr lvl="1"/>
            <a:r>
              <a:rPr lang="es-AR" b="1" dirty="0"/>
              <a:t>Uso común</a:t>
            </a:r>
            <a:r>
              <a:rPr lang="es-AR" dirty="0"/>
              <a:t>: Ideal para diseños simples donde los elementos se organizan de forma lineal</a:t>
            </a:r>
          </a:p>
          <a:p>
            <a:pPr lvl="1"/>
            <a:r>
              <a:rPr lang="es-AR" b="1" dirty="0"/>
              <a:t>Opciones:</a:t>
            </a:r>
            <a:r>
              <a:rPr lang="es-AR" dirty="0"/>
              <a:t> Permite especificar los lados de empaquetado (</a:t>
            </a:r>
            <a:r>
              <a:rPr lang="es-AR" dirty="0" err="1"/>
              <a:t>side</a:t>
            </a:r>
            <a:r>
              <a:rPr lang="es-AR" dirty="0"/>
              <a:t>), el relleno (</a:t>
            </a:r>
            <a:r>
              <a:rPr lang="es-AR" dirty="0" err="1"/>
              <a:t>padding</a:t>
            </a:r>
            <a:r>
              <a:rPr lang="es-AR" dirty="0"/>
              <a:t>) y si el widget debe expandirse (</a:t>
            </a:r>
            <a:r>
              <a:rPr lang="es-AR" dirty="0" err="1"/>
              <a:t>expand</a:t>
            </a:r>
            <a:r>
              <a:rPr lang="es-AR" dirty="0"/>
              <a:t>)</a:t>
            </a:r>
            <a:endParaRPr lang="es-AR" b="1" dirty="0"/>
          </a:p>
        </p:txBody>
      </p:sp>
    </p:spTree>
    <p:extLst>
      <p:ext uri="{BB962C8B-B14F-4D97-AF65-F5344CB8AC3E}">
        <p14:creationId xmlns:p14="http://schemas.microsoft.com/office/powerpoint/2010/main" val="51143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0D8C4-1938-43C9-9459-AFC8DF8CDAFD}"/>
              </a:ext>
            </a:extLst>
          </p:cNvPr>
          <p:cNvSpPr>
            <a:spLocks noGrp="1"/>
          </p:cNvSpPr>
          <p:nvPr>
            <p:ph type="title"/>
          </p:nvPr>
        </p:nvSpPr>
        <p:spPr/>
        <p:txBody>
          <a:bodyPr/>
          <a:lstStyle/>
          <a:p>
            <a:pPr algn="ctr"/>
            <a:r>
              <a:rPr lang="es-ES" b="1" dirty="0">
                <a:latin typeface="+mn-lt"/>
              </a:rPr>
              <a:t>Gestores de geometría de </a:t>
            </a:r>
            <a:r>
              <a:rPr lang="es-ES" b="1" dirty="0" err="1">
                <a:latin typeface="+mn-lt"/>
              </a:rPr>
              <a:t>Tkinter</a:t>
            </a:r>
            <a:endParaRPr lang="es-AR" b="1" dirty="0">
              <a:latin typeface="+mn-lt"/>
            </a:endParaRPr>
          </a:p>
        </p:txBody>
      </p:sp>
      <p:sp>
        <p:nvSpPr>
          <p:cNvPr id="3" name="Marcador de contenido 2">
            <a:extLst>
              <a:ext uri="{FF2B5EF4-FFF2-40B4-BE49-F238E27FC236}">
                <a16:creationId xmlns:a16="http://schemas.microsoft.com/office/drawing/2014/main" id="{CDBF06EC-B921-4670-A496-9C8FA2D21D07}"/>
              </a:ext>
            </a:extLst>
          </p:cNvPr>
          <p:cNvSpPr>
            <a:spLocks noGrp="1"/>
          </p:cNvSpPr>
          <p:nvPr>
            <p:ph idx="1"/>
          </p:nvPr>
        </p:nvSpPr>
        <p:spPr/>
        <p:txBody>
          <a:bodyPr>
            <a:normAutofit/>
          </a:bodyPr>
          <a:lstStyle/>
          <a:p>
            <a:pPr algn="just"/>
            <a:r>
              <a:rPr lang="es-AR" b="1" dirty="0" err="1"/>
              <a:t>grid</a:t>
            </a:r>
            <a:r>
              <a:rPr lang="es-AR" b="1" dirty="0"/>
              <a:t>(). </a:t>
            </a:r>
            <a:r>
              <a:rPr lang="es-AR" dirty="0"/>
              <a:t>Este gestor organiza los widgets en una estructura de filas y columnas, similar a una hoja de cálculo.</a:t>
            </a:r>
          </a:p>
          <a:p>
            <a:pPr marL="457200" lvl="1" indent="0" algn="just">
              <a:buNone/>
            </a:pPr>
            <a:r>
              <a:rPr lang="es-AR" sz="2800" b="1" dirty="0" err="1"/>
              <a:t>Grid</a:t>
            </a:r>
            <a:r>
              <a:rPr lang="es-AR" sz="2800" dirty="0"/>
              <a:t> es el más adecuado para diseños complejos o basados en tablas</a:t>
            </a:r>
          </a:p>
          <a:p>
            <a:pPr lvl="1" algn="just"/>
            <a:r>
              <a:rPr lang="es-AR" b="1" dirty="0"/>
              <a:t>Estructura</a:t>
            </a:r>
            <a:r>
              <a:rPr lang="es-AR" dirty="0"/>
              <a:t>: Ofrece un control preciso sobre la ubicación de cada widget especificando su fila y columna.</a:t>
            </a:r>
          </a:p>
          <a:p>
            <a:pPr lvl="1" algn="just"/>
            <a:r>
              <a:rPr lang="es-AR" b="1" dirty="0"/>
              <a:t>Flexibilidad</a:t>
            </a:r>
            <a:r>
              <a:rPr lang="es-AR" dirty="0"/>
              <a:t>: Es el más adecuado para diseños complejos con muchos widgets.</a:t>
            </a:r>
          </a:p>
          <a:p>
            <a:pPr lvl="1" algn="just"/>
            <a:r>
              <a:rPr lang="es-AR" b="1" dirty="0"/>
              <a:t>Opciones:</a:t>
            </a:r>
            <a:r>
              <a:rPr lang="es-AR" dirty="0"/>
              <a:t> Permite controlar el alineamiento (</a:t>
            </a:r>
            <a:r>
              <a:rPr lang="es-AR" dirty="0" err="1"/>
              <a:t>sticky</a:t>
            </a:r>
            <a:r>
              <a:rPr lang="es-AR" dirty="0"/>
              <a:t>), el espacio entre celdas (</a:t>
            </a:r>
            <a:r>
              <a:rPr lang="es-AR" dirty="0" err="1"/>
              <a:t>padx</a:t>
            </a:r>
            <a:r>
              <a:rPr lang="es-AR" dirty="0"/>
              <a:t>, </a:t>
            </a:r>
            <a:r>
              <a:rPr lang="es-AR" dirty="0" err="1"/>
              <a:t>pady</a:t>
            </a:r>
            <a:r>
              <a:rPr lang="es-AR" dirty="0"/>
              <a:t>) y la expansión de filas y columnas (</a:t>
            </a:r>
            <a:r>
              <a:rPr lang="es-AR" dirty="0" err="1"/>
              <a:t>rowconfigure</a:t>
            </a:r>
            <a:r>
              <a:rPr lang="es-AR" dirty="0"/>
              <a:t>, </a:t>
            </a:r>
            <a:r>
              <a:rPr lang="es-AR" dirty="0" err="1"/>
              <a:t>columnconfigure</a:t>
            </a:r>
            <a:r>
              <a:rPr lang="es-AR" dirty="0"/>
              <a:t>)</a:t>
            </a:r>
          </a:p>
        </p:txBody>
      </p:sp>
    </p:spTree>
    <p:extLst>
      <p:ext uri="{BB962C8B-B14F-4D97-AF65-F5344CB8AC3E}">
        <p14:creationId xmlns:p14="http://schemas.microsoft.com/office/powerpoint/2010/main" val="2862906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3BD1E-33DE-4E4C-B5B5-E5DEA5AFD451}"/>
              </a:ext>
            </a:extLst>
          </p:cNvPr>
          <p:cNvSpPr>
            <a:spLocks noGrp="1"/>
          </p:cNvSpPr>
          <p:nvPr>
            <p:ph type="title"/>
          </p:nvPr>
        </p:nvSpPr>
        <p:spPr/>
        <p:txBody>
          <a:bodyPr/>
          <a:lstStyle/>
          <a:p>
            <a:pPr algn="ctr"/>
            <a:r>
              <a:rPr lang="es-ES" b="1" dirty="0">
                <a:latin typeface="+mn-lt"/>
              </a:rPr>
              <a:t>Gestores de geometría de </a:t>
            </a:r>
            <a:r>
              <a:rPr lang="es-ES" b="1" dirty="0" err="1">
                <a:latin typeface="+mn-lt"/>
              </a:rPr>
              <a:t>Tkinter</a:t>
            </a:r>
            <a:endParaRPr lang="es-AR" dirty="0"/>
          </a:p>
        </p:txBody>
      </p:sp>
      <p:sp>
        <p:nvSpPr>
          <p:cNvPr id="3" name="Marcador de contenido 2">
            <a:extLst>
              <a:ext uri="{FF2B5EF4-FFF2-40B4-BE49-F238E27FC236}">
                <a16:creationId xmlns:a16="http://schemas.microsoft.com/office/drawing/2014/main" id="{A7EA6E99-6F02-4585-9EC4-536A74209009}"/>
              </a:ext>
            </a:extLst>
          </p:cNvPr>
          <p:cNvSpPr>
            <a:spLocks noGrp="1"/>
          </p:cNvSpPr>
          <p:nvPr>
            <p:ph idx="1"/>
          </p:nvPr>
        </p:nvSpPr>
        <p:spPr/>
        <p:txBody>
          <a:bodyPr/>
          <a:lstStyle/>
          <a:p>
            <a:pPr algn="just"/>
            <a:r>
              <a:rPr lang="es-AR" b="1" dirty="0"/>
              <a:t>place() </a:t>
            </a:r>
            <a:r>
              <a:rPr lang="es-AR" dirty="0"/>
              <a:t>Proporciona el mayor control sobre la posición de los widgets al permitir especificar la ubicación exacta mediante coordenadas.</a:t>
            </a:r>
          </a:p>
          <a:p>
            <a:pPr lvl="1" algn="just"/>
            <a:r>
              <a:rPr lang="es-AR" b="1" dirty="0"/>
              <a:t>Precisión</a:t>
            </a:r>
            <a:r>
              <a:rPr lang="es-AR" dirty="0"/>
              <a:t>: Permite fijar un widget en una posición absoluta (</a:t>
            </a:r>
            <a:r>
              <a:rPr lang="es-AR" dirty="0" err="1"/>
              <a:t>x,y</a:t>
            </a:r>
            <a:r>
              <a:rPr lang="es-AR" dirty="0"/>
              <a:t>) o relativa (</a:t>
            </a:r>
            <a:r>
              <a:rPr lang="es-AR" dirty="0" err="1"/>
              <a:t>relx</a:t>
            </a:r>
            <a:r>
              <a:rPr lang="es-AR" dirty="0"/>
              <a:t>, </a:t>
            </a:r>
            <a:r>
              <a:rPr lang="es-AR" dirty="0" err="1"/>
              <a:t>rely</a:t>
            </a:r>
            <a:r>
              <a:rPr lang="es-AR" dirty="0"/>
              <a:t>) dentro de un contendor</a:t>
            </a:r>
          </a:p>
          <a:p>
            <a:pPr lvl="1" algn="just"/>
            <a:r>
              <a:rPr lang="es-AR" b="1" dirty="0"/>
              <a:t>Control total: </a:t>
            </a:r>
            <a:r>
              <a:rPr lang="es-AR" dirty="0"/>
              <a:t>Es útil para diseños donde se necesita un control absoluto, como superponer elementos.</a:t>
            </a:r>
          </a:p>
          <a:p>
            <a:pPr lvl="1" algn="just"/>
            <a:r>
              <a:rPr lang="es-AR" b="1" dirty="0"/>
              <a:t>Complejidad: </a:t>
            </a:r>
            <a:r>
              <a:rPr lang="es-AR" dirty="0"/>
              <a:t>Puede ser más difícil de gestionar, especialmente al cambiar el tamaño de la ventana, a menos que se usen coordenadas relativas.</a:t>
            </a:r>
            <a:endParaRPr lang="es-AR" b="1" dirty="0"/>
          </a:p>
          <a:p>
            <a:endParaRPr lang="es-AR" dirty="0"/>
          </a:p>
        </p:txBody>
      </p:sp>
    </p:spTree>
    <p:extLst>
      <p:ext uri="{BB962C8B-B14F-4D97-AF65-F5344CB8AC3E}">
        <p14:creationId xmlns:p14="http://schemas.microsoft.com/office/powerpoint/2010/main" val="382914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3367C7-E97A-4897-B857-A303C4B5CA60}"/>
              </a:ext>
            </a:extLst>
          </p:cNvPr>
          <p:cNvSpPr>
            <a:spLocks noGrp="1"/>
          </p:cNvSpPr>
          <p:nvPr>
            <p:ph type="title"/>
          </p:nvPr>
        </p:nvSpPr>
        <p:spPr/>
        <p:txBody>
          <a:bodyPr/>
          <a:lstStyle/>
          <a:p>
            <a:pPr algn="ctr"/>
            <a:r>
              <a:rPr lang="es-ES" b="1" dirty="0">
                <a:latin typeface="+mn-lt"/>
              </a:rPr>
              <a:t>Estructura básica de una aplicación</a:t>
            </a:r>
            <a:endParaRPr lang="es-AR" b="1" dirty="0">
              <a:latin typeface="+mn-lt"/>
            </a:endParaRPr>
          </a:p>
        </p:txBody>
      </p:sp>
      <p:sp>
        <p:nvSpPr>
          <p:cNvPr id="3" name="Marcador de contenido 2">
            <a:extLst>
              <a:ext uri="{FF2B5EF4-FFF2-40B4-BE49-F238E27FC236}">
                <a16:creationId xmlns:a16="http://schemas.microsoft.com/office/drawing/2014/main" id="{B9335A30-2E98-4827-900F-B1E2CD2CF1B2}"/>
              </a:ext>
            </a:extLst>
          </p:cNvPr>
          <p:cNvSpPr>
            <a:spLocks noGrp="1"/>
          </p:cNvSpPr>
          <p:nvPr>
            <p:ph idx="1"/>
          </p:nvPr>
        </p:nvSpPr>
        <p:spPr/>
        <p:txBody>
          <a:bodyPr/>
          <a:lstStyle/>
          <a:p>
            <a:r>
              <a:rPr lang="es-ES" b="1" dirty="0"/>
              <a:t>Importar el módulo: </a:t>
            </a:r>
            <a:r>
              <a:rPr lang="es-ES" dirty="0" err="1">
                <a:latin typeface="Courier New" panose="02070309020205020404" pitchFamily="49" charset="0"/>
                <a:cs typeface="Courier New" panose="02070309020205020404" pitchFamily="49" charset="0"/>
              </a:rPr>
              <a:t>import</a:t>
            </a:r>
            <a:r>
              <a:rPr lang="es-ES" dirty="0">
                <a:latin typeface="Courier New" panose="02070309020205020404" pitchFamily="49" charset="0"/>
                <a:cs typeface="Courier New" panose="02070309020205020404" pitchFamily="49" charset="0"/>
              </a:rPr>
              <a:t> </a:t>
            </a:r>
            <a:r>
              <a:rPr lang="es-ES" dirty="0" err="1">
                <a:latin typeface="Courier New" panose="02070309020205020404" pitchFamily="49" charset="0"/>
                <a:cs typeface="Courier New" panose="02070309020205020404" pitchFamily="49" charset="0"/>
              </a:rPr>
              <a:t>tkinter</a:t>
            </a:r>
            <a:r>
              <a:rPr lang="es-ES" dirty="0">
                <a:latin typeface="Courier New" panose="02070309020205020404" pitchFamily="49" charset="0"/>
                <a:cs typeface="Courier New" panose="02070309020205020404" pitchFamily="49" charset="0"/>
              </a:rPr>
              <a:t> as </a:t>
            </a:r>
            <a:r>
              <a:rPr lang="es-ES" dirty="0" err="1">
                <a:latin typeface="Courier New" panose="02070309020205020404" pitchFamily="49" charset="0"/>
                <a:cs typeface="Courier New" panose="02070309020205020404" pitchFamily="49" charset="0"/>
              </a:rPr>
              <a:t>tk</a:t>
            </a:r>
            <a:r>
              <a:rPr lang="es-ES" dirty="0">
                <a:latin typeface="Courier New" panose="02070309020205020404" pitchFamily="49" charset="0"/>
                <a:cs typeface="Courier New" panose="02070309020205020404" pitchFamily="49" charset="0"/>
              </a:rPr>
              <a:t>.</a:t>
            </a:r>
          </a:p>
          <a:p>
            <a:r>
              <a:rPr lang="es-ES" b="1" dirty="0"/>
              <a:t>Crear una ventana principal:  </a:t>
            </a:r>
            <a:r>
              <a:rPr lang="es-ES" dirty="0">
                <a:latin typeface="Courier New" panose="02070309020205020404" pitchFamily="49" charset="0"/>
                <a:cs typeface="Courier New" panose="02070309020205020404" pitchFamily="49" charset="0"/>
              </a:rPr>
              <a:t>ventana = </a:t>
            </a:r>
            <a:r>
              <a:rPr lang="es-ES" dirty="0" err="1">
                <a:latin typeface="Courier New" panose="02070309020205020404" pitchFamily="49" charset="0"/>
                <a:cs typeface="Courier New" panose="02070309020205020404" pitchFamily="49" charset="0"/>
              </a:rPr>
              <a:t>tk.Tk</a:t>
            </a:r>
            <a:r>
              <a:rPr lang="es-ES" dirty="0">
                <a:latin typeface="Courier New" panose="02070309020205020404" pitchFamily="49" charset="0"/>
                <a:cs typeface="Courier New" panose="02070309020205020404" pitchFamily="49" charset="0"/>
              </a:rPr>
              <a:t>()</a:t>
            </a:r>
          </a:p>
          <a:p>
            <a:r>
              <a:rPr lang="es-ES" b="1" dirty="0"/>
              <a:t>Añadir widgets: </a:t>
            </a:r>
            <a:r>
              <a:rPr lang="es-ES" dirty="0">
                <a:latin typeface="Courier New" panose="02070309020205020404" pitchFamily="49" charset="0"/>
                <a:cs typeface="Courier New" panose="02070309020205020404" pitchFamily="49" charset="0"/>
              </a:rPr>
              <a:t>Crear elementos como botones, etiquetas, etc.</a:t>
            </a:r>
          </a:p>
          <a:p>
            <a:r>
              <a:rPr lang="es-ES" b="1" dirty="0"/>
              <a:t>Gestionar la geometría: </a:t>
            </a:r>
            <a:r>
              <a:rPr lang="es-ES" dirty="0">
                <a:latin typeface="Courier New" panose="02070309020205020404" pitchFamily="49" charset="0"/>
                <a:cs typeface="Courier New" panose="02070309020205020404" pitchFamily="49" charset="0"/>
              </a:rPr>
              <a:t>usar pack(), </a:t>
            </a:r>
            <a:r>
              <a:rPr lang="es-ES" dirty="0" err="1">
                <a:latin typeface="Courier New" panose="02070309020205020404" pitchFamily="49" charset="0"/>
                <a:cs typeface="Courier New" panose="02070309020205020404" pitchFamily="49" charset="0"/>
              </a:rPr>
              <a:t>grid</a:t>
            </a:r>
            <a:r>
              <a:rPr lang="es-ES" dirty="0">
                <a:latin typeface="Courier New" panose="02070309020205020404" pitchFamily="49" charset="0"/>
                <a:cs typeface="Courier New" panose="02070309020205020404" pitchFamily="49" charset="0"/>
              </a:rPr>
              <a:t>() o place()</a:t>
            </a:r>
            <a:r>
              <a:rPr lang="es-ES" dirty="0">
                <a:cs typeface="Courier New" panose="02070309020205020404" pitchFamily="49" charset="0"/>
              </a:rPr>
              <a:t>para organizar los widgets</a:t>
            </a:r>
          </a:p>
          <a:p>
            <a:r>
              <a:rPr lang="es-ES" b="1" dirty="0">
                <a:cs typeface="Courier New" panose="02070309020205020404" pitchFamily="49" charset="0"/>
              </a:rPr>
              <a:t>Iniciar el bucle principal: </a:t>
            </a:r>
            <a:r>
              <a:rPr lang="es-ES" dirty="0" err="1">
                <a:latin typeface="Courier New" panose="02070309020205020404" pitchFamily="49" charset="0"/>
                <a:cs typeface="Courier New" panose="02070309020205020404" pitchFamily="49" charset="0"/>
              </a:rPr>
              <a:t>ventana.mailoop</a:t>
            </a:r>
            <a:r>
              <a:rPr lang="es-ES" dirty="0">
                <a:latin typeface="Courier New" panose="02070309020205020404" pitchFamily="49" charset="0"/>
                <a:cs typeface="Courier New" panose="02070309020205020404" pitchFamily="49" charset="0"/>
              </a:rPr>
              <a:t>()</a:t>
            </a:r>
            <a:r>
              <a:rPr lang="es-ES" dirty="0">
                <a:cs typeface="Courier New" panose="02070309020205020404" pitchFamily="49" charset="0"/>
              </a:rPr>
              <a:t>para escuchar eventos. </a:t>
            </a:r>
          </a:p>
          <a:p>
            <a:endParaRPr lang="es-ES" dirty="0">
              <a:latin typeface="Courier New" panose="02070309020205020404" pitchFamily="49" charset="0"/>
              <a:cs typeface="Courier New" panose="02070309020205020404" pitchFamily="49" charset="0"/>
            </a:endParaRPr>
          </a:p>
          <a:p>
            <a:endParaRPr lang="es-ES" dirty="0">
              <a:latin typeface="Courier New" panose="02070309020205020404" pitchFamily="49" charset="0"/>
              <a:cs typeface="Courier New" panose="02070309020205020404" pitchFamily="49" charset="0"/>
            </a:endParaRPr>
          </a:p>
          <a:p>
            <a:endParaRPr lang="es-ES" dirty="0">
              <a:latin typeface="Courier New" panose="02070309020205020404" pitchFamily="49" charset="0"/>
              <a:cs typeface="Courier New" panose="02070309020205020404" pitchFamily="49" charset="0"/>
            </a:endParaRPr>
          </a:p>
          <a:p>
            <a:endParaRPr lang="es-AR" b="1" dirty="0"/>
          </a:p>
        </p:txBody>
      </p:sp>
    </p:spTree>
    <p:extLst>
      <p:ext uri="{BB962C8B-B14F-4D97-AF65-F5344CB8AC3E}">
        <p14:creationId xmlns:p14="http://schemas.microsoft.com/office/powerpoint/2010/main" val="427494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5F1966-1994-415D-B165-EF7736BDEEF2}"/>
              </a:ext>
            </a:extLst>
          </p:cNvPr>
          <p:cNvSpPr>
            <a:spLocks noGrp="1"/>
          </p:cNvSpPr>
          <p:nvPr>
            <p:ph type="title"/>
          </p:nvPr>
        </p:nvSpPr>
        <p:spPr/>
        <p:txBody>
          <a:bodyPr/>
          <a:lstStyle/>
          <a:p>
            <a:pPr algn="ctr"/>
            <a:r>
              <a:rPr lang="es-ES" b="1" dirty="0">
                <a:latin typeface="+mn-lt"/>
              </a:rPr>
              <a:t>Tipos de ventanas</a:t>
            </a:r>
            <a:endParaRPr lang="es-AR" b="1" dirty="0">
              <a:latin typeface="+mn-lt"/>
            </a:endParaRPr>
          </a:p>
        </p:txBody>
      </p:sp>
      <p:sp>
        <p:nvSpPr>
          <p:cNvPr id="3" name="Marcador de contenido 2">
            <a:extLst>
              <a:ext uri="{FF2B5EF4-FFF2-40B4-BE49-F238E27FC236}">
                <a16:creationId xmlns:a16="http://schemas.microsoft.com/office/drawing/2014/main" id="{550B7CCD-50D2-4B55-B57B-6FE753184BCA}"/>
              </a:ext>
            </a:extLst>
          </p:cNvPr>
          <p:cNvSpPr>
            <a:spLocks noGrp="1"/>
          </p:cNvSpPr>
          <p:nvPr>
            <p:ph idx="1"/>
          </p:nvPr>
        </p:nvSpPr>
        <p:spPr>
          <a:xfrm>
            <a:off x="838200" y="1825625"/>
            <a:ext cx="10515600" cy="1603375"/>
          </a:xfrm>
        </p:spPr>
        <p:txBody>
          <a:bodyPr>
            <a:normAutofit lnSpcReduction="10000"/>
          </a:bodyPr>
          <a:lstStyle/>
          <a:p>
            <a:pPr marL="0" indent="0" algn="just">
              <a:buNone/>
            </a:pPr>
            <a:r>
              <a:rPr lang="es-ES" dirty="0"/>
              <a:t>En </a:t>
            </a:r>
            <a:r>
              <a:rPr lang="es-ES" b="1" dirty="0"/>
              <a:t>Tkinder</a:t>
            </a:r>
            <a:r>
              <a:rPr lang="es-ES" dirty="0"/>
              <a:t> existen dos tipos de ventanas: </a:t>
            </a:r>
            <a:r>
              <a:rPr lang="es-ES" b="1" i="1" dirty="0"/>
              <a:t>las ventanas de aplicación</a:t>
            </a:r>
            <a:r>
              <a:rPr lang="es-ES" dirty="0"/>
              <a:t>, que suelen ser las que inician y finalizan las aplicaciones gráficas; y desde las que se accede a las </a:t>
            </a:r>
            <a:r>
              <a:rPr lang="es-ES" b="1" i="1" dirty="0"/>
              <a:t>ventanas de dialogo</a:t>
            </a:r>
            <a:r>
              <a:rPr lang="es-ES" dirty="0"/>
              <a:t>, que en conjunto constituyen la interfaz de usuario</a:t>
            </a:r>
          </a:p>
          <a:p>
            <a:pPr marL="0" indent="0">
              <a:buNone/>
            </a:pPr>
            <a:endParaRPr lang="es-AR" dirty="0"/>
          </a:p>
        </p:txBody>
      </p:sp>
      <p:pic>
        <p:nvPicPr>
          <p:cNvPr id="1026" name="Picture 2">
            <a:extLst>
              <a:ext uri="{FF2B5EF4-FFF2-40B4-BE49-F238E27FC236}">
                <a16:creationId xmlns:a16="http://schemas.microsoft.com/office/drawing/2014/main" id="{33472C29-E093-4251-9BB4-789209505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334" y="3429000"/>
            <a:ext cx="4162632" cy="268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6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45201-2C1F-4654-82C9-4B4A2C074B2E}"/>
              </a:ext>
            </a:extLst>
          </p:cNvPr>
          <p:cNvSpPr>
            <a:spLocks noGrp="1"/>
          </p:cNvSpPr>
          <p:nvPr>
            <p:ph type="title"/>
          </p:nvPr>
        </p:nvSpPr>
        <p:spPr/>
        <p:txBody>
          <a:bodyPr/>
          <a:lstStyle/>
          <a:p>
            <a:pPr algn="ctr"/>
            <a:r>
              <a:rPr lang="es-ES" b="1" dirty="0">
                <a:latin typeface="+mn-lt"/>
              </a:rPr>
              <a:t>Ventana Principal de Aplicación </a:t>
            </a:r>
            <a:br>
              <a:rPr lang="es-ES" b="1" dirty="0">
                <a:latin typeface="+mn-lt"/>
              </a:rPr>
            </a:br>
            <a:r>
              <a:rPr lang="es-ES" dirty="0">
                <a:latin typeface="+mn-lt"/>
              </a:rPr>
              <a:t>(</a:t>
            </a:r>
            <a:r>
              <a:rPr lang="es-ES" dirty="0" err="1">
                <a:latin typeface="+mn-lt"/>
              </a:rPr>
              <a:t>Toplevel</a:t>
            </a:r>
            <a:r>
              <a:rPr lang="es-ES" dirty="0">
                <a:latin typeface="+mn-lt"/>
              </a:rPr>
              <a:t> Widget)</a:t>
            </a:r>
            <a:endParaRPr lang="es-AR" dirty="0">
              <a:latin typeface="+mn-lt"/>
            </a:endParaRPr>
          </a:p>
        </p:txBody>
      </p:sp>
      <p:sp>
        <p:nvSpPr>
          <p:cNvPr id="3" name="Marcador de contenido 2">
            <a:extLst>
              <a:ext uri="{FF2B5EF4-FFF2-40B4-BE49-F238E27FC236}">
                <a16:creationId xmlns:a16="http://schemas.microsoft.com/office/drawing/2014/main" id="{A05764BB-AD7A-4B29-BB6E-5566833FBEB0}"/>
              </a:ext>
            </a:extLst>
          </p:cNvPr>
          <p:cNvSpPr>
            <a:spLocks noGrp="1"/>
          </p:cNvSpPr>
          <p:nvPr>
            <p:ph idx="1"/>
          </p:nvPr>
        </p:nvSpPr>
        <p:spPr/>
        <p:txBody>
          <a:bodyPr/>
          <a:lstStyle/>
          <a:p>
            <a:pPr marL="0" indent="0">
              <a:buNone/>
            </a:pPr>
            <a:r>
              <a:rPr lang="es-ES" dirty="0"/>
              <a:t>Para la ventana principal de la aplicación, se utiliza la clase </a:t>
            </a:r>
            <a:r>
              <a:rPr lang="es-ES" dirty="0" err="1"/>
              <a:t>Tk</a:t>
            </a:r>
            <a:r>
              <a:rPr lang="es-ES" dirty="0"/>
              <a:t> (o </a:t>
            </a:r>
            <a:r>
              <a:rPr lang="es-ES" dirty="0" err="1"/>
              <a:t>tkinter.Tk</a:t>
            </a:r>
            <a:r>
              <a:rPr lang="es-ES" dirty="0"/>
              <a:t>)</a:t>
            </a:r>
          </a:p>
          <a:p>
            <a:pPr marL="0" indent="0">
              <a:buNone/>
            </a:pPr>
            <a:endParaRPr lang="es-ES" dirty="0"/>
          </a:p>
          <a:p>
            <a:endParaRPr lang="es-AR" dirty="0"/>
          </a:p>
        </p:txBody>
      </p:sp>
      <p:graphicFrame>
        <p:nvGraphicFramePr>
          <p:cNvPr id="4" name="Tabla 4">
            <a:extLst>
              <a:ext uri="{FF2B5EF4-FFF2-40B4-BE49-F238E27FC236}">
                <a16:creationId xmlns:a16="http://schemas.microsoft.com/office/drawing/2014/main" id="{FD399C5C-0337-4AF6-BA71-A17D473B2112}"/>
              </a:ext>
            </a:extLst>
          </p:cNvPr>
          <p:cNvGraphicFramePr>
            <a:graphicFrameLocks noGrp="1"/>
          </p:cNvGraphicFramePr>
          <p:nvPr>
            <p:extLst>
              <p:ext uri="{D42A27DB-BD31-4B8C-83A1-F6EECF244321}">
                <p14:modId xmlns:p14="http://schemas.microsoft.com/office/powerpoint/2010/main" val="3809168395"/>
              </p:ext>
            </p:extLst>
          </p:nvPr>
        </p:nvGraphicFramePr>
        <p:xfrm>
          <a:off x="1475408" y="2928730"/>
          <a:ext cx="8702262" cy="2387600"/>
        </p:xfrm>
        <a:graphic>
          <a:graphicData uri="http://schemas.openxmlformats.org/drawingml/2006/table">
            <a:tbl>
              <a:tblPr firstRow="1" bandRow="1">
                <a:tableStyleId>{5C22544A-7EE6-4342-B048-85BDC9FD1C3A}</a:tableStyleId>
              </a:tblPr>
              <a:tblGrid>
                <a:gridCol w="2297204">
                  <a:extLst>
                    <a:ext uri="{9D8B030D-6E8A-4147-A177-3AD203B41FA5}">
                      <a16:colId xmlns:a16="http://schemas.microsoft.com/office/drawing/2014/main" val="3019801329"/>
                    </a:ext>
                  </a:extLst>
                </a:gridCol>
                <a:gridCol w="4814574">
                  <a:extLst>
                    <a:ext uri="{9D8B030D-6E8A-4147-A177-3AD203B41FA5}">
                      <a16:colId xmlns:a16="http://schemas.microsoft.com/office/drawing/2014/main" val="3717427365"/>
                    </a:ext>
                  </a:extLst>
                </a:gridCol>
                <a:gridCol w="1590484">
                  <a:extLst>
                    <a:ext uri="{9D8B030D-6E8A-4147-A177-3AD203B41FA5}">
                      <a16:colId xmlns:a16="http://schemas.microsoft.com/office/drawing/2014/main" val="34587280"/>
                    </a:ext>
                  </a:extLst>
                </a:gridCol>
              </a:tblGrid>
              <a:tr h="330663">
                <a:tc>
                  <a:txBody>
                    <a:bodyPr/>
                    <a:lstStyle/>
                    <a:p>
                      <a:r>
                        <a:rPr lang="es-ES" dirty="0"/>
                        <a:t>Aspecto</a:t>
                      </a:r>
                      <a:endParaRPr lang="es-AR" dirty="0"/>
                    </a:p>
                  </a:txBody>
                  <a:tcPr/>
                </a:tc>
                <a:tc>
                  <a:txBody>
                    <a:bodyPr/>
                    <a:lstStyle/>
                    <a:p>
                      <a:r>
                        <a:rPr lang="es-ES" dirty="0"/>
                        <a:t>Uso</a:t>
                      </a:r>
                      <a:endParaRPr lang="es-AR" dirty="0"/>
                    </a:p>
                  </a:txBody>
                  <a:tcPr/>
                </a:tc>
                <a:tc>
                  <a:txBody>
                    <a:bodyPr/>
                    <a:lstStyle/>
                    <a:p>
                      <a:r>
                        <a:rPr lang="es-ES" dirty="0"/>
                        <a:t>Clase </a:t>
                      </a:r>
                      <a:r>
                        <a:rPr lang="es-ES" dirty="0" err="1"/>
                        <a:t>Tkinter</a:t>
                      </a:r>
                      <a:endParaRPr lang="es-AR" dirty="0"/>
                    </a:p>
                  </a:txBody>
                  <a:tcPr/>
                </a:tc>
                <a:extLst>
                  <a:ext uri="{0D108BD9-81ED-4DB2-BD59-A6C34878D82A}">
                    <a16:rowId xmlns:a16="http://schemas.microsoft.com/office/drawing/2014/main" val="3523005958"/>
                  </a:ext>
                </a:extLst>
              </a:tr>
              <a:tr h="370840">
                <a:tc>
                  <a:txBody>
                    <a:bodyPr/>
                    <a:lstStyle/>
                    <a:p>
                      <a:r>
                        <a:rPr lang="es-ES" b="1" dirty="0"/>
                        <a:t>Clase de creación</a:t>
                      </a:r>
                      <a:endParaRPr lang="es-AR" b="1" dirty="0"/>
                    </a:p>
                  </a:txBody>
                  <a:tcPr/>
                </a:tc>
                <a:tc>
                  <a:txBody>
                    <a:bodyPr/>
                    <a:lstStyle/>
                    <a:p>
                      <a:r>
                        <a:rPr lang="es-ES" dirty="0"/>
                        <a:t>Se usa la </a:t>
                      </a:r>
                      <a:r>
                        <a:rPr lang="es-ES" b="1" dirty="0"/>
                        <a:t>clase raíz</a:t>
                      </a:r>
                      <a:r>
                        <a:rPr lang="es-ES" b="0" dirty="0"/>
                        <a:t> de </a:t>
                      </a:r>
                      <a:r>
                        <a:rPr lang="es-ES" b="0" dirty="0" err="1"/>
                        <a:t>Tkinter</a:t>
                      </a:r>
                      <a:endParaRPr lang="es-AR" dirty="0"/>
                    </a:p>
                  </a:txBody>
                  <a:tcPr/>
                </a:tc>
                <a:tc>
                  <a:txBody>
                    <a:bodyPr/>
                    <a:lstStyle/>
                    <a:p>
                      <a:pPr algn="ctr"/>
                      <a:r>
                        <a:rPr lang="es-ES" dirty="0" err="1"/>
                        <a:t>Tk</a:t>
                      </a:r>
                      <a:r>
                        <a:rPr lang="es-ES" dirty="0"/>
                        <a:t>()</a:t>
                      </a:r>
                      <a:endParaRPr lang="es-AR" dirty="0"/>
                    </a:p>
                  </a:txBody>
                  <a:tcPr/>
                </a:tc>
                <a:extLst>
                  <a:ext uri="{0D108BD9-81ED-4DB2-BD59-A6C34878D82A}">
                    <a16:rowId xmlns:a16="http://schemas.microsoft.com/office/drawing/2014/main" val="3537551566"/>
                  </a:ext>
                </a:extLst>
              </a:tr>
              <a:tr h="370840">
                <a:tc>
                  <a:txBody>
                    <a:bodyPr/>
                    <a:lstStyle/>
                    <a:p>
                      <a:r>
                        <a:rPr lang="es-ES" b="1" dirty="0"/>
                        <a:t>Rol</a:t>
                      </a:r>
                      <a:endParaRPr lang="es-AR" b="1" dirty="0"/>
                    </a:p>
                  </a:txBody>
                  <a:tcPr/>
                </a:tc>
                <a:tc>
                  <a:txBody>
                    <a:bodyPr/>
                    <a:lstStyle/>
                    <a:p>
                      <a:r>
                        <a:rPr lang="es-ES" dirty="0"/>
                        <a:t>Es el </a:t>
                      </a:r>
                      <a:r>
                        <a:rPr lang="es-ES" b="1" dirty="0"/>
                        <a:t>contenedor principal</a:t>
                      </a:r>
                      <a:r>
                        <a:rPr lang="es-ES" b="0" dirty="0"/>
                        <a:t> y la raíz de toda tu aplicación. Solo debe haber una instancia de </a:t>
                      </a:r>
                      <a:r>
                        <a:rPr lang="es-ES" b="0" dirty="0" err="1"/>
                        <a:t>Tk</a:t>
                      </a:r>
                      <a:r>
                        <a:rPr lang="es-ES" b="0" dirty="0"/>
                        <a:t>()</a:t>
                      </a:r>
                      <a:endParaRPr lang="es-AR" dirty="0"/>
                    </a:p>
                  </a:txBody>
                  <a:tcPr/>
                </a:tc>
                <a:tc>
                  <a:txBody>
                    <a:bodyPr/>
                    <a:lstStyle/>
                    <a:p>
                      <a:pPr algn="ctr"/>
                      <a:endParaRPr lang="es-AR" dirty="0"/>
                    </a:p>
                  </a:txBody>
                  <a:tcPr/>
                </a:tc>
                <a:extLst>
                  <a:ext uri="{0D108BD9-81ED-4DB2-BD59-A6C34878D82A}">
                    <a16:rowId xmlns:a16="http://schemas.microsoft.com/office/drawing/2014/main" val="1239038796"/>
                  </a:ext>
                </a:extLst>
              </a:tr>
              <a:tr h="370840">
                <a:tc>
                  <a:txBody>
                    <a:bodyPr/>
                    <a:lstStyle/>
                    <a:p>
                      <a:r>
                        <a:rPr lang="es-ES" b="1" dirty="0"/>
                        <a:t>Método principal</a:t>
                      </a:r>
                      <a:endParaRPr lang="es-AR" b="1" dirty="0"/>
                    </a:p>
                  </a:txBody>
                  <a:tcPr/>
                </a:tc>
                <a:tc>
                  <a:txBody>
                    <a:bodyPr/>
                    <a:lstStyle/>
                    <a:p>
                      <a:r>
                        <a:rPr lang="es-ES" dirty="0"/>
                        <a:t>Usa el método </a:t>
                      </a:r>
                      <a:r>
                        <a:rPr lang="es-ES" b="1" dirty="0" err="1"/>
                        <a:t>mainloop</a:t>
                      </a:r>
                      <a:r>
                        <a:rPr lang="es-ES" b="1" dirty="0"/>
                        <a:t>() </a:t>
                      </a:r>
                      <a:r>
                        <a:rPr lang="es-ES" dirty="0"/>
                        <a:t>para iniciar el bucle de eventos, manteniendo la aplicación en ejecución</a:t>
                      </a:r>
                      <a:endParaRPr lang="es-AR" dirty="0"/>
                    </a:p>
                  </a:txBody>
                  <a:tcPr/>
                </a:tc>
                <a:tc>
                  <a:txBody>
                    <a:bodyPr/>
                    <a:lstStyle/>
                    <a:p>
                      <a:pPr algn="ctr"/>
                      <a:endParaRPr lang="es-AR" dirty="0"/>
                    </a:p>
                  </a:txBody>
                  <a:tcPr/>
                </a:tc>
                <a:extLst>
                  <a:ext uri="{0D108BD9-81ED-4DB2-BD59-A6C34878D82A}">
                    <a16:rowId xmlns:a16="http://schemas.microsoft.com/office/drawing/2014/main" val="4046065424"/>
                  </a:ext>
                </a:extLst>
              </a:tr>
              <a:tr h="370840">
                <a:tc>
                  <a:txBody>
                    <a:bodyPr/>
                    <a:lstStyle/>
                    <a:p>
                      <a:r>
                        <a:rPr lang="es-ES" b="1" dirty="0"/>
                        <a:t>Ejemplo de creación</a:t>
                      </a:r>
                      <a:endParaRPr lang="es-AR" b="1" dirty="0"/>
                    </a:p>
                  </a:txBody>
                  <a:tcPr/>
                </a:tc>
                <a:tc>
                  <a:txBody>
                    <a:bodyPr/>
                    <a:lstStyle/>
                    <a:p>
                      <a:r>
                        <a:rPr lang="es-ES" dirty="0" err="1"/>
                        <a:t>raiz</a:t>
                      </a:r>
                      <a:r>
                        <a:rPr lang="es-ES" dirty="0"/>
                        <a:t> = </a:t>
                      </a:r>
                      <a:r>
                        <a:rPr lang="es-ES" dirty="0" err="1"/>
                        <a:t>tkinter.Tk</a:t>
                      </a:r>
                      <a:r>
                        <a:rPr lang="es-ES" dirty="0"/>
                        <a:t>()</a:t>
                      </a:r>
                      <a:endParaRPr lang="es-AR" dirty="0"/>
                    </a:p>
                  </a:txBody>
                  <a:tcPr/>
                </a:tc>
                <a:tc>
                  <a:txBody>
                    <a:bodyPr/>
                    <a:lstStyle/>
                    <a:p>
                      <a:pPr algn="ctr"/>
                      <a:endParaRPr lang="es-AR" dirty="0"/>
                    </a:p>
                  </a:txBody>
                  <a:tcPr/>
                </a:tc>
                <a:extLst>
                  <a:ext uri="{0D108BD9-81ED-4DB2-BD59-A6C34878D82A}">
                    <a16:rowId xmlns:a16="http://schemas.microsoft.com/office/drawing/2014/main" val="3058810507"/>
                  </a:ext>
                </a:extLst>
              </a:tr>
            </a:tbl>
          </a:graphicData>
        </a:graphic>
      </p:graphicFrame>
    </p:spTree>
    <p:extLst>
      <p:ext uri="{BB962C8B-B14F-4D97-AF65-F5344CB8AC3E}">
        <p14:creationId xmlns:p14="http://schemas.microsoft.com/office/powerpoint/2010/main" val="218306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DFAFDD-18C4-4601-8FDB-7ED558801247}"/>
              </a:ext>
            </a:extLst>
          </p:cNvPr>
          <p:cNvSpPr>
            <a:spLocks noGrp="1"/>
          </p:cNvSpPr>
          <p:nvPr>
            <p:ph type="title"/>
          </p:nvPr>
        </p:nvSpPr>
        <p:spPr/>
        <p:txBody>
          <a:bodyPr/>
          <a:lstStyle/>
          <a:p>
            <a:pPr algn="ctr"/>
            <a:r>
              <a:rPr lang="es-ES" b="1" dirty="0">
                <a:latin typeface="+mn-lt"/>
              </a:rPr>
              <a:t>Ventanas de Diálogo o Secundarias </a:t>
            </a:r>
            <a:br>
              <a:rPr lang="es-ES" dirty="0">
                <a:latin typeface="+mn-lt"/>
              </a:rPr>
            </a:br>
            <a:r>
              <a:rPr lang="es-ES" dirty="0">
                <a:latin typeface="+mn-lt"/>
              </a:rPr>
              <a:t>(</a:t>
            </a:r>
            <a:r>
              <a:rPr lang="es-ES" dirty="0" err="1">
                <a:latin typeface="+mn-lt"/>
              </a:rPr>
              <a:t>Toplevel</a:t>
            </a:r>
            <a:r>
              <a:rPr lang="es-ES" dirty="0">
                <a:latin typeface="+mn-lt"/>
              </a:rPr>
              <a:t> Widget y Módulos)</a:t>
            </a:r>
            <a:endParaRPr lang="es-AR" dirty="0">
              <a:latin typeface="+mn-lt"/>
            </a:endParaRPr>
          </a:p>
        </p:txBody>
      </p:sp>
      <p:sp>
        <p:nvSpPr>
          <p:cNvPr id="3" name="Marcador de contenido 2">
            <a:extLst>
              <a:ext uri="{FF2B5EF4-FFF2-40B4-BE49-F238E27FC236}">
                <a16:creationId xmlns:a16="http://schemas.microsoft.com/office/drawing/2014/main" id="{925EA3A4-8E07-465C-80C0-8D5E85E6B5C7}"/>
              </a:ext>
            </a:extLst>
          </p:cNvPr>
          <p:cNvSpPr>
            <a:spLocks noGrp="1"/>
          </p:cNvSpPr>
          <p:nvPr>
            <p:ph idx="1"/>
          </p:nvPr>
        </p:nvSpPr>
        <p:spPr/>
        <p:txBody>
          <a:bodyPr>
            <a:normAutofit lnSpcReduction="10000"/>
          </a:bodyPr>
          <a:lstStyle/>
          <a:p>
            <a:pPr marL="0" indent="0" algn="just">
              <a:buNone/>
            </a:pPr>
            <a:r>
              <a:rPr lang="es-ES" dirty="0"/>
              <a:t>Para crear ventanas secundarias, como diálogos (de información, advertencia, si/no) o ventanas de herramientas, tenemos dos enfoques:</a:t>
            </a:r>
          </a:p>
          <a:p>
            <a:pPr algn="just"/>
            <a:r>
              <a:rPr lang="es-ES" b="1" dirty="0"/>
              <a:t>a) Ventanas Secundarias generales (</a:t>
            </a:r>
            <a:r>
              <a:rPr lang="es-ES" b="1" dirty="0" err="1"/>
              <a:t>Toplevel</a:t>
            </a:r>
            <a:r>
              <a:rPr lang="es-ES" b="1" dirty="0"/>
              <a:t>). </a:t>
            </a:r>
            <a:r>
              <a:rPr lang="es-ES" dirty="0"/>
              <a:t>Se utiliza cuando necesitamos una ventana personalizada que no sea de diálogo estándar (por ejemplo, una ventana de preferencias o una ventana de “Acerca de…”) usaremos la clase </a:t>
            </a:r>
            <a:r>
              <a:rPr lang="es-ES" b="1" dirty="0" err="1"/>
              <a:t>Toplevel</a:t>
            </a:r>
            <a:r>
              <a:rPr lang="es-ES" dirty="0"/>
              <a:t>.</a:t>
            </a:r>
          </a:p>
          <a:p>
            <a:pPr algn="just"/>
            <a:r>
              <a:rPr lang="es-ES" b="1" dirty="0"/>
              <a:t>b) Ventanas de Diálogo </a:t>
            </a:r>
            <a:r>
              <a:rPr lang="es-ES" b="1" dirty="0" err="1"/>
              <a:t>Estandar</a:t>
            </a:r>
            <a:r>
              <a:rPr lang="es-ES" b="1" dirty="0"/>
              <a:t> </a:t>
            </a:r>
            <a:r>
              <a:rPr lang="es-ES" dirty="0"/>
              <a:t>(</a:t>
            </a:r>
            <a:r>
              <a:rPr lang="es-ES" dirty="0" err="1"/>
              <a:t>messagebox</a:t>
            </a:r>
            <a:r>
              <a:rPr lang="es-ES" dirty="0"/>
              <a:t>) </a:t>
            </a:r>
            <a:r>
              <a:rPr lang="es-ES" b="1" dirty="0"/>
              <a:t>y Módulos </a:t>
            </a:r>
            <a:r>
              <a:rPr lang="es-ES" b="1" dirty="0" err="1"/>
              <a:t>Especificos</a:t>
            </a:r>
            <a:r>
              <a:rPr lang="es-ES" b="1" dirty="0"/>
              <a:t>. </a:t>
            </a:r>
            <a:r>
              <a:rPr lang="es-ES" dirty="0"/>
              <a:t>Para diálogo comunes y predefinidos (como abrir un archivo, mostrar un error), no creas una ventana directamente, usamos funciones de módulos especializados</a:t>
            </a:r>
            <a:endParaRPr lang="es-ES" b="1" dirty="0"/>
          </a:p>
          <a:p>
            <a:endParaRPr lang="es-ES" dirty="0"/>
          </a:p>
          <a:p>
            <a:endParaRPr lang="es-AR" b="1" dirty="0"/>
          </a:p>
        </p:txBody>
      </p:sp>
    </p:spTree>
    <p:extLst>
      <p:ext uri="{BB962C8B-B14F-4D97-AF65-F5344CB8AC3E}">
        <p14:creationId xmlns:p14="http://schemas.microsoft.com/office/powerpoint/2010/main" val="720365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D82A4-3FC7-4FB2-ABD1-D4C9F65E46A2}"/>
              </a:ext>
            </a:extLst>
          </p:cNvPr>
          <p:cNvSpPr>
            <a:spLocks noGrp="1"/>
          </p:cNvSpPr>
          <p:nvPr>
            <p:ph type="title"/>
          </p:nvPr>
        </p:nvSpPr>
        <p:spPr/>
        <p:txBody>
          <a:bodyPr/>
          <a:lstStyle/>
          <a:p>
            <a:pPr algn="ctr"/>
            <a:r>
              <a:rPr lang="es-ES" b="1" dirty="0">
                <a:latin typeface="+mn-lt"/>
              </a:rPr>
              <a:t>Ventana de Diálogo o Secundaria </a:t>
            </a:r>
            <a:br>
              <a:rPr lang="es-ES" dirty="0">
                <a:latin typeface="+mn-lt"/>
              </a:rPr>
            </a:br>
            <a:r>
              <a:rPr lang="es-ES" dirty="0">
                <a:latin typeface="+mn-lt"/>
              </a:rPr>
              <a:t>(</a:t>
            </a:r>
            <a:r>
              <a:rPr lang="es-ES" dirty="0" err="1">
                <a:latin typeface="+mn-lt"/>
              </a:rPr>
              <a:t>Toplevel</a:t>
            </a:r>
            <a:r>
              <a:rPr lang="es-ES" dirty="0">
                <a:latin typeface="+mn-lt"/>
              </a:rPr>
              <a:t> Widget y Módulos)</a:t>
            </a:r>
            <a:endParaRPr lang="es-AR" dirty="0">
              <a:latin typeface="+mn-lt"/>
            </a:endParaRPr>
          </a:p>
        </p:txBody>
      </p:sp>
      <p:graphicFrame>
        <p:nvGraphicFramePr>
          <p:cNvPr id="4" name="Tabla 4">
            <a:extLst>
              <a:ext uri="{FF2B5EF4-FFF2-40B4-BE49-F238E27FC236}">
                <a16:creationId xmlns:a16="http://schemas.microsoft.com/office/drawing/2014/main" id="{2846E020-6E08-491A-A1CF-413E00E1A238}"/>
              </a:ext>
            </a:extLst>
          </p:cNvPr>
          <p:cNvGraphicFramePr>
            <a:graphicFrameLocks noGrp="1"/>
          </p:cNvGraphicFramePr>
          <p:nvPr>
            <p:extLst>
              <p:ext uri="{D42A27DB-BD31-4B8C-83A1-F6EECF244321}">
                <p14:modId xmlns:p14="http://schemas.microsoft.com/office/powerpoint/2010/main" val="1255088151"/>
              </p:ext>
            </p:extLst>
          </p:nvPr>
        </p:nvGraphicFramePr>
        <p:xfrm>
          <a:off x="1307547" y="2395468"/>
          <a:ext cx="9439966" cy="2656840"/>
        </p:xfrm>
        <a:graphic>
          <a:graphicData uri="http://schemas.openxmlformats.org/drawingml/2006/table">
            <a:tbl>
              <a:tblPr firstRow="1" bandRow="1">
                <a:tableStyleId>{5C22544A-7EE6-4342-B048-85BDC9FD1C3A}</a:tableStyleId>
              </a:tblPr>
              <a:tblGrid>
                <a:gridCol w="2491941">
                  <a:extLst>
                    <a:ext uri="{9D8B030D-6E8A-4147-A177-3AD203B41FA5}">
                      <a16:colId xmlns:a16="http://schemas.microsoft.com/office/drawing/2014/main" val="3019801329"/>
                    </a:ext>
                  </a:extLst>
                </a:gridCol>
                <a:gridCol w="5066216">
                  <a:extLst>
                    <a:ext uri="{9D8B030D-6E8A-4147-A177-3AD203B41FA5}">
                      <a16:colId xmlns:a16="http://schemas.microsoft.com/office/drawing/2014/main" val="3717427365"/>
                    </a:ext>
                  </a:extLst>
                </a:gridCol>
                <a:gridCol w="1881809">
                  <a:extLst>
                    <a:ext uri="{9D8B030D-6E8A-4147-A177-3AD203B41FA5}">
                      <a16:colId xmlns:a16="http://schemas.microsoft.com/office/drawing/2014/main" val="34587280"/>
                    </a:ext>
                  </a:extLst>
                </a:gridCol>
              </a:tblGrid>
              <a:tr h="330663">
                <a:tc>
                  <a:txBody>
                    <a:bodyPr/>
                    <a:lstStyle/>
                    <a:p>
                      <a:r>
                        <a:rPr lang="es-ES" dirty="0"/>
                        <a:t>Aspecto</a:t>
                      </a:r>
                      <a:endParaRPr lang="es-AR" dirty="0"/>
                    </a:p>
                  </a:txBody>
                  <a:tcPr/>
                </a:tc>
                <a:tc>
                  <a:txBody>
                    <a:bodyPr/>
                    <a:lstStyle/>
                    <a:p>
                      <a:r>
                        <a:rPr lang="es-ES" dirty="0"/>
                        <a:t>Uso</a:t>
                      </a:r>
                      <a:endParaRPr lang="es-AR" dirty="0"/>
                    </a:p>
                  </a:txBody>
                  <a:tcPr/>
                </a:tc>
                <a:tc>
                  <a:txBody>
                    <a:bodyPr/>
                    <a:lstStyle/>
                    <a:p>
                      <a:r>
                        <a:rPr lang="es-ES" dirty="0"/>
                        <a:t>Clase </a:t>
                      </a:r>
                      <a:r>
                        <a:rPr lang="es-ES" dirty="0" err="1"/>
                        <a:t>Tkinter</a:t>
                      </a:r>
                      <a:endParaRPr lang="es-AR" dirty="0"/>
                    </a:p>
                  </a:txBody>
                  <a:tcPr/>
                </a:tc>
                <a:extLst>
                  <a:ext uri="{0D108BD9-81ED-4DB2-BD59-A6C34878D82A}">
                    <a16:rowId xmlns:a16="http://schemas.microsoft.com/office/drawing/2014/main" val="3523005958"/>
                  </a:ext>
                </a:extLst>
              </a:tr>
              <a:tr h="370840">
                <a:tc>
                  <a:txBody>
                    <a:bodyPr/>
                    <a:lstStyle/>
                    <a:p>
                      <a:r>
                        <a:rPr lang="es-ES" b="1" dirty="0"/>
                        <a:t>Clase de creación</a:t>
                      </a:r>
                      <a:endParaRPr lang="es-AR" b="1" dirty="0"/>
                    </a:p>
                  </a:txBody>
                  <a:tcPr/>
                </a:tc>
                <a:tc>
                  <a:txBody>
                    <a:bodyPr/>
                    <a:lstStyle/>
                    <a:p>
                      <a:r>
                        <a:rPr lang="es-ES" dirty="0"/>
                        <a:t>Crea una </a:t>
                      </a:r>
                      <a:r>
                        <a:rPr lang="es-ES" b="1" dirty="0"/>
                        <a:t>ventana hija</a:t>
                      </a:r>
                      <a:r>
                        <a:rPr lang="es-ES" b="0" dirty="0"/>
                        <a:t> que existen independientemente de la principal</a:t>
                      </a:r>
                      <a:endParaRPr lang="es-AR" dirty="0"/>
                    </a:p>
                  </a:txBody>
                  <a:tcPr/>
                </a:tc>
                <a:tc>
                  <a:txBody>
                    <a:bodyPr/>
                    <a:lstStyle/>
                    <a:p>
                      <a:pPr algn="ctr"/>
                      <a:r>
                        <a:rPr lang="es-ES" dirty="0" err="1"/>
                        <a:t>Toplevel</a:t>
                      </a:r>
                      <a:r>
                        <a:rPr lang="es-ES" dirty="0"/>
                        <a:t>(master)</a:t>
                      </a:r>
                      <a:endParaRPr lang="es-AR" dirty="0"/>
                    </a:p>
                  </a:txBody>
                  <a:tcPr/>
                </a:tc>
                <a:extLst>
                  <a:ext uri="{0D108BD9-81ED-4DB2-BD59-A6C34878D82A}">
                    <a16:rowId xmlns:a16="http://schemas.microsoft.com/office/drawing/2014/main" val="3537551566"/>
                  </a:ext>
                </a:extLst>
              </a:tr>
              <a:tr h="370840">
                <a:tc>
                  <a:txBody>
                    <a:bodyPr/>
                    <a:lstStyle/>
                    <a:p>
                      <a:r>
                        <a:rPr lang="es-ES" b="1" dirty="0"/>
                        <a:t>Rol</a:t>
                      </a:r>
                      <a:endParaRPr lang="es-AR" b="1" dirty="0"/>
                    </a:p>
                  </a:txBody>
                  <a:tcPr/>
                </a:tc>
                <a:tc>
                  <a:txBody>
                    <a:bodyPr/>
                    <a:lstStyle/>
                    <a:p>
                      <a:r>
                        <a:rPr lang="es-ES" dirty="0"/>
                        <a:t>Ventanas que no son el contenedor principal, como ventanas de </a:t>
                      </a:r>
                      <a:r>
                        <a:rPr lang="es-ES" b="1" dirty="0"/>
                        <a:t>Acerca de.. </a:t>
                      </a:r>
                      <a:r>
                        <a:rPr lang="es-ES" b="0" dirty="0"/>
                        <a:t>O de </a:t>
                      </a:r>
                      <a:r>
                        <a:rPr lang="es-ES" b="1" dirty="0"/>
                        <a:t>configuración</a:t>
                      </a:r>
                      <a:endParaRPr lang="es-AR" dirty="0"/>
                    </a:p>
                  </a:txBody>
                  <a:tcPr/>
                </a:tc>
                <a:tc>
                  <a:txBody>
                    <a:bodyPr/>
                    <a:lstStyle/>
                    <a:p>
                      <a:pPr algn="ctr"/>
                      <a:endParaRPr lang="es-AR" dirty="0"/>
                    </a:p>
                  </a:txBody>
                  <a:tcPr/>
                </a:tc>
                <a:extLst>
                  <a:ext uri="{0D108BD9-81ED-4DB2-BD59-A6C34878D82A}">
                    <a16:rowId xmlns:a16="http://schemas.microsoft.com/office/drawing/2014/main" val="1239038796"/>
                  </a:ext>
                </a:extLst>
              </a:tr>
              <a:tr h="370840">
                <a:tc>
                  <a:txBody>
                    <a:bodyPr/>
                    <a:lstStyle/>
                    <a:p>
                      <a:r>
                        <a:rPr lang="es-ES" b="1" dirty="0"/>
                        <a:t>Método principal</a:t>
                      </a:r>
                      <a:endParaRPr lang="es-AR" b="1" dirty="0"/>
                    </a:p>
                  </a:txBody>
                  <a:tcPr/>
                </a:tc>
                <a:tc>
                  <a:txBody>
                    <a:bodyPr/>
                    <a:lstStyle/>
                    <a:p>
                      <a:r>
                        <a:rPr lang="es-ES" dirty="0"/>
                        <a:t>Usa el método </a:t>
                      </a:r>
                      <a:r>
                        <a:rPr lang="es-ES" b="1" dirty="0" err="1"/>
                        <a:t>mainloop</a:t>
                      </a:r>
                      <a:r>
                        <a:rPr lang="es-ES" b="1" dirty="0"/>
                        <a:t>() </a:t>
                      </a:r>
                      <a:r>
                        <a:rPr lang="es-ES" dirty="0"/>
                        <a:t>para iniciar el bucle de eventos, manteniendo la aplicación en ejecución</a:t>
                      </a:r>
                      <a:endParaRPr lang="es-AR" dirty="0"/>
                    </a:p>
                  </a:txBody>
                  <a:tcPr/>
                </a:tc>
                <a:tc>
                  <a:txBody>
                    <a:bodyPr/>
                    <a:lstStyle/>
                    <a:p>
                      <a:pPr algn="ctr"/>
                      <a:endParaRPr lang="es-AR" dirty="0"/>
                    </a:p>
                  </a:txBody>
                  <a:tcPr/>
                </a:tc>
                <a:extLst>
                  <a:ext uri="{0D108BD9-81ED-4DB2-BD59-A6C34878D82A}">
                    <a16:rowId xmlns:a16="http://schemas.microsoft.com/office/drawing/2014/main" val="4046065424"/>
                  </a:ext>
                </a:extLst>
              </a:tr>
              <a:tr h="370840">
                <a:tc>
                  <a:txBody>
                    <a:bodyPr/>
                    <a:lstStyle/>
                    <a:p>
                      <a:r>
                        <a:rPr lang="es-ES" b="1" dirty="0"/>
                        <a:t>Ejemplo de creación</a:t>
                      </a:r>
                      <a:endParaRPr lang="es-AR" b="1" dirty="0"/>
                    </a:p>
                  </a:txBody>
                  <a:tcPr/>
                </a:tc>
                <a:tc>
                  <a:txBody>
                    <a:bodyPr/>
                    <a:lstStyle/>
                    <a:p>
                      <a:r>
                        <a:rPr lang="es-ES" dirty="0"/>
                        <a:t>Secundaria = </a:t>
                      </a:r>
                      <a:r>
                        <a:rPr lang="es-ES" dirty="0" err="1"/>
                        <a:t>tkinter.Toplevel</a:t>
                      </a:r>
                      <a:r>
                        <a:rPr lang="es-ES" dirty="0"/>
                        <a:t>(raíz)</a:t>
                      </a:r>
                      <a:endParaRPr lang="es-AR" dirty="0"/>
                    </a:p>
                  </a:txBody>
                  <a:tcPr/>
                </a:tc>
                <a:tc>
                  <a:txBody>
                    <a:bodyPr/>
                    <a:lstStyle/>
                    <a:p>
                      <a:pPr algn="ctr"/>
                      <a:endParaRPr lang="es-AR" dirty="0"/>
                    </a:p>
                  </a:txBody>
                  <a:tcPr/>
                </a:tc>
                <a:extLst>
                  <a:ext uri="{0D108BD9-81ED-4DB2-BD59-A6C34878D82A}">
                    <a16:rowId xmlns:a16="http://schemas.microsoft.com/office/drawing/2014/main" val="3058810507"/>
                  </a:ext>
                </a:extLst>
              </a:tr>
            </a:tbl>
          </a:graphicData>
        </a:graphic>
      </p:graphicFrame>
    </p:spTree>
    <p:extLst>
      <p:ext uri="{BB962C8B-B14F-4D97-AF65-F5344CB8AC3E}">
        <p14:creationId xmlns:p14="http://schemas.microsoft.com/office/powerpoint/2010/main" val="64401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A686A-3072-4238-A823-815BD0AB74A4}"/>
              </a:ext>
            </a:extLst>
          </p:cNvPr>
          <p:cNvSpPr>
            <a:spLocks noGrp="1"/>
          </p:cNvSpPr>
          <p:nvPr>
            <p:ph type="title"/>
          </p:nvPr>
        </p:nvSpPr>
        <p:spPr/>
        <p:txBody>
          <a:bodyPr/>
          <a:lstStyle/>
          <a:p>
            <a:pPr algn="ctr"/>
            <a:r>
              <a:rPr lang="es-ES" b="1" dirty="0">
                <a:latin typeface="+mn-lt"/>
              </a:rPr>
              <a:t>Ventanas de Diálogo Estándar </a:t>
            </a:r>
            <a:br>
              <a:rPr lang="es-ES" b="1" dirty="0">
                <a:latin typeface="+mn-lt"/>
              </a:rPr>
            </a:br>
            <a:r>
              <a:rPr lang="es-ES" dirty="0">
                <a:latin typeface="+mn-lt"/>
              </a:rPr>
              <a:t>(</a:t>
            </a:r>
            <a:r>
              <a:rPr lang="es-ES" dirty="0" err="1">
                <a:latin typeface="+mn-lt"/>
              </a:rPr>
              <a:t>messagebox</a:t>
            </a:r>
            <a:r>
              <a:rPr lang="es-ES" dirty="0">
                <a:latin typeface="+mn-lt"/>
              </a:rPr>
              <a:t> y Módulos Específicos)</a:t>
            </a:r>
            <a:endParaRPr lang="es-AR" dirty="0">
              <a:latin typeface="+mn-lt"/>
            </a:endParaRPr>
          </a:p>
        </p:txBody>
      </p:sp>
      <p:graphicFrame>
        <p:nvGraphicFramePr>
          <p:cNvPr id="6" name="Tabla 4">
            <a:extLst>
              <a:ext uri="{FF2B5EF4-FFF2-40B4-BE49-F238E27FC236}">
                <a16:creationId xmlns:a16="http://schemas.microsoft.com/office/drawing/2014/main" id="{C48E389F-6274-497B-8B8D-804D967EBF13}"/>
              </a:ext>
            </a:extLst>
          </p:cNvPr>
          <p:cNvGraphicFramePr>
            <a:graphicFrameLocks noGrp="1"/>
          </p:cNvGraphicFramePr>
          <p:nvPr>
            <p:extLst>
              <p:ext uri="{D42A27DB-BD31-4B8C-83A1-F6EECF244321}">
                <p14:modId xmlns:p14="http://schemas.microsoft.com/office/powerpoint/2010/main" val="831606217"/>
              </p:ext>
            </p:extLst>
          </p:nvPr>
        </p:nvGraphicFramePr>
        <p:xfrm>
          <a:off x="1307547" y="2395468"/>
          <a:ext cx="9439966" cy="1376680"/>
        </p:xfrm>
        <a:graphic>
          <a:graphicData uri="http://schemas.openxmlformats.org/drawingml/2006/table">
            <a:tbl>
              <a:tblPr firstRow="1" bandRow="1">
                <a:tableStyleId>{5C22544A-7EE6-4342-B048-85BDC9FD1C3A}</a:tableStyleId>
              </a:tblPr>
              <a:tblGrid>
                <a:gridCol w="2177775">
                  <a:extLst>
                    <a:ext uri="{9D8B030D-6E8A-4147-A177-3AD203B41FA5}">
                      <a16:colId xmlns:a16="http://schemas.microsoft.com/office/drawing/2014/main" val="3019801329"/>
                    </a:ext>
                  </a:extLst>
                </a:gridCol>
                <a:gridCol w="4002156">
                  <a:extLst>
                    <a:ext uri="{9D8B030D-6E8A-4147-A177-3AD203B41FA5}">
                      <a16:colId xmlns:a16="http://schemas.microsoft.com/office/drawing/2014/main" val="3717427365"/>
                    </a:ext>
                  </a:extLst>
                </a:gridCol>
                <a:gridCol w="3260035">
                  <a:extLst>
                    <a:ext uri="{9D8B030D-6E8A-4147-A177-3AD203B41FA5}">
                      <a16:colId xmlns:a16="http://schemas.microsoft.com/office/drawing/2014/main" val="34587280"/>
                    </a:ext>
                  </a:extLst>
                </a:gridCol>
              </a:tblGrid>
              <a:tr h="330663">
                <a:tc>
                  <a:txBody>
                    <a:bodyPr/>
                    <a:lstStyle/>
                    <a:p>
                      <a:r>
                        <a:rPr lang="es-ES" dirty="0" err="1"/>
                        <a:t>MóduloClase</a:t>
                      </a:r>
                      <a:endParaRPr lang="es-AR" dirty="0"/>
                    </a:p>
                  </a:txBody>
                  <a:tcPr/>
                </a:tc>
                <a:tc>
                  <a:txBody>
                    <a:bodyPr/>
                    <a:lstStyle/>
                    <a:p>
                      <a:r>
                        <a:rPr lang="es-ES" dirty="0"/>
                        <a:t>Función Típica</a:t>
                      </a:r>
                      <a:endParaRPr lang="es-AR" dirty="0"/>
                    </a:p>
                  </a:txBody>
                  <a:tcPr/>
                </a:tc>
                <a:tc>
                  <a:txBody>
                    <a:bodyPr/>
                    <a:lstStyle/>
                    <a:p>
                      <a:r>
                        <a:rPr lang="es-ES" dirty="0"/>
                        <a:t>Comando de ejemplo</a:t>
                      </a:r>
                      <a:endParaRPr lang="es-AR" dirty="0"/>
                    </a:p>
                  </a:txBody>
                  <a:tcPr/>
                </a:tc>
                <a:extLst>
                  <a:ext uri="{0D108BD9-81ED-4DB2-BD59-A6C34878D82A}">
                    <a16:rowId xmlns:a16="http://schemas.microsoft.com/office/drawing/2014/main" val="3523005958"/>
                  </a:ext>
                </a:extLst>
              </a:tr>
              <a:tr h="370840">
                <a:tc>
                  <a:txBody>
                    <a:bodyPr/>
                    <a:lstStyle/>
                    <a:p>
                      <a:r>
                        <a:rPr lang="es-ES" b="1" dirty="0" err="1"/>
                        <a:t>tkinter.messagebox</a:t>
                      </a:r>
                      <a:endParaRPr lang="es-AR" b="1" dirty="0"/>
                    </a:p>
                  </a:txBody>
                  <a:tcPr/>
                </a:tc>
                <a:tc>
                  <a:txBody>
                    <a:bodyPr/>
                    <a:lstStyle/>
                    <a:p>
                      <a:r>
                        <a:rPr lang="es-ES" dirty="0"/>
                        <a:t>Diálogos de alerta, error, pregunta, etc. </a:t>
                      </a:r>
                      <a:r>
                        <a:rPr lang="es-ES" b="1" dirty="0"/>
                        <a:t>Bloquean </a:t>
                      </a:r>
                      <a:r>
                        <a:rPr lang="es-ES" b="0" dirty="0"/>
                        <a:t>el flujo hasta que se cierran</a:t>
                      </a:r>
                      <a:endParaRPr lang="es-AR" dirty="0"/>
                    </a:p>
                  </a:txBody>
                  <a:tcPr/>
                </a:tc>
                <a:tc>
                  <a:txBody>
                    <a:bodyPr/>
                    <a:lstStyle/>
                    <a:p>
                      <a:pPr algn="ctr"/>
                      <a:r>
                        <a:rPr lang="es-ES" dirty="0" err="1"/>
                        <a:t>messagebox.showinfo</a:t>
                      </a:r>
                      <a:r>
                        <a:rPr lang="es-ES" dirty="0"/>
                        <a:t> (“Titulo”, “Mensaje”)</a:t>
                      </a:r>
                      <a:endParaRPr lang="es-AR" dirty="0"/>
                    </a:p>
                  </a:txBody>
                  <a:tcPr/>
                </a:tc>
                <a:extLst>
                  <a:ext uri="{0D108BD9-81ED-4DB2-BD59-A6C34878D82A}">
                    <a16:rowId xmlns:a16="http://schemas.microsoft.com/office/drawing/2014/main" val="3537551566"/>
                  </a:ext>
                </a:extLst>
              </a:tr>
              <a:tr h="370840">
                <a:tc>
                  <a:txBody>
                    <a:bodyPr/>
                    <a:lstStyle/>
                    <a:p>
                      <a:r>
                        <a:rPr lang="es-ES" b="1" dirty="0" err="1"/>
                        <a:t>tkinter.filedialog</a:t>
                      </a:r>
                      <a:endParaRPr lang="es-AR" b="1" dirty="0"/>
                    </a:p>
                  </a:txBody>
                  <a:tcPr/>
                </a:tc>
                <a:tc>
                  <a:txBody>
                    <a:bodyPr/>
                    <a:lstStyle/>
                    <a:p>
                      <a:r>
                        <a:rPr lang="es-ES" dirty="0"/>
                        <a:t>Diálogos para abrir/guardar archivos</a:t>
                      </a:r>
                      <a:endParaRPr lang="es-AR" dirty="0"/>
                    </a:p>
                  </a:txBody>
                  <a:tcPr/>
                </a:tc>
                <a:tc>
                  <a:txBody>
                    <a:bodyPr/>
                    <a:lstStyle/>
                    <a:p>
                      <a:pPr algn="ctr"/>
                      <a:r>
                        <a:rPr lang="es-ES" dirty="0" err="1"/>
                        <a:t>Filedialog.askopenfilename</a:t>
                      </a:r>
                      <a:r>
                        <a:rPr lang="es-ES" dirty="0"/>
                        <a:t>()</a:t>
                      </a:r>
                      <a:endParaRPr lang="es-AR" dirty="0"/>
                    </a:p>
                  </a:txBody>
                  <a:tcPr/>
                </a:tc>
                <a:extLst>
                  <a:ext uri="{0D108BD9-81ED-4DB2-BD59-A6C34878D82A}">
                    <a16:rowId xmlns:a16="http://schemas.microsoft.com/office/drawing/2014/main" val="1239038796"/>
                  </a:ext>
                </a:extLst>
              </a:tr>
            </a:tbl>
          </a:graphicData>
        </a:graphic>
      </p:graphicFrame>
    </p:spTree>
    <p:extLst>
      <p:ext uri="{BB962C8B-B14F-4D97-AF65-F5344CB8AC3E}">
        <p14:creationId xmlns:p14="http://schemas.microsoft.com/office/powerpoint/2010/main" val="77125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34D05-872D-4D3F-9244-9BC4072A2935}"/>
              </a:ext>
            </a:extLst>
          </p:cNvPr>
          <p:cNvSpPr>
            <a:spLocks noGrp="1"/>
          </p:cNvSpPr>
          <p:nvPr>
            <p:ph type="title"/>
          </p:nvPr>
        </p:nvSpPr>
        <p:spPr/>
        <p:txBody>
          <a:bodyPr/>
          <a:lstStyle/>
          <a:p>
            <a:pPr algn="ctr"/>
            <a:r>
              <a:rPr lang="es-ES" b="1" dirty="0" err="1">
                <a:latin typeface="+mn-lt"/>
              </a:rPr>
              <a:t>tkinter.messagebox</a:t>
            </a:r>
            <a:r>
              <a:rPr lang="es-ES" b="1" dirty="0">
                <a:latin typeface="+mn-lt"/>
              </a:rPr>
              <a:t> - Tipos</a:t>
            </a:r>
            <a:endParaRPr lang="es-AR" b="1" dirty="0">
              <a:latin typeface="+mn-lt"/>
            </a:endParaRPr>
          </a:p>
        </p:txBody>
      </p:sp>
      <p:sp>
        <p:nvSpPr>
          <p:cNvPr id="3" name="Marcador de contenido 2">
            <a:extLst>
              <a:ext uri="{FF2B5EF4-FFF2-40B4-BE49-F238E27FC236}">
                <a16:creationId xmlns:a16="http://schemas.microsoft.com/office/drawing/2014/main" id="{FB9351FA-3E79-4569-9266-6EE5917D96E3}"/>
              </a:ext>
            </a:extLst>
          </p:cNvPr>
          <p:cNvSpPr>
            <a:spLocks noGrp="1"/>
          </p:cNvSpPr>
          <p:nvPr>
            <p:ph idx="1"/>
          </p:nvPr>
        </p:nvSpPr>
        <p:spPr/>
        <p:txBody>
          <a:bodyPr/>
          <a:lstStyle/>
          <a:p>
            <a:r>
              <a:rPr lang="es-ES" b="1" dirty="0"/>
              <a:t>Informacionales</a:t>
            </a:r>
            <a:r>
              <a:rPr lang="es-ES" dirty="0"/>
              <a:t>: </a:t>
            </a:r>
            <a:r>
              <a:rPr lang="es-ES" dirty="0" err="1"/>
              <a:t>showinfo</a:t>
            </a:r>
            <a:r>
              <a:rPr lang="es-ES" dirty="0"/>
              <a:t>() (para información), </a:t>
            </a:r>
            <a:r>
              <a:rPr lang="es-ES" dirty="0" err="1"/>
              <a:t>showwarning</a:t>
            </a:r>
            <a:r>
              <a:rPr lang="es-ES" dirty="0"/>
              <a:t>() (Para advertencias) y </a:t>
            </a:r>
            <a:r>
              <a:rPr lang="es-ES" dirty="0" err="1"/>
              <a:t>showerror</a:t>
            </a:r>
            <a:r>
              <a:rPr lang="es-ES" dirty="0"/>
              <a:t>() (para errores)</a:t>
            </a:r>
          </a:p>
          <a:p>
            <a:r>
              <a:rPr lang="es-ES" b="1" dirty="0"/>
              <a:t>Preguntas de respuesta si/no: </a:t>
            </a:r>
            <a:r>
              <a:rPr lang="es-ES" dirty="0" err="1"/>
              <a:t>askquestion</a:t>
            </a:r>
            <a:r>
              <a:rPr lang="es-ES" dirty="0"/>
              <a:t>() y </a:t>
            </a:r>
            <a:r>
              <a:rPr lang="es-ES" dirty="0" err="1"/>
              <a:t>askyesno</a:t>
            </a:r>
            <a:r>
              <a:rPr lang="es-ES" dirty="0"/>
              <a:t>() que muestran botones “Si” y “No” y devuelven valores True/False respectivamente.</a:t>
            </a:r>
          </a:p>
          <a:p>
            <a:r>
              <a:rPr lang="es-ES" b="1" dirty="0"/>
              <a:t>Preguntas de acción: </a:t>
            </a:r>
            <a:r>
              <a:rPr lang="es-ES" dirty="0" err="1"/>
              <a:t>askokcancel</a:t>
            </a:r>
            <a:r>
              <a:rPr lang="es-ES" dirty="0"/>
              <a:t>(), </a:t>
            </a:r>
            <a:r>
              <a:rPr lang="es-ES" dirty="0" err="1"/>
              <a:t>askretrycancel</a:t>
            </a:r>
            <a:r>
              <a:rPr lang="es-ES" dirty="0"/>
              <a:t>() y </a:t>
            </a:r>
            <a:r>
              <a:rPr lang="es-ES" dirty="0" err="1"/>
              <a:t>askyesnocancel</a:t>
            </a:r>
            <a:r>
              <a:rPr lang="es-ES" dirty="0"/>
              <a:t>() que devuelven True o False (O no en el caso de cancelar) según la acción del usuario.</a:t>
            </a:r>
            <a:endParaRPr lang="es-ES" b="1" dirty="0"/>
          </a:p>
          <a:p>
            <a:endParaRPr lang="es-AR" dirty="0"/>
          </a:p>
        </p:txBody>
      </p:sp>
    </p:spTree>
    <p:extLst>
      <p:ext uri="{BB962C8B-B14F-4D97-AF65-F5344CB8AC3E}">
        <p14:creationId xmlns:p14="http://schemas.microsoft.com/office/powerpoint/2010/main" val="424508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C5F385-1EC6-4AB2-BAAF-B27B6C0A3855}"/>
              </a:ext>
            </a:extLst>
          </p:cNvPr>
          <p:cNvSpPr>
            <a:spLocks noGrp="1"/>
          </p:cNvSpPr>
          <p:nvPr>
            <p:ph type="title"/>
          </p:nvPr>
        </p:nvSpPr>
        <p:spPr/>
        <p:txBody>
          <a:bodyPr/>
          <a:lstStyle/>
          <a:p>
            <a:pPr algn="ctr"/>
            <a:r>
              <a:rPr lang="es-ES" b="1" dirty="0">
                <a:latin typeface="+mn-lt"/>
              </a:rPr>
              <a:t>Widget (Componentes de la ventana)</a:t>
            </a:r>
            <a:endParaRPr lang="es-AR" b="1" dirty="0">
              <a:latin typeface="+mn-lt"/>
            </a:endParaRPr>
          </a:p>
        </p:txBody>
      </p:sp>
      <p:sp>
        <p:nvSpPr>
          <p:cNvPr id="3" name="Marcador de contenido 2">
            <a:extLst>
              <a:ext uri="{FF2B5EF4-FFF2-40B4-BE49-F238E27FC236}">
                <a16:creationId xmlns:a16="http://schemas.microsoft.com/office/drawing/2014/main" id="{78B9A328-D458-4309-BF6D-480EC7E32379}"/>
              </a:ext>
            </a:extLst>
          </p:cNvPr>
          <p:cNvSpPr>
            <a:spLocks noGrp="1"/>
          </p:cNvSpPr>
          <p:nvPr>
            <p:ph idx="1"/>
          </p:nvPr>
        </p:nvSpPr>
        <p:spPr>
          <a:xfrm>
            <a:off x="838200" y="1825625"/>
            <a:ext cx="10515600" cy="1603375"/>
          </a:xfrm>
        </p:spPr>
        <p:txBody>
          <a:bodyPr>
            <a:normAutofit lnSpcReduction="10000"/>
          </a:bodyPr>
          <a:lstStyle/>
          <a:p>
            <a:pPr marL="0" indent="0" algn="just">
              <a:buNone/>
            </a:pPr>
            <a:r>
              <a:rPr lang="es-ES" dirty="0"/>
              <a:t>Los </a:t>
            </a:r>
            <a:r>
              <a:rPr lang="es-ES" b="1" dirty="0"/>
              <a:t>widget</a:t>
            </a:r>
            <a:r>
              <a:rPr lang="es-ES" dirty="0"/>
              <a:t> son los componentes gráficos que se utilizan para construir una interfaz gráfica de usuario (GUI), como botones, etiquetas, campos de entrada de texto, menús, cuadro de listas, etc. Los más conocidos son:</a:t>
            </a:r>
          </a:p>
          <a:p>
            <a:endParaRPr lang="es-AR" dirty="0"/>
          </a:p>
        </p:txBody>
      </p:sp>
      <p:graphicFrame>
        <p:nvGraphicFramePr>
          <p:cNvPr id="6" name="Tabla 4">
            <a:extLst>
              <a:ext uri="{FF2B5EF4-FFF2-40B4-BE49-F238E27FC236}">
                <a16:creationId xmlns:a16="http://schemas.microsoft.com/office/drawing/2014/main" id="{8BD5A69E-92B6-4F64-A122-5E241578DC5D}"/>
              </a:ext>
            </a:extLst>
          </p:cNvPr>
          <p:cNvGraphicFramePr>
            <a:graphicFrameLocks noGrp="1"/>
          </p:cNvGraphicFramePr>
          <p:nvPr>
            <p:extLst>
              <p:ext uri="{D42A27DB-BD31-4B8C-83A1-F6EECF244321}">
                <p14:modId xmlns:p14="http://schemas.microsoft.com/office/powerpoint/2010/main" val="1674797218"/>
              </p:ext>
            </p:extLst>
          </p:nvPr>
        </p:nvGraphicFramePr>
        <p:xfrm>
          <a:off x="1638850" y="3190461"/>
          <a:ext cx="9439966" cy="3200400"/>
        </p:xfrm>
        <a:graphic>
          <a:graphicData uri="http://schemas.openxmlformats.org/drawingml/2006/table">
            <a:tbl>
              <a:tblPr firstRow="1" bandRow="1">
                <a:tableStyleId>{5C22544A-7EE6-4342-B048-85BDC9FD1C3A}</a:tableStyleId>
              </a:tblPr>
              <a:tblGrid>
                <a:gridCol w="2177775">
                  <a:extLst>
                    <a:ext uri="{9D8B030D-6E8A-4147-A177-3AD203B41FA5}">
                      <a16:colId xmlns:a16="http://schemas.microsoft.com/office/drawing/2014/main" val="3019801329"/>
                    </a:ext>
                  </a:extLst>
                </a:gridCol>
                <a:gridCol w="3538331">
                  <a:extLst>
                    <a:ext uri="{9D8B030D-6E8A-4147-A177-3AD203B41FA5}">
                      <a16:colId xmlns:a16="http://schemas.microsoft.com/office/drawing/2014/main" val="3717427365"/>
                    </a:ext>
                  </a:extLst>
                </a:gridCol>
                <a:gridCol w="3723860">
                  <a:extLst>
                    <a:ext uri="{9D8B030D-6E8A-4147-A177-3AD203B41FA5}">
                      <a16:colId xmlns:a16="http://schemas.microsoft.com/office/drawing/2014/main" val="34587280"/>
                    </a:ext>
                  </a:extLst>
                </a:gridCol>
              </a:tblGrid>
              <a:tr h="330663">
                <a:tc>
                  <a:txBody>
                    <a:bodyPr/>
                    <a:lstStyle/>
                    <a:p>
                      <a:r>
                        <a:rPr lang="es-ES" dirty="0"/>
                        <a:t>Widget</a:t>
                      </a:r>
                      <a:endParaRPr lang="es-AR" dirty="0"/>
                    </a:p>
                  </a:txBody>
                  <a:tcPr/>
                </a:tc>
                <a:tc>
                  <a:txBody>
                    <a:bodyPr/>
                    <a:lstStyle/>
                    <a:p>
                      <a:r>
                        <a:rPr lang="es-ES" dirty="0"/>
                        <a:t>Descripción</a:t>
                      </a:r>
                      <a:endParaRPr lang="es-AR" dirty="0"/>
                    </a:p>
                  </a:txBody>
                  <a:tcPr/>
                </a:tc>
                <a:tc>
                  <a:txBody>
                    <a:bodyPr/>
                    <a:lstStyle/>
                    <a:p>
                      <a:r>
                        <a:rPr lang="es-ES" dirty="0"/>
                        <a:t>Comando de Creación</a:t>
                      </a:r>
                      <a:endParaRPr lang="es-AR" dirty="0"/>
                    </a:p>
                  </a:txBody>
                  <a:tcPr/>
                </a:tc>
                <a:extLst>
                  <a:ext uri="{0D108BD9-81ED-4DB2-BD59-A6C34878D82A}">
                    <a16:rowId xmlns:a16="http://schemas.microsoft.com/office/drawing/2014/main" val="3523005958"/>
                  </a:ext>
                </a:extLst>
              </a:tr>
              <a:tr h="428487">
                <a:tc>
                  <a:txBody>
                    <a:bodyPr/>
                    <a:lstStyle/>
                    <a:p>
                      <a:r>
                        <a:rPr lang="es-ES" b="1" dirty="0" err="1"/>
                        <a:t>Label</a:t>
                      </a:r>
                      <a:endParaRPr lang="es-ES" b="1" dirty="0"/>
                    </a:p>
                    <a:p>
                      <a:endParaRPr lang="es-AR" b="1" dirty="0"/>
                    </a:p>
                  </a:txBody>
                  <a:tcPr/>
                </a:tc>
                <a:tc>
                  <a:txBody>
                    <a:bodyPr/>
                    <a:lstStyle/>
                    <a:p>
                      <a:r>
                        <a:rPr lang="es-ES" dirty="0"/>
                        <a:t>Muestra texto estático o imágenes no editables</a:t>
                      </a:r>
                      <a:endParaRPr lang="es-AR" dirty="0"/>
                    </a:p>
                  </a:txBody>
                  <a:tcPr/>
                </a:tc>
                <a:tc>
                  <a:txBody>
                    <a:bodyPr/>
                    <a:lstStyle/>
                    <a:p>
                      <a:pPr algn="l"/>
                      <a:r>
                        <a:rPr lang="es-ES" b="0" dirty="0">
                          <a:latin typeface="Courier New" panose="02070309020205020404" pitchFamily="49" charset="0"/>
                          <a:cs typeface="Courier New" panose="02070309020205020404" pitchFamily="49" charset="0"/>
                        </a:rPr>
                        <a:t>tk.Label(ventana, text = “Mi etiqueta”)</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37551566"/>
                  </a:ext>
                </a:extLst>
              </a:tr>
              <a:tr h="370840">
                <a:tc>
                  <a:txBody>
                    <a:bodyPr/>
                    <a:lstStyle/>
                    <a:p>
                      <a:r>
                        <a:rPr lang="es-ES" b="1" dirty="0" err="1"/>
                        <a:t>Button</a:t>
                      </a:r>
                      <a:endParaRPr lang="es-AR" b="1" dirty="0"/>
                    </a:p>
                  </a:txBody>
                  <a:tcPr/>
                </a:tc>
                <a:tc>
                  <a:txBody>
                    <a:bodyPr/>
                    <a:lstStyle/>
                    <a:p>
                      <a:r>
                        <a:rPr lang="es-ES" dirty="0"/>
                        <a:t>Crea un botón interactivo que ejecuta una función al ser presionado</a:t>
                      </a:r>
                      <a:endParaRPr lang="es-AR" dirty="0"/>
                    </a:p>
                  </a:txBody>
                  <a:tcPr/>
                </a:tc>
                <a:tc>
                  <a:txBody>
                    <a:bodyPr/>
                    <a:lstStyle/>
                    <a:p>
                      <a:pPr algn="l"/>
                      <a:r>
                        <a:rPr lang="es-ES" b="0" dirty="0">
                          <a:latin typeface="Courier New" panose="02070309020205020404" pitchFamily="49" charset="0"/>
                          <a:cs typeface="Courier New" panose="02070309020205020404" pitchFamily="49" charset="0"/>
                        </a:rPr>
                        <a:t>tk.Button(ventana, text = “Clic Aquí”, command =mi_función</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39038796"/>
                  </a:ext>
                </a:extLst>
              </a:tr>
              <a:tr h="370840">
                <a:tc>
                  <a:txBody>
                    <a:bodyPr/>
                    <a:lstStyle/>
                    <a:p>
                      <a:r>
                        <a:rPr lang="es-ES" b="1" dirty="0" err="1"/>
                        <a:t>Entry</a:t>
                      </a:r>
                      <a:endParaRPr lang="es-AR" b="1" dirty="0"/>
                    </a:p>
                  </a:txBody>
                  <a:tcPr/>
                </a:tc>
                <a:tc>
                  <a:txBody>
                    <a:bodyPr/>
                    <a:lstStyle/>
                    <a:p>
                      <a:r>
                        <a:rPr lang="es-ES" dirty="0"/>
                        <a:t>Permite al usuario introducir una sola línea de texto</a:t>
                      </a:r>
                      <a:endParaRPr lang="es-AR" dirty="0"/>
                    </a:p>
                  </a:txBody>
                  <a:tcPr/>
                </a:tc>
                <a:tc>
                  <a:txBody>
                    <a:bodyPr/>
                    <a:lstStyle/>
                    <a:p>
                      <a:pPr algn="l"/>
                      <a:r>
                        <a:rPr lang="es-ES" b="0" dirty="0">
                          <a:latin typeface="Courier New" panose="02070309020205020404" pitchFamily="49" charset="0"/>
                          <a:cs typeface="Courier New" panose="02070309020205020404" pitchFamily="49" charset="0"/>
                        </a:rPr>
                        <a:t>tk.Entry(ventana)</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403207069"/>
                  </a:ext>
                </a:extLst>
              </a:tr>
              <a:tr h="370840">
                <a:tc>
                  <a:txBody>
                    <a:bodyPr/>
                    <a:lstStyle/>
                    <a:p>
                      <a:r>
                        <a:rPr lang="es-ES" b="1" dirty="0"/>
                        <a:t>Text</a:t>
                      </a:r>
                      <a:endParaRPr lang="es-AR" b="1" dirty="0"/>
                    </a:p>
                  </a:txBody>
                  <a:tcPr/>
                </a:tc>
                <a:tc>
                  <a:txBody>
                    <a:bodyPr/>
                    <a:lstStyle/>
                    <a:p>
                      <a:r>
                        <a:rPr lang="es-ES" dirty="0"/>
                        <a:t>Permite la introducción de múltiples líneas de texto</a:t>
                      </a:r>
                      <a:endParaRPr lang="es-AR" dirty="0"/>
                    </a:p>
                  </a:txBody>
                  <a:tcPr/>
                </a:tc>
                <a:tc>
                  <a:txBody>
                    <a:bodyPr/>
                    <a:lstStyle/>
                    <a:p>
                      <a:pPr algn="l"/>
                      <a:r>
                        <a:rPr lang="es-ES" b="0" dirty="0" err="1">
                          <a:latin typeface="Courier New" panose="02070309020205020404" pitchFamily="49" charset="0"/>
                          <a:cs typeface="Courier New" panose="02070309020205020404" pitchFamily="49" charset="0"/>
                        </a:rPr>
                        <a:t>tk.Text</a:t>
                      </a:r>
                      <a:r>
                        <a:rPr lang="es-ES" b="0" dirty="0">
                          <a:latin typeface="Courier New" panose="02070309020205020404" pitchFamily="49" charset="0"/>
                          <a:cs typeface="Courier New" panose="02070309020205020404" pitchFamily="49" charset="0"/>
                        </a:rPr>
                        <a:t>(ventana)</a:t>
                      </a:r>
                      <a:endParaRPr lang="es-AR"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232866504"/>
                  </a:ext>
                </a:extLst>
              </a:tr>
            </a:tbl>
          </a:graphicData>
        </a:graphic>
      </p:graphicFrame>
    </p:spTree>
    <p:extLst>
      <p:ext uri="{BB962C8B-B14F-4D97-AF65-F5344CB8AC3E}">
        <p14:creationId xmlns:p14="http://schemas.microsoft.com/office/powerpoint/2010/main" val="24846609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1248</Words>
  <Application>Microsoft Office PowerPoint</Application>
  <PresentationFormat>Panorámica</PresentationFormat>
  <Paragraphs>124</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Calibri</vt:lpstr>
      <vt:lpstr>Calibri Light</vt:lpstr>
      <vt:lpstr>Courier New</vt:lpstr>
      <vt:lpstr>Tema de Office</vt:lpstr>
      <vt:lpstr>Introducción a Tkinter: GUIs con Python</vt:lpstr>
      <vt:lpstr>Estructura básica de una aplicación</vt:lpstr>
      <vt:lpstr>Tipos de ventanas</vt:lpstr>
      <vt:lpstr>Ventana Principal de Aplicación  (Toplevel Widget)</vt:lpstr>
      <vt:lpstr>Ventanas de Diálogo o Secundarias  (Toplevel Widget y Módulos)</vt:lpstr>
      <vt:lpstr>Ventana de Diálogo o Secundaria  (Toplevel Widget y Módulos)</vt:lpstr>
      <vt:lpstr>Ventanas de Diálogo Estándar  (messagebox y Módulos Específicos)</vt:lpstr>
      <vt:lpstr>tkinter.messagebox - Tipos</vt:lpstr>
      <vt:lpstr>Widget (Componentes de la ventana)</vt:lpstr>
      <vt:lpstr>Widget - continuación</vt:lpstr>
      <vt:lpstr>Widget - Continuación</vt:lpstr>
      <vt:lpstr>Gestores de geometría de Tkinter</vt:lpstr>
      <vt:lpstr>Gestores de geometría de Tkinter</vt:lpstr>
      <vt:lpstr>Gestores de geometría de Tkinter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Tkinter: GUIs con Python</dc:title>
  <dc:creator>Usuario</dc:creator>
  <cp:lastModifiedBy>Usuario</cp:lastModifiedBy>
  <cp:revision>28</cp:revision>
  <dcterms:created xsi:type="dcterms:W3CDTF">2025-10-24T21:56:05Z</dcterms:created>
  <dcterms:modified xsi:type="dcterms:W3CDTF">2025-10-28T00:22:54Z</dcterms:modified>
</cp:coreProperties>
</file>