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0DDF8-0C9F-4213-8B00-7EF0ABE9478E}" v="50" dt="2024-10-29T23:54:54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60"/>
  </p:normalViewPr>
  <p:slideViewPr>
    <p:cSldViewPr snapToGrid="0">
      <p:cViewPr>
        <p:scale>
          <a:sx n="66" d="100"/>
          <a:sy n="66" d="100"/>
        </p:scale>
        <p:origin x="1330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8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5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2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6B96-50CA-F523-8033-6C649A38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1" r="-1" b="696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1F00052-7E46-ACE1-D924-A3BC17309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599" y="2932722"/>
            <a:ext cx="9994373" cy="2226244"/>
          </a:xfrm>
        </p:spPr>
        <p:txBody>
          <a:bodyPr anchor="t">
            <a:normAutofit/>
          </a:bodyPr>
          <a:lstStyle/>
          <a:p>
            <a:r>
              <a:rPr lang="es-ES" sz="5000" dirty="0"/>
              <a:t>Etiquetadores morfosintácticos para el español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316950-4ED8-3124-331A-50B86A95D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569" y="2733613"/>
            <a:ext cx="9507322" cy="2705204"/>
          </a:xfrm>
        </p:spPr>
        <p:txBody>
          <a:bodyPr anchor="b">
            <a:normAutofit/>
          </a:bodyPr>
          <a:lstStyle/>
          <a:p>
            <a:r>
              <a:rPr lang="es-ES" dirty="0"/>
              <a:t>Santiago Millán Giner | Lingüística Computacional | MIARFID</a:t>
            </a:r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F9C9D1AB-7814-F13E-B8E7-98F6F318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98" y="839456"/>
            <a:ext cx="4898146" cy="17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6A0F-E0AA-2CA9-7C6A-6E21E338E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4DA67-2557-BBBB-D541-5EB97CA6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480871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5.- </a:t>
            </a:r>
            <a:r>
              <a:rPr lang="es-E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Spacy</a:t>
            </a:r>
            <a:endParaRPr lang="es-E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514546-37B5-C383-42FD-C4A1A904F642}"/>
              </a:ext>
            </a:extLst>
          </p:cNvPr>
          <p:cNvSpPr txBox="1"/>
          <p:nvPr/>
        </p:nvSpPr>
        <p:spPr>
          <a:xfrm>
            <a:off x="1659037" y="1968070"/>
            <a:ext cx="9545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2"/>
                </a:solidFill>
              </a:rPr>
              <a:t>Al procesar el texto, se devuelve un </a:t>
            </a:r>
            <a:r>
              <a:rPr lang="es-ES" sz="2400" u="sng" dirty="0">
                <a:solidFill>
                  <a:schemeClr val="bg2"/>
                </a:solidFill>
              </a:rPr>
              <a:t>array con todos los tokens</a:t>
            </a:r>
            <a:r>
              <a:rPr lang="es-ES" sz="2400" dirty="0">
                <a:solidFill>
                  <a:schemeClr val="bg2"/>
                </a:solidFill>
              </a:rPr>
              <a:t>.</a:t>
            </a:r>
          </a:p>
          <a:p>
            <a:endParaRPr lang="es-ES" sz="2400" dirty="0">
              <a:solidFill>
                <a:schemeClr val="bg2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E449725-90CA-2070-9D42-D625A7AE5E5D}"/>
              </a:ext>
            </a:extLst>
          </p:cNvPr>
          <p:cNvSpPr/>
          <p:nvPr/>
        </p:nvSpPr>
        <p:spPr>
          <a:xfrm>
            <a:off x="6944812" y="2960703"/>
            <a:ext cx="3946968" cy="2275239"/>
          </a:xfrm>
          <a:prstGeom prst="roundRect">
            <a:avLst>
              <a:gd name="adj" fmla="val 112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Alicia/PROPN/PERSON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estaba/AUX/O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soñando/VERB/O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con/ADP/O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un/DET/O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conejo/NOUN/ANIMAL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blanco/ADJ/O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0659B4-DF5E-0F3A-B29E-F42FBEECC5C9}"/>
              </a:ext>
            </a:extLst>
          </p:cNvPr>
          <p:cNvSpPr txBox="1"/>
          <p:nvPr/>
        </p:nvSpPr>
        <p:spPr>
          <a:xfrm>
            <a:off x="1581875" y="3498157"/>
            <a:ext cx="5320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2"/>
                </a:solidFill>
              </a:rPr>
              <a:t>.</a:t>
            </a:r>
            <a:r>
              <a:rPr lang="es-ES" sz="2400" b="1" dirty="0" err="1">
                <a:solidFill>
                  <a:schemeClr val="bg2"/>
                </a:solidFill>
              </a:rPr>
              <a:t>text</a:t>
            </a:r>
            <a:r>
              <a:rPr lang="es-ES" sz="2400" b="1" dirty="0">
                <a:solidFill>
                  <a:schemeClr val="bg2"/>
                </a:solidFill>
              </a:rPr>
              <a:t> : </a:t>
            </a:r>
            <a:r>
              <a:rPr lang="es-ES" sz="2400" dirty="0">
                <a:solidFill>
                  <a:schemeClr val="bg2"/>
                </a:solidFill>
              </a:rPr>
              <a:t>Texto original del token</a:t>
            </a:r>
          </a:p>
          <a:p>
            <a:r>
              <a:rPr lang="es-ES" sz="2400" b="1" dirty="0">
                <a:solidFill>
                  <a:schemeClr val="bg2"/>
                </a:solidFill>
              </a:rPr>
              <a:t>.</a:t>
            </a:r>
            <a:r>
              <a:rPr lang="es-ES" sz="2400" b="1" dirty="0" err="1">
                <a:solidFill>
                  <a:schemeClr val="bg2"/>
                </a:solidFill>
              </a:rPr>
              <a:t>pos</a:t>
            </a:r>
            <a:r>
              <a:rPr lang="es-ES" sz="2400" b="1" dirty="0">
                <a:solidFill>
                  <a:schemeClr val="bg2"/>
                </a:solidFill>
              </a:rPr>
              <a:t>_: </a:t>
            </a:r>
            <a:r>
              <a:rPr lang="es-ES" sz="2400" dirty="0">
                <a:solidFill>
                  <a:schemeClr val="bg2"/>
                </a:solidFill>
              </a:rPr>
              <a:t>Etiquetado morfosintáctico</a:t>
            </a:r>
          </a:p>
          <a:p>
            <a:r>
              <a:rPr lang="es-ES" sz="2400" b="1" dirty="0">
                <a:solidFill>
                  <a:schemeClr val="bg2"/>
                </a:solidFill>
              </a:rPr>
              <a:t>.</a:t>
            </a:r>
            <a:r>
              <a:rPr lang="es-ES" sz="2400" b="1" dirty="0" err="1">
                <a:solidFill>
                  <a:schemeClr val="bg2"/>
                </a:solidFill>
              </a:rPr>
              <a:t>label</a:t>
            </a:r>
            <a:r>
              <a:rPr lang="es-ES" sz="2400" b="1" dirty="0">
                <a:solidFill>
                  <a:schemeClr val="bg2"/>
                </a:solidFill>
              </a:rPr>
              <a:t>_: </a:t>
            </a:r>
            <a:r>
              <a:rPr lang="es-ES" sz="2400" dirty="0">
                <a:solidFill>
                  <a:schemeClr val="bg2"/>
                </a:solidFill>
              </a:rPr>
              <a:t>Entidad </a:t>
            </a:r>
          </a:p>
        </p:txBody>
      </p:sp>
    </p:spTree>
    <p:extLst>
      <p:ext uri="{BB962C8B-B14F-4D97-AF65-F5344CB8AC3E}">
        <p14:creationId xmlns:p14="http://schemas.microsoft.com/office/powerpoint/2010/main" val="2883934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8C2BF-6666-A859-BE4C-A7B4BFCAF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C0F49-CE3B-FD45-A361-FCE3D4F3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480871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5.- </a:t>
            </a:r>
            <a:r>
              <a:rPr lang="es-E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Spacy</a:t>
            </a:r>
            <a:endParaRPr lang="es-E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AAEF550-6738-086F-7B38-BD88D5F5E1CB}"/>
              </a:ext>
            </a:extLst>
          </p:cNvPr>
          <p:cNvSpPr/>
          <p:nvPr/>
        </p:nvSpPr>
        <p:spPr>
          <a:xfrm>
            <a:off x="1043651" y="1806434"/>
            <a:ext cx="4502550" cy="4467306"/>
          </a:xfrm>
          <a:prstGeom prst="roundRect">
            <a:avLst>
              <a:gd name="adj" fmla="val 36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A/ADP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través/NOUN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de/ADP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la/DET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tarde/NOUN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color/NOUN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de/ADP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oro/NOUN</a:t>
            </a:r>
          </a:p>
          <a:p>
            <a:endParaRPr lang="es-E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    /SPACE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el/DET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agua/NOUN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nos/PRON</a:t>
            </a:r>
          </a:p>
          <a:p>
            <a:r>
              <a:rPr lang="es-E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lleva/VERB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64027AE-D3B3-E6BC-A601-BFEE16433E82}"/>
              </a:ext>
            </a:extLst>
          </p:cNvPr>
          <p:cNvSpPr/>
          <p:nvPr/>
        </p:nvSpPr>
        <p:spPr>
          <a:xfrm>
            <a:off x="6368007" y="1795121"/>
            <a:ext cx="4905734" cy="4467306"/>
          </a:xfrm>
          <a:prstGeom prst="roundRect">
            <a:avLst>
              <a:gd name="adj" fmla="val 36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La primera/MISC </a:t>
            </a: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Conseguido al fin el silencio/MISC Ya/MISC</a:t>
            </a: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País de las Maravillas/LOC</a:t>
            </a: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Ponlo/LOC</a:t>
            </a: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57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1291D-119A-FF41-2D9C-EC23C6AC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0737C-FFA6-4AE9-BF7C-7525CFA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480871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5.- </a:t>
            </a:r>
            <a:r>
              <a:rPr lang="es-E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Spacy</a:t>
            </a:r>
            <a:endParaRPr lang="es-E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80D2097-44F4-9B11-2F46-DE8796A06516}"/>
              </a:ext>
            </a:extLst>
          </p:cNvPr>
          <p:cNvSpPr/>
          <p:nvPr/>
        </p:nvSpPr>
        <p:spPr>
          <a:xfrm>
            <a:off x="1481559" y="1878776"/>
            <a:ext cx="9336912" cy="60978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python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 spacy download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es_core_news_lg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AA68DA-3F6F-BAD6-0EFA-21250513CAC5}"/>
              </a:ext>
            </a:extLst>
          </p:cNvPr>
          <p:cNvSpPr/>
          <p:nvPr/>
        </p:nvSpPr>
        <p:spPr>
          <a:xfrm>
            <a:off x="1481558" y="2952730"/>
            <a:ext cx="9336911" cy="2833428"/>
          </a:xfrm>
          <a:prstGeom prst="roundRect">
            <a:avLst>
              <a:gd name="adj" fmla="val 36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Mas/MISC</a:t>
            </a: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La primera/MISC</a:t>
            </a: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La segunda/MISC</a:t>
            </a: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Conseguido al fin el silencio/MISC</a:t>
            </a: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País de las Maravillas/LOC</a:t>
            </a: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Alicia, para ti este cuento infantil/MISC</a:t>
            </a:r>
          </a:p>
          <a:p>
            <a:r>
              <a:rPr lang="es-E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Ponlo/LOC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52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745F7-022F-0E33-E41F-D4F36BFD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5CB7F66-9BC7-2B1B-1CAF-52DBDACD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2766218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s-ES" sz="7200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198421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0A2B0-3C11-CAD4-678C-E7663799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11" y="851262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0.- Particionar el corpus y cálculo de la precisión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10952-9680-3817-AEF1-F6AE59AE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762" y="2738459"/>
            <a:ext cx="9566476" cy="2248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Barajar las frases &gt; Dividir en 10 </a:t>
            </a:r>
            <a:r>
              <a:rPr lang="es-ES" b="1" dirty="0"/>
              <a:t>para validación cruzada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</a:t>
            </a:r>
            <a:r>
              <a:rPr lang="es-ES" b="1" dirty="0"/>
              <a:t>intervalos de confianza </a:t>
            </a:r>
            <a:r>
              <a:rPr lang="es-ES" dirty="0"/>
              <a:t>que se calculan son del </a:t>
            </a:r>
            <a:r>
              <a:rPr lang="es-ES" b="1" dirty="0"/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1013829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41274-FAF3-E29B-16D2-15691233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Markov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4A11A3-D350-227D-2C17-7B1657306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78025"/>
            <a:ext cx="10722932" cy="4351338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D75C0C-1BFD-FE6C-F797-46CECF7C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16" y="1978025"/>
            <a:ext cx="6504518" cy="4074935"/>
          </a:xfrm>
          <a:prstGeom prst="roundRect">
            <a:avLst>
              <a:gd name="adj" fmla="val 27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7EAFE0-40C2-9C35-DB6B-AB13DECCC8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4" t="693" r="-1"/>
          <a:stretch/>
        </p:blipFill>
        <p:spPr>
          <a:xfrm>
            <a:off x="8789478" y="2277642"/>
            <a:ext cx="1280547" cy="3627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D7832-49F1-E82E-63D9-B877A6F2C5AB}"/>
              </a:ext>
            </a:extLst>
          </p:cNvPr>
          <p:cNvSpPr txBox="1"/>
          <p:nvPr/>
        </p:nvSpPr>
        <p:spPr>
          <a:xfrm>
            <a:off x="2997843" y="1379546"/>
            <a:ext cx="6423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89.65 </a:t>
            </a:r>
            <a:r>
              <a:rPr lang="es-ES" sz="2800" i="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± 0.21% = [0.8944, 0.8986]</a:t>
            </a:r>
            <a:endParaRPr lang="es-ES" sz="28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972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470E0-4353-90B6-7B37-006698193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EA884-FF78-5A68-0C0D-396FF3CB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HMM aumentando el tamaño del entrenamiento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92ADE13-B62E-3C1C-EF6B-91EF9D23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42" y="2172643"/>
            <a:ext cx="6208183" cy="3889287"/>
          </a:xfrm>
          <a:prstGeom prst="roundRect">
            <a:avLst>
              <a:gd name="adj" fmla="val 31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0706465-D41B-927C-ADAE-CA64B1D5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985" y="2180332"/>
            <a:ext cx="1552640" cy="3881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9594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64D01-0C3A-09EF-7729-1A720E93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CA435-6B82-0CB4-AE8B-D7E9C95C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.-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Affix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Tagger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601DDC-7D74-911F-17F8-AB601E6E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25" y="1587028"/>
            <a:ext cx="5806995" cy="4355246"/>
          </a:xfrm>
          <a:prstGeom prst="roundRect">
            <a:avLst>
              <a:gd name="adj" fmla="val 28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89" name="Tabla 88">
            <a:extLst>
              <a:ext uri="{FF2B5EF4-FFF2-40B4-BE49-F238E27FC236}">
                <a16:creationId xmlns:a16="http://schemas.microsoft.com/office/drawing/2014/main" id="{2CFAAC8E-9EC0-CFC5-BDF4-8FE85AB6D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37562"/>
              </p:ext>
            </p:extLst>
          </p:nvPr>
        </p:nvGraphicFramePr>
        <p:xfrm>
          <a:off x="7316575" y="1587028"/>
          <a:ext cx="4108000" cy="4366076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{5202B0CA-FC54-4496-8BCA-5EF66A818D29}</a:tableStyleId>
              </a:tblPr>
              <a:tblGrid>
                <a:gridCol w="1446835">
                  <a:extLst>
                    <a:ext uri="{9D8B030D-6E8A-4147-A177-3AD203B41FA5}">
                      <a16:colId xmlns:a16="http://schemas.microsoft.com/office/drawing/2014/main" val="3377659076"/>
                    </a:ext>
                  </a:extLst>
                </a:gridCol>
                <a:gridCol w="2661165">
                  <a:extLst>
                    <a:ext uri="{9D8B030D-6E8A-4147-A177-3AD203B41FA5}">
                      <a16:colId xmlns:a16="http://schemas.microsoft.com/office/drawing/2014/main" val="2774908417"/>
                    </a:ext>
                  </a:extLst>
                </a:gridCol>
              </a:tblGrid>
              <a:tr h="525596">
                <a:tc>
                  <a:txBody>
                    <a:bodyPr/>
                    <a:lstStyle/>
                    <a:p>
                      <a:r>
                        <a:rPr lang="es-ES" dirty="0" err="1"/>
                        <a:t>suffix_len</a:t>
                      </a:r>
                      <a:endParaRPr lang="es-E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Intervalo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777425"/>
                  </a:ext>
                </a:extLst>
              </a:tr>
              <a:tr h="525596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22.30 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0.24% = [0.2206, 0.2254]</a:t>
                      </a:r>
                      <a:endParaRPr lang="es-E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92295339"/>
                  </a:ext>
                </a:extLst>
              </a:tr>
              <a:tr h="525596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25.24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± 0.26% = [0.2498, 0.2550]</a:t>
                      </a:r>
                      <a:endParaRPr lang="es-E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47982714"/>
                  </a:ext>
                </a:extLst>
              </a:tr>
              <a:tr h="525596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27.44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± 0.27% = [0.2717, 0.2771]</a:t>
                      </a:r>
                      <a:endParaRPr lang="es-E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94930961"/>
                  </a:ext>
                </a:extLst>
              </a:tr>
              <a:tr h="525596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27.44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± 0.27% = [0.2717, 0.2771]</a:t>
                      </a:r>
                      <a:endParaRPr lang="es-E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34059988"/>
                  </a:ext>
                </a:extLst>
              </a:tr>
              <a:tr h="525596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21.50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± 0.26% = [0.2125, 0.2176]</a:t>
                      </a:r>
                      <a:endParaRPr lang="es-E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84060477"/>
                  </a:ext>
                </a:extLst>
              </a:tr>
              <a:tr h="525596"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15.76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± 0.24% = [0.1552, 0.1599]</a:t>
                      </a:r>
                      <a:endParaRPr lang="es-ES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2171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1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2545-1B3A-F6F3-FBDB-D2D2EDBC1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B853-7B57-C585-E889-5A88FA37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889" y="330400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.- </a:t>
            </a:r>
            <a:r>
              <a:rPr lang="es-E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TnT</a:t>
            </a:r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usando </a:t>
            </a:r>
            <a:r>
              <a:rPr lang="es-E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Affix</a:t>
            </a:r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como suavizado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C8CCD3-B116-7115-74D3-24F71AF93BBC}"/>
              </a:ext>
            </a:extLst>
          </p:cNvPr>
          <p:cNvSpPr txBox="1"/>
          <p:nvPr/>
        </p:nvSpPr>
        <p:spPr>
          <a:xfrm>
            <a:off x="3430929" y="1394353"/>
            <a:ext cx="6117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93.46 </a:t>
            </a:r>
            <a:r>
              <a:rPr lang="es-ES" sz="28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± 0.15% = [0.9330, 0.9361]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C1E54B-CE41-9B91-D601-28B6BBBB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19" y="1917573"/>
            <a:ext cx="6391800" cy="4004319"/>
          </a:xfrm>
          <a:prstGeom prst="roundRect">
            <a:avLst>
              <a:gd name="adj" fmla="val 28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67627A-DA33-BA7E-DB8D-F94B4D931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298" y="2150649"/>
            <a:ext cx="1317353" cy="3771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3603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18611-C0EC-DB8F-CDC3-23EC7A9DD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2D169-501A-04E0-28AE-67C5A7CC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889" y="330400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.- </a:t>
            </a:r>
            <a:r>
              <a:rPr lang="es-E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Brill</a:t>
            </a:r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es-E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</a:t>
            </a:r>
            <a:endParaRPr lang="es-E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96E4BE-F406-B7C8-69B2-FF0BF8B9D12A}"/>
              </a:ext>
            </a:extLst>
          </p:cNvPr>
          <p:cNvCxnSpPr/>
          <p:nvPr/>
        </p:nvCxnSpPr>
        <p:spPr>
          <a:xfrm>
            <a:off x="5922380" y="1365813"/>
            <a:ext cx="0" cy="5011838"/>
          </a:xfrm>
          <a:prstGeom prst="line">
            <a:avLst/>
          </a:prstGeom>
          <a:ln w="38100"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70A8C7D-58B5-142C-4C1C-3410F3C6781C}"/>
              </a:ext>
            </a:extLst>
          </p:cNvPr>
          <p:cNvSpPr txBox="1"/>
          <p:nvPr/>
        </p:nvSpPr>
        <p:spPr>
          <a:xfrm>
            <a:off x="873889" y="1655963"/>
            <a:ext cx="4699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Requiere:</a:t>
            </a:r>
          </a:p>
          <a:p>
            <a:endParaRPr lang="es-E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/>
                </a:solidFill>
              </a:rPr>
              <a:t>Entrenar un </a:t>
            </a:r>
            <a:r>
              <a:rPr lang="es-ES" b="1" dirty="0">
                <a:solidFill>
                  <a:schemeClr val="bg2"/>
                </a:solidFill>
              </a:rPr>
              <a:t>modelo</a:t>
            </a:r>
            <a:r>
              <a:rPr lang="es-ES" dirty="0">
                <a:solidFill>
                  <a:schemeClr val="bg2"/>
                </a:solidFill>
              </a:rPr>
              <a:t> más simple </a:t>
            </a:r>
            <a:r>
              <a:rPr lang="es-ES" i="1" dirty="0">
                <a:solidFill>
                  <a:schemeClr val="bg2"/>
                </a:solidFill>
              </a:rPr>
              <a:t>(</a:t>
            </a:r>
            <a:r>
              <a:rPr lang="es-ES" i="1" dirty="0" err="1">
                <a:solidFill>
                  <a:schemeClr val="bg2"/>
                </a:solidFill>
              </a:rPr>
              <a:t>Unigramas</a:t>
            </a:r>
            <a:r>
              <a:rPr lang="es-ES" i="1" dirty="0">
                <a:solidFill>
                  <a:schemeClr val="bg2"/>
                </a:solidFill>
              </a:rPr>
              <a:t>)</a:t>
            </a:r>
          </a:p>
          <a:p>
            <a:endParaRPr lang="es-E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/>
                </a:solidFill>
              </a:rPr>
              <a:t>Un conjunto de </a:t>
            </a:r>
            <a:r>
              <a:rPr lang="es-ES" b="1" dirty="0">
                <a:solidFill>
                  <a:schemeClr val="bg2"/>
                </a:solidFill>
              </a:rPr>
              <a:t>plantillas</a:t>
            </a:r>
            <a:r>
              <a:rPr lang="es-ES" dirty="0">
                <a:solidFill>
                  <a:schemeClr val="bg2"/>
                </a:solidFill>
              </a:rPr>
              <a:t> con reglas </a:t>
            </a:r>
            <a:r>
              <a:rPr lang="es-ES" i="1" dirty="0">
                <a:solidFill>
                  <a:schemeClr val="bg2"/>
                </a:solidFill>
              </a:rPr>
              <a:t>(fnbl37)</a:t>
            </a:r>
          </a:p>
          <a:p>
            <a:endParaRPr lang="es-E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/>
                </a:solidFill>
              </a:rPr>
              <a:t>Crear un </a:t>
            </a:r>
            <a:r>
              <a:rPr lang="es-ES" b="1" dirty="0">
                <a:solidFill>
                  <a:schemeClr val="bg2"/>
                </a:solidFill>
              </a:rPr>
              <a:t>entrenador</a:t>
            </a:r>
            <a:r>
              <a:rPr lang="es-ES" dirty="0">
                <a:solidFill>
                  <a:schemeClr val="bg2"/>
                </a:solidFill>
              </a:rPr>
              <a:t> con el modelo y las reglas anteriores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2"/>
                </a:solidFill>
              </a:rPr>
              <a:t>Entrenar</a:t>
            </a:r>
            <a:r>
              <a:rPr lang="es-ES" dirty="0">
                <a:solidFill>
                  <a:schemeClr val="bg2"/>
                </a:solidFill>
              </a:rPr>
              <a:t> el modelo con el entrenador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CF4C18-0D94-A079-4B12-7334788F7AA0}"/>
              </a:ext>
            </a:extLst>
          </p:cNvPr>
          <p:cNvSpPr txBox="1"/>
          <p:nvPr/>
        </p:nvSpPr>
        <p:spPr>
          <a:xfrm>
            <a:off x="6699307" y="1846585"/>
            <a:ext cx="4398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Requiere:</a:t>
            </a:r>
          </a:p>
          <a:p>
            <a:endParaRPr lang="es-E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/>
                </a:solidFill>
              </a:rPr>
              <a:t>Especificar el </a:t>
            </a:r>
            <a:r>
              <a:rPr lang="es-ES" b="1" dirty="0">
                <a:solidFill>
                  <a:schemeClr val="bg2"/>
                </a:solidFill>
              </a:rPr>
              <a:t>idioma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i="1" dirty="0">
                <a:solidFill>
                  <a:schemeClr val="bg2"/>
                </a:solidFill>
              </a:rPr>
              <a:t>(</a:t>
            </a:r>
            <a:r>
              <a:rPr lang="es-ES" i="1" dirty="0" err="1">
                <a:solidFill>
                  <a:schemeClr val="bg2"/>
                </a:solidFill>
              </a:rPr>
              <a:t>lang</a:t>
            </a:r>
            <a:r>
              <a:rPr lang="es-ES" i="1" dirty="0">
                <a:solidFill>
                  <a:schemeClr val="bg2"/>
                </a:solidFill>
              </a:rPr>
              <a:t>=‘</a:t>
            </a:r>
            <a:r>
              <a:rPr lang="es-ES" i="1" dirty="0" err="1">
                <a:solidFill>
                  <a:schemeClr val="bg2"/>
                </a:solidFill>
              </a:rPr>
              <a:t>esp</a:t>
            </a:r>
            <a:r>
              <a:rPr lang="es-ES" i="1" dirty="0">
                <a:solidFill>
                  <a:schemeClr val="bg2"/>
                </a:solidFill>
              </a:rPr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/>
                </a:solidFill>
              </a:rPr>
              <a:t>Especificar que </a:t>
            </a:r>
            <a:r>
              <a:rPr lang="es-ES" b="1" dirty="0">
                <a:solidFill>
                  <a:schemeClr val="bg2"/>
                </a:solidFill>
              </a:rPr>
              <a:t>no se carga ningún modelo previamente </a:t>
            </a:r>
            <a:r>
              <a:rPr lang="es-ES" i="1" dirty="0">
                <a:solidFill>
                  <a:schemeClr val="bg2"/>
                </a:solidFill>
              </a:rPr>
              <a:t>(load=false)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i="1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bg2"/>
                </a:solidFill>
              </a:rPr>
              <a:t>Tarda más tiempo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9644BD6-DE07-10BE-023C-A3CB3F1F5ED2}"/>
              </a:ext>
            </a:extLst>
          </p:cNvPr>
          <p:cNvGrpSpPr/>
          <p:nvPr/>
        </p:nvGrpSpPr>
        <p:grpSpPr>
          <a:xfrm>
            <a:off x="8289611" y="4479080"/>
            <a:ext cx="939979" cy="931763"/>
            <a:chOff x="6699307" y="4062714"/>
            <a:chExt cx="1368248" cy="1406325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731D3374-E1B0-DB66-2D7F-AB5DDD99E68C}"/>
                </a:ext>
              </a:extLst>
            </p:cNvPr>
            <p:cNvSpPr/>
            <p:nvPr/>
          </p:nvSpPr>
          <p:spPr>
            <a:xfrm>
              <a:off x="6699307" y="4062714"/>
              <a:ext cx="1368248" cy="1406325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9BC6B89-3938-C2D5-51B9-45DADF43252B}"/>
                </a:ext>
              </a:extLst>
            </p:cNvPr>
            <p:cNvCxnSpPr>
              <a:cxnSpLocks/>
            </p:cNvCxnSpPr>
            <p:nvPr/>
          </p:nvCxnSpPr>
          <p:spPr>
            <a:xfrm>
              <a:off x="7384648" y="4224759"/>
              <a:ext cx="0" cy="555585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C6C3691A-D02D-023C-BE36-6BCCB1179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3431" y="4502551"/>
              <a:ext cx="232711" cy="263325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744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FFF11-3280-4648-8D50-035BC42FD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FC5C6-BECC-2C72-8D96-8EC6504C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889" y="330400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.- </a:t>
            </a:r>
            <a:r>
              <a:rPr lang="es-E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Brill</a:t>
            </a:r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es-E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</a:t>
            </a:r>
            <a:endParaRPr lang="es-E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7F5296-C5B7-13AE-F9FA-AA9E745C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60" y="1961435"/>
            <a:ext cx="5455680" cy="4214441"/>
          </a:xfrm>
          <a:prstGeom prst="roundRect">
            <a:avLst>
              <a:gd name="adj" fmla="val 49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BF2E90-C9EE-08FF-3729-CCAD1724D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05" y="2500132"/>
            <a:ext cx="1236359" cy="3505018"/>
          </a:xfrm>
          <a:prstGeom prst="roundRect">
            <a:avLst>
              <a:gd name="adj" fmla="val 109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5969D6-8A64-5B4E-E943-27796A3CE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569" y="2500132"/>
            <a:ext cx="1229429" cy="3675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68CF0C-987A-AEE5-C812-9509EDC19CD0}"/>
              </a:ext>
            </a:extLst>
          </p:cNvPr>
          <p:cNvSpPr txBox="1"/>
          <p:nvPr/>
        </p:nvSpPr>
        <p:spPr>
          <a:xfrm>
            <a:off x="1167271" y="1353856"/>
            <a:ext cx="440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89.18</a:t>
            </a:r>
            <a:r>
              <a:rPr lang="es-ES" sz="2000" b="0" i="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± 0.19% = [0.8900, 0.8937]</a:t>
            </a:r>
            <a:endParaRPr lang="es-ES" sz="2000" dirty="0">
              <a:solidFill>
                <a:srgbClr val="99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2F0459-12D5-B577-2EE8-A6B9401A06D7}"/>
              </a:ext>
            </a:extLst>
          </p:cNvPr>
          <p:cNvSpPr txBox="1"/>
          <p:nvPr/>
        </p:nvSpPr>
        <p:spPr>
          <a:xfrm>
            <a:off x="7427422" y="1384160"/>
            <a:ext cx="4131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0" dirty="0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94.74</a:t>
            </a:r>
            <a:r>
              <a:rPr lang="es-ES" sz="2000" b="0" i="0" dirty="0">
                <a:solidFill>
                  <a:srgbClr val="FFCC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± 0.14% = [0.9460, 0.9488</a:t>
            </a:r>
            <a:r>
              <a:rPr lang="es-ES" sz="2000" b="0" i="0" dirty="0">
                <a:solidFill>
                  <a:srgbClr val="FFCC66"/>
                </a:solidFill>
                <a:effectLst/>
              </a:rPr>
              <a:t>]</a:t>
            </a:r>
            <a:endParaRPr lang="es-ES" sz="2000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61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FA74-C154-B00C-EB33-90D5F671C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ABCB0-ED4F-2129-B5C7-6E033BD5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480871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5.- </a:t>
            </a:r>
            <a:r>
              <a:rPr lang="es-E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Spacy</a:t>
            </a:r>
            <a:endParaRPr lang="es-E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D2F35A0-7877-3A30-D643-6B82D55D33A5}"/>
              </a:ext>
            </a:extLst>
          </p:cNvPr>
          <p:cNvSpPr/>
          <p:nvPr/>
        </p:nvSpPr>
        <p:spPr>
          <a:xfrm>
            <a:off x="1373529" y="2283498"/>
            <a:ext cx="9444942" cy="103014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 spacy</a:t>
            </a:r>
          </a:p>
          <a:p>
            <a:r>
              <a:rPr lang="en-US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python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 spacy download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es_core_news_sm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A4C15F7-94AB-DD13-17CE-EE9BCC5BFD48}"/>
              </a:ext>
            </a:extLst>
          </p:cNvPr>
          <p:cNvSpPr/>
          <p:nvPr/>
        </p:nvSpPr>
        <p:spPr>
          <a:xfrm>
            <a:off x="1373529" y="3941181"/>
            <a:ext cx="9444942" cy="103014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spacy</a:t>
            </a:r>
            <a:endParaRPr lang="es-E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.load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es_core_news_sm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2738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12D56A2305B5469E8E8A469632F526" ma:contentTypeVersion="5" ma:contentTypeDescription="Crear nuevo documento." ma:contentTypeScope="" ma:versionID="541adb0ef21f0ead9de510762601b43f">
  <xsd:schema xmlns:xsd="http://www.w3.org/2001/XMLSchema" xmlns:xs="http://www.w3.org/2001/XMLSchema" xmlns:p="http://schemas.microsoft.com/office/2006/metadata/properties" xmlns:ns3="6a2665af-7b5b-4bcd-be17-f40497b77841" targetNamespace="http://schemas.microsoft.com/office/2006/metadata/properties" ma:root="true" ma:fieldsID="d5fd9c817c63cdf123f372bdb3d448b6" ns3:_="">
    <xsd:import namespace="6a2665af-7b5b-4bcd-be17-f40497b7784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665af-7b5b-4bcd-be17-f40497b7784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ACA6F5-74ED-4516-873A-8C3FF22299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2665af-7b5b-4bcd-be17-f40497b778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B043A6-0CC7-4858-B172-B175ACE32E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337FA3-CDD5-4CDD-99C3-04C1FAC430AC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6a2665af-7b5b-4bcd-be17-f40497b77841"/>
    <ds:schemaRef ds:uri="http://purl.org/dc/dcmitype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481</Words>
  <Application>Microsoft Office PowerPoint</Application>
  <PresentationFormat>Panorámica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Consolas</vt:lpstr>
      <vt:lpstr>Posterama</vt:lpstr>
      <vt:lpstr>SineVTI</vt:lpstr>
      <vt:lpstr>Etiquetadores morfosintácticos para el español</vt:lpstr>
      <vt:lpstr>0.- Particionar el corpus y cálculo de la precisión</vt:lpstr>
      <vt:lpstr>1.- Hidden Markov Model</vt:lpstr>
      <vt:lpstr>2.- HMM aumentando el tamaño del entrenamiento</vt:lpstr>
      <vt:lpstr>3.1 .- Affix Tagger</vt:lpstr>
      <vt:lpstr>3.2 .- TnT usando Affix como suavizado</vt:lpstr>
      <vt:lpstr>4 .- Brill vs Perceptron</vt:lpstr>
      <vt:lpstr>4 .- Brill vs Perceptron</vt:lpstr>
      <vt:lpstr>5.- Spacy</vt:lpstr>
      <vt:lpstr>5.- Spacy</vt:lpstr>
      <vt:lpstr>5.- Spacy</vt:lpstr>
      <vt:lpstr>5.- Spacy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Millan Giner</dc:creator>
  <cp:lastModifiedBy>Santiago Millan Giner</cp:lastModifiedBy>
  <cp:revision>2</cp:revision>
  <dcterms:created xsi:type="dcterms:W3CDTF">2024-10-29T20:00:24Z</dcterms:created>
  <dcterms:modified xsi:type="dcterms:W3CDTF">2024-10-29T23:55:40Z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0x010100F812D56A2305B5469E8E8A469632F526</vt:lpwstr>
  </property>
</Properties>
</file>