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58" r:id="rId5"/>
    <p:sldId id="262" r:id="rId6"/>
    <p:sldId id="263" r:id="rId7"/>
    <p:sldId id="264" r:id="rId8"/>
    <p:sldId id="265" r:id="rId9"/>
    <p:sldId id="291" r:id="rId10"/>
    <p:sldId id="267" r:id="rId11"/>
    <p:sldId id="266" r:id="rId12"/>
    <p:sldId id="270" r:id="rId13"/>
    <p:sldId id="269" r:id="rId14"/>
    <p:sldId id="271" r:id="rId15"/>
    <p:sldId id="272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83" r:id="rId26"/>
    <p:sldId id="287" r:id="rId27"/>
    <p:sldId id="288" r:id="rId28"/>
    <p:sldId id="289" r:id="rId29"/>
    <p:sldId id="290" r:id="rId30"/>
    <p:sldId id="285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C00000"/>
    <a:srgbClr val="FE746A"/>
    <a:srgbClr val="87CDD5"/>
    <a:srgbClr val="CAD6FE"/>
    <a:srgbClr val="FEFEDC"/>
    <a:srgbClr val="FD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6F733-86E7-42C5-B0C4-D75CF3BA587C}" v="290" dt="2024-10-24T00:45:31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85198" autoAdjust="0"/>
  </p:normalViewPr>
  <p:slideViewPr>
    <p:cSldViewPr snapToGrid="0">
      <p:cViewPr varScale="1">
        <p:scale>
          <a:sx n="36" d="100"/>
          <a:sy n="36" d="100"/>
        </p:scale>
        <p:origin x="97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0FDA1-1FF9-47F6-8B6D-253D1A6FDD2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B1BF6-A34B-43EB-BAF0-0E65E5BF63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3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problema consiste en forma un equipo pokemon de </a:t>
            </a:r>
            <a:r>
              <a:rPr lang="es-ES" b="1" dirty="0"/>
              <a:t>N miembros</a:t>
            </a:r>
            <a:r>
              <a:rPr lang="es-ES" dirty="0"/>
              <a:t>, de </a:t>
            </a:r>
            <a:r>
              <a:rPr lang="es-ES" b="1" dirty="0"/>
              <a:t>D especies distintas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178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función objetivo, esta formada por todos estos </a:t>
            </a:r>
            <a:r>
              <a:rPr lang="es-ES" b="1" dirty="0"/>
              <a:t>4 puntajes individuales para cada uno de los 18 tipos </a:t>
            </a:r>
            <a:r>
              <a:rPr lang="es-ES" dirty="0"/>
              <a:t>y </a:t>
            </a:r>
            <a:r>
              <a:rPr lang="es-ES" b="1" dirty="0"/>
              <a:t>la velocidad que es independiente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916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Estas dos funciones miden la </a:t>
            </a:r>
            <a:r>
              <a:rPr lang="es-ES" b="1" dirty="0"/>
              <a:t>capacidad ofensiva, tanto física como especial</a:t>
            </a:r>
            <a:r>
              <a:rPr lang="es-ES" dirty="0"/>
              <a:t>.</a:t>
            </a:r>
          </a:p>
          <a:p>
            <a:r>
              <a:rPr lang="es-ES" dirty="0"/>
              <a:t>Simplemente es la estadística de ataque por </a:t>
            </a:r>
            <a:r>
              <a:rPr lang="es-ES" b="1" dirty="0"/>
              <a:t>mejor multiplicador </a:t>
            </a:r>
            <a:r>
              <a:rPr lang="es-ES" dirty="0"/>
              <a:t>que tengan contra el tipo rival, el máximo.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71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la capacidad defensiva, se multiplica la defensa por los puntos de vida, porque una sin la otra son inútiles.</a:t>
            </a:r>
          </a:p>
          <a:p>
            <a:r>
              <a:rPr lang="es-ES" dirty="0"/>
              <a:t>Se hace la raíz cuadrada para que se mantengan en el mismo rango.</a:t>
            </a:r>
          </a:p>
          <a:p>
            <a:endParaRPr lang="es-ES" dirty="0"/>
          </a:p>
          <a:p>
            <a:r>
              <a:rPr lang="es-ES" dirty="0"/>
              <a:t>Y se dividen entre los dos multiplicadores de tipo del pokemon.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41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implementar el concepto de sinergia, se suman la puntuación de cada pokemon de cada pokemon en un ámbito específico, entre la posición que obtienen en ese ámbito.</a:t>
            </a:r>
          </a:p>
          <a:p>
            <a:endParaRPr lang="es-ES" dirty="0"/>
          </a:p>
          <a:p>
            <a:r>
              <a:rPr lang="es-ES" dirty="0"/>
              <a:t>Por ejemplo, si un pokemon tiene 100 puntos para defender al agua y el otro 50 a la hora de sumarse, el 100 se divide entre 1 por ser primero y el otro entre 2.</a:t>
            </a:r>
          </a:p>
          <a:p>
            <a:r>
              <a:rPr lang="es-ES" dirty="0"/>
              <a:t>Después para el del agua el otro saca mejor puntación, por tanto el 80 se divide entre 1 y el 40 entre 2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05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la hora de evaluar al equipo</a:t>
            </a:r>
            <a:r>
              <a:rPr lang="es-ES" b="1" dirty="0"/>
              <a:t>, se suma la media para cada de tipo de todos los puntajes ofensivos y defensivos</a:t>
            </a:r>
            <a:r>
              <a:rPr lang="es-ES" dirty="0"/>
              <a:t>. </a:t>
            </a:r>
          </a:p>
          <a:p>
            <a:r>
              <a:rPr lang="es-ES" dirty="0"/>
              <a:t>También se tiene en cuenta la </a:t>
            </a:r>
            <a:r>
              <a:rPr lang="es-ES" b="1" dirty="0"/>
              <a:t>velocidad, </a:t>
            </a:r>
            <a:r>
              <a:rPr lang="es-ES" dirty="0"/>
              <a:t>pero para que tenga menos peso</a:t>
            </a:r>
            <a:r>
              <a:rPr lang="es-ES" b="1" dirty="0"/>
              <a:t>, se divide entre el cuadrado de la posición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661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la implementación se ha decidido usar Python por:</a:t>
            </a:r>
          </a:p>
          <a:p>
            <a:pPr marL="171450" indent="-171450">
              <a:buFontTx/>
              <a:buChar char="-"/>
            </a:pPr>
            <a:r>
              <a:rPr lang="es-ES" dirty="0"/>
              <a:t>La simplicidad de instalar paquetes con el </a:t>
            </a:r>
            <a:r>
              <a:rPr lang="es-ES" dirty="0" err="1"/>
              <a:t>pip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Su integración con </a:t>
            </a:r>
            <a:r>
              <a:rPr lang="es-ES" dirty="0" err="1"/>
              <a:t>jupyter</a:t>
            </a:r>
            <a:r>
              <a:rPr lang="es-ES" dirty="0"/>
              <a:t> notebooks</a:t>
            </a:r>
          </a:p>
          <a:p>
            <a:pPr marL="171450" indent="-171450">
              <a:buFontTx/>
              <a:buChar char="-"/>
            </a:pPr>
            <a:r>
              <a:rPr lang="es-ES" dirty="0"/>
              <a:t>La posibilidad de hacer los programas más eficientes usando </a:t>
            </a:r>
            <a:r>
              <a:rPr lang="es-ES" dirty="0" err="1"/>
              <a:t>numpy</a:t>
            </a:r>
            <a:r>
              <a:rPr lang="es-ES" dirty="0"/>
              <a:t> y módulos en </a:t>
            </a:r>
            <a:r>
              <a:rPr lang="es-ES" dirty="0" err="1"/>
              <a:t>c++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La capacidad de usar variables como funciones e ir </a:t>
            </a:r>
            <a:r>
              <a:rPr lang="es-ES" dirty="0" err="1"/>
              <a:t>intercambiandolas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629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el algoritmo genético se ha optado por hacer reproducción por clonación, </a:t>
            </a:r>
            <a:r>
              <a:rPr lang="es-ES" b="1" dirty="0"/>
              <a:t>donde cada individuo tiene realiza 3 clones en cada iteración</a:t>
            </a:r>
            <a:r>
              <a:rPr lang="es-ES" dirty="0"/>
              <a:t>.</a:t>
            </a:r>
          </a:p>
          <a:p>
            <a:r>
              <a:rPr lang="es-ES" dirty="0"/>
              <a:t>Después cada gen de </a:t>
            </a:r>
            <a:r>
              <a:rPr lang="es-ES" b="1" dirty="0"/>
              <a:t>cada uno de los individuos tiene una probabilidad de mutar, en este caso 1/3</a:t>
            </a:r>
          </a:p>
          <a:p>
            <a:r>
              <a:rPr lang="es-ES" b="0" dirty="0"/>
              <a:t>Al final de cada iteración solo sobreviven </a:t>
            </a:r>
            <a:r>
              <a:rPr lang="es-ES" b="1" dirty="0"/>
              <a:t>los 4 mejores</a:t>
            </a:r>
          </a:p>
          <a:p>
            <a:endParaRPr lang="es-ES" dirty="0"/>
          </a:p>
          <a:p>
            <a:r>
              <a:rPr lang="es-ES" dirty="0"/>
              <a:t>Como podemos observar, con N=6 miembros, converge en 10 segundos, por lo que es muy buen resultado.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3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aumentar la talla, se debe de disminuir la tasa de mutación para evitar que el resultado después de la iteración sea demasiado aleatorio.</a:t>
            </a:r>
          </a:p>
          <a:p>
            <a:r>
              <a:rPr lang="es-ES" dirty="0"/>
              <a:t>Como podemos observar con 20 obtenemos resultados muy parecidos aunque tarda un poco más en converger.</a:t>
            </a:r>
          </a:p>
          <a:p>
            <a:r>
              <a:rPr lang="es-ES" dirty="0"/>
              <a:t>Pero con N en igual a 100 podemos observar que cada vez tarda más en converger claramente, tardando 4 minutos.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962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</a:t>
            </a:r>
            <a:r>
              <a:rPr lang="es-ES" b="1" dirty="0"/>
              <a:t>N=1000, tarda 10 minutos en converger</a:t>
            </a:r>
            <a:r>
              <a:rPr lang="es-ES" dirty="0"/>
              <a:t>, pero </a:t>
            </a:r>
            <a:r>
              <a:rPr lang="es-ES" u="sng" dirty="0"/>
              <a:t>los resultados al observarlos detenidamente no son los mejores, ya que </a:t>
            </a:r>
            <a:r>
              <a:rPr lang="es-ES" b="1" u="sng" dirty="0"/>
              <a:t>incluyen pokemons que en todos los ámbitos que son peores</a:t>
            </a:r>
            <a:r>
              <a:rPr lang="es-ES" u="sng" dirty="0"/>
              <a:t> que otros</a:t>
            </a:r>
            <a:r>
              <a:rPr lang="es-ES" dirty="0"/>
              <a:t>.</a:t>
            </a:r>
          </a:p>
          <a:p>
            <a:r>
              <a:rPr lang="es-ES" dirty="0"/>
              <a:t>Esto se debe a que en la función fitness, los pokemons que son </a:t>
            </a:r>
            <a:r>
              <a:rPr lang="es-ES" u="sng" dirty="0"/>
              <a:t>más débiles que otros miembros tienen menos peso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50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intentar optimizar el resultado, viendo que la función de fitness es costosa temporalmente de calcular, se ha probado a calcular primero todas la puntuaciones individuales en una estructura de datos una sola vez, para que posteriormente no se tengan que volver a calcular después cada vez que se quiera consultar el fitness de un equipo.</a:t>
            </a:r>
          </a:p>
          <a:p>
            <a:endParaRPr lang="es-ES" dirty="0"/>
          </a:p>
          <a:p>
            <a:r>
              <a:rPr lang="es-ES" dirty="0"/>
              <a:t>Este proceso de precálculo tarda un minuto y como podemos observar en las gráficas, el tiempo extra no compensa, porque obtenemos resultados muy parecidos.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955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Cada especie esta tiene un número de </a:t>
            </a:r>
            <a:r>
              <a:rPr lang="es-ES" dirty="0" err="1"/>
              <a:t>Pokedex</a:t>
            </a:r>
            <a:r>
              <a:rPr lang="es-ES" dirty="0"/>
              <a:t> que llamaremos p.</a:t>
            </a:r>
          </a:p>
          <a:p>
            <a:endParaRPr lang="es-ES" dirty="0"/>
          </a:p>
          <a:p>
            <a:r>
              <a:rPr lang="es-ES" dirty="0"/>
              <a:t>Cada p tiene 5 estadísticas base, como vemos a la derecha.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2654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obstante, podemos aprovechar los datos anteriores para hacer filtrar mediante la frontera de Pareto y deshacernos de aquellos pokemons que pueden ser reemplazados por uno mejor.</a:t>
            </a:r>
          </a:p>
          <a:p>
            <a:r>
              <a:rPr lang="es-ES" dirty="0"/>
              <a:t>Este filtrado tarda menos de centésimas de segundos para una talla de 1024 especies, teniendo en cuenta que cada punto o gen, tiene 73 dimensiones.</a:t>
            </a:r>
          </a:p>
          <a:p>
            <a:endParaRPr lang="es-ES" dirty="0"/>
          </a:p>
          <a:p>
            <a:r>
              <a:rPr lang="es-ES" dirty="0"/>
              <a:t>Tras usar la frontera de Pareto, el número de genes óptimos para resolver nuestro problema desciende aproximadamente un tercio.</a:t>
            </a:r>
          </a:p>
          <a:p>
            <a:endParaRPr lang="es-ES" dirty="0"/>
          </a:p>
          <a:p>
            <a:r>
              <a:rPr lang="es-ES" dirty="0"/>
              <a:t>Como podemos observar en las tablas, con N=1000 si que hay una mejoría en el fitness de 50 puntos, por lo que puede valer bastante la pena.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241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Para enfriamiento simulado, el vecino es un clon mutado, con la misma probabilidad de mutación de cada gen que en el genético.</a:t>
            </a:r>
          </a:p>
          <a:p>
            <a:endParaRPr lang="es-ES" dirty="0"/>
          </a:p>
          <a:p>
            <a:r>
              <a:rPr lang="es-ES" dirty="0"/>
              <a:t>La temperatura desciende exponencialmente, multiplicando por una tasa de enfriamiento en cada iteración.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698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N=6, podemos observar como lo hace más rápido que el genético.</a:t>
            </a:r>
          </a:p>
          <a:p>
            <a:r>
              <a:rPr lang="es-ES" dirty="0"/>
              <a:t>Partimos de una temperatura de 10.000 y vamos descendiendo con una tasa de enfriamiento de 0.98</a:t>
            </a:r>
          </a:p>
          <a:p>
            <a:r>
              <a:rPr lang="es-ES" dirty="0"/>
              <a:t>El fitness deja de mejorar cuando la temperatura llega a 10^(-12)</a:t>
            </a:r>
          </a:p>
          <a:p>
            <a:endParaRPr lang="es-ES" dirty="0"/>
          </a:p>
          <a:p>
            <a:r>
              <a:rPr lang="es-ES" dirty="0"/>
              <a:t>En este caso es más rápido que el algoritmo genético, ya que en el peor de los casos solo tarda 4segundos en converger para obtener los mismos resultados.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73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N=100 se puede ver como el algoritmo al encontrar soluciones buenas de primeras es más rápido y hace que alcance antes la temperatura mínima.</a:t>
            </a:r>
          </a:p>
          <a:p>
            <a:r>
              <a:rPr lang="es-ES" dirty="0"/>
              <a:t>He tenido que reajustar la tasa de enfriamiento para que haga más iteraciones y la temperatura mínima.</a:t>
            </a:r>
          </a:p>
          <a:p>
            <a:endParaRPr lang="es-ES" dirty="0"/>
          </a:p>
          <a:p>
            <a:r>
              <a:rPr lang="es-ES" dirty="0"/>
              <a:t>En el peor caso tarda lo mismo que el anterior, pero el fitness es 10 puntos inferior, por tanto, considero que no vale la pena.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321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usar como entrada la salida del algoritmo genético no se observa mejora.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693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Al usar Pareto con enfriamiento simulado, observamos que hay una mejora importante respecto a no usar Pareto en ambas tallas.</a:t>
            </a:r>
          </a:p>
          <a:p>
            <a:r>
              <a:rPr lang="es-ES" dirty="0"/>
              <a:t>Con N=100 se obtiene un resultado superior al genético, pero con N=1000 es al revés y el genético es más rápido.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411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14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Cada especie esta tiene un número de </a:t>
            </a:r>
            <a:r>
              <a:rPr lang="es-ES" dirty="0" err="1"/>
              <a:t>Pokedex</a:t>
            </a:r>
            <a:r>
              <a:rPr lang="es-ES" dirty="0"/>
              <a:t> que </a:t>
            </a:r>
            <a:r>
              <a:rPr lang="es-ES" b="1" dirty="0"/>
              <a:t>llamaremos p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Cada especie tiene asociados </a:t>
            </a:r>
            <a:r>
              <a:rPr lang="es-ES" b="1" dirty="0"/>
              <a:t>5 estadísticas base </a:t>
            </a:r>
            <a:r>
              <a:rPr lang="es-ES" b="0" dirty="0"/>
              <a:t>que van de </a:t>
            </a:r>
            <a:r>
              <a:rPr lang="es-ES" b="1" dirty="0"/>
              <a:t>0 a 255</a:t>
            </a:r>
          </a:p>
          <a:p>
            <a:endParaRPr lang="es-ES" dirty="0"/>
          </a:p>
          <a:p>
            <a:r>
              <a:rPr lang="es-ES" b="1" dirty="0"/>
              <a:t>Puntos de vida</a:t>
            </a:r>
            <a:r>
              <a:rPr lang="es-ES" dirty="0"/>
              <a:t>, que si llegan a 0 mueren</a:t>
            </a:r>
          </a:p>
          <a:p>
            <a:r>
              <a:rPr lang="es-ES" b="1" dirty="0"/>
              <a:t>Un ataque </a:t>
            </a:r>
            <a:r>
              <a:rPr lang="es-ES" dirty="0"/>
              <a:t>(físico y especial, disminuyen el HP del rival)</a:t>
            </a:r>
          </a:p>
          <a:p>
            <a:r>
              <a:rPr lang="es-ES" b="1" dirty="0"/>
              <a:t>Una defensa </a:t>
            </a:r>
            <a:r>
              <a:rPr lang="es-ES" dirty="0"/>
              <a:t>(física para reducir el daño de los golpes físicos y especial para los especiales)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0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cada pokemon tiene uno o dos tipos asociados.</a:t>
            </a:r>
          </a:p>
          <a:p>
            <a:endParaRPr lang="es-ES" dirty="0"/>
          </a:p>
          <a:p>
            <a:r>
              <a:rPr lang="es-ES" dirty="0"/>
              <a:t>Dependiendo del </a:t>
            </a:r>
            <a:r>
              <a:rPr lang="es-ES" b="1" dirty="0"/>
              <a:t>tipo elemental del ataque</a:t>
            </a:r>
            <a:r>
              <a:rPr lang="es-ES" dirty="0"/>
              <a:t>, el daño que recibe el pokemon se multiplica por el mostrado en la tabla.</a:t>
            </a:r>
          </a:p>
          <a:p>
            <a:endParaRPr lang="es-ES" dirty="0"/>
          </a:p>
          <a:p>
            <a:r>
              <a:rPr lang="es-ES" dirty="0"/>
              <a:t>El multiplicador de daño se representa con esa matriz, que se la vamos a llamar</a:t>
            </a:r>
            <a:r>
              <a:rPr lang="es-ES" b="1" dirty="0"/>
              <a:t> m</a:t>
            </a:r>
            <a:r>
              <a:rPr lang="es-ES" dirty="0"/>
              <a:t>, donde las </a:t>
            </a:r>
            <a:r>
              <a:rPr lang="es-ES" b="1" dirty="0"/>
              <a:t>filas representan al tipo atacante </a:t>
            </a:r>
            <a:r>
              <a:rPr lang="es-ES" dirty="0"/>
              <a:t>y </a:t>
            </a:r>
            <a:r>
              <a:rPr lang="es-ES" b="1" dirty="0"/>
              <a:t>las columnas al defensor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1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equipo se considera bueno, cuanto mejor ataque y defienda a todos los tipos. Y que tenga algunos pokemons rápidos, para atacar primero.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557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Un equipo se considera bueno, cuanto mejor </a:t>
            </a:r>
            <a:r>
              <a:rPr lang="es-ES" sz="1200" b="1" u="sng" dirty="0"/>
              <a:t>ataque y defienda </a:t>
            </a:r>
            <a:r>
              <a:rPr lang="es-ES" sz="1200" u="sng" dirty="0"/>
              <a:t>a todos los tipos</a:t>
            </a:r>
            <a:r>
              <a:rPr lang="es-ES" sz="1200" dirty="0"/>
              <a:t>. Y que tenga algunos </a:t>
            </a:r>
            <a:r>
              <a:rPr lang="es-ES" sz="1200" b="1" dirty="0"/>
              <a:t>pokemons rápidos</a:t>
            </a:r>
            <a:r>
              <a:rPr lang="es-ES" sz="1200" dirty="0"/>
              <a:t>, para atacar primero.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/>
              <a:t>Se valora que los pokemon tengan </a:t>
            </a:r>
            <a:r>
              <a:rPr lang="es-ES" sz="1600" b="1" dirty="0">
                <a:solidFill>
                  <a:srgbClr val="00B050"/>
                </a:solidFill>
              </a:rPr>
              <a:t>sinergia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b="1" dirty="0">
              <a:solidFill>
                <a:srgbClr val="00B050"/>
              </a:solidFill>
            </a:endParaRPr>
          </a:p>
          <a:p>
            <a:r>
              <a:rPr lang="es-ES" sz="1600" dirty="0"/>
              <a:t>Es mejor un equipo donde cada pokemon este especializado en </a:t>
            </a:r>
            <a:r>
              <a:rPr lang="es-ES" sz="1600" b="1" dirty="0"/>
              <a:t>rol</a:t>
            </a:r>
            <a:r>
              <a:rPr lang="es-ES" sz="1600" dirty="0"/>
              <a:t>. Un miembro cubre las </a:t>
            </a:r>
            <a:r>
              <a:rPr lang="es-ES" sz="1600" b="1" dirty="0"/>
              <a:t>carencias están cubiertas </a:t>
            </a:r>
            <a:r>
              <a:rPr lang="es-ES" sz="1600" dirty="0"/>
              <a:t>por otro pokemon.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b="1" dirty="0">
              <a:solidFill>
                <a:srgbClr val="00B05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58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ejemplo este equipo </a:t>
            </a:r>
            <a:r>
              <a:rPr lang="es-ES" b="1" dirty="0"/>
              <a:t>tiene sinergia</a:t>
            </a:r>
            <a:r>
              <a:rPr lang="es-ES" dirty="0"/>
              <a:t>, porque cada pokemon es de </a:t>
            </a:r>
            <a:r>
              <a:rPr lang="es-ES" b="1" dirty="0"/>
              <a:t>un tipo que se cubre entre ellos </a:t>
            </a:r>
            <a:r>
              <a:rPr lang="es-ES" dirty="0"/>
              <a:t>y tienen </a:t>
            </a:r>
            <a:r>
              <a:rPr lang="es-ES" b="1" dirty="0"/>
              <a:t>estadísticas enfocadas a cumplir un rol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258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cambio, este equipo no tiene sinergia, aunque todos los miembros sean buenos en todo</a:t>
            </a:r>
            <a:r>
              <a:rPr lang="es-ES" b="1" dirty="0"/>
              <a:t>, no destacan en nada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3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 la hora de parametrizar el problema…</a:t>
            </a:r>
          </a:p>
          <a:p>
            <a:endParaRPr lang="es-ES" dirty="0"/>
          </a:p>
          <a:p>
            <a:r>
              <a:rPr lang="es-ES" dirty="0"/>
              <a:t> - Nuestro equipo, es el individuo y  esta formado por la </a:t>
            </a:r>
            <a:r>
              <a:rPr lang="es-ES" b="1" dirty="0"/>
              <a:t>lista P</a:t>
            </a:r>
            <a:r>
              <a:rPr lang="es-ES" dirty="0"/>
              <a:t> de </a:t>
            </a:r>
            <a:r>
              <a:rPr lang="es-ES" b="1" dirty="0"/>
              <a:t>N elementos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/>
              <a:t>Cada elemento es un pokemon representado por </a:t>
            </a:r>
            <a:r>
              <a:rPr lang="es-ES" b="1" dirty="0"/>
              <a:t>su número identificador en la base de datos </a:t>
            </a:r>
            <a:r>
              <a:rPr lang="es-ES" b="1" dirty="0" err="1"/>
              <a:t>dex</a:t>
            </a:r>
            <a:r>
              <a:rPr lang="es-ES" b="1" dirty="0"/>
              <a:t> (por eso el número va de 1 hasta D)</a:t>
            </a:r>
          </a:p>
          <a:p>
            <a:pPr marL="0" indent="0">
              <a:buFontTx/>
              <a:buNone/>
            </a:pPr>
            <a:r>
              <a:rPr lang="es-ES" dirty="0"/>
              <a:t>     ese va a ser nuestro </a:t>
            </a:r>
            <a:r>
              <a:rPr lang="es-ES" b="1" dirty="0"/>
              <a:t>gen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B1BF6-A34B-43EB-BAF0-0E65E5BF635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93A5-008A-E770-EE51-796CF28E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F62E15-E9B8-612B-5083-5E634A34E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DBF91-6D8B-2FDD-665A-41E1E73A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C720F-8B95-B244-CA01-5709D0DA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72987-9CA6-85F6-2E0D-AD77428D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63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7AE1E-37DF-0709-190D-25F772B4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DFF580-ACE7-A0C2-7370-4E27CEDEB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E98CFC-EB9E-5A8D-450B-2F238AC6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5210E-1691-A38A-8B0E-557443E5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22D86-3E98-1F43-3F4B-6C08B802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1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93ADB-0474-9436-E7F5-AD6D276A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33711F-C70A-282D-2E27-EE7B5F2CE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5AE44-DC46-1C70-BA29-D9C0216D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A13B47-6D8B-B9F8-518B-F756DA66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72452-8D59-9819-DAE2-17685C9B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0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E6CC3-9BF8-09B0-DCE3-5DD2105C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FD58C-1E1F-0FFA-A768-9B39EBD99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59A12-82D9-C95D-FB2F-0D418184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5EE48-D671-CF26-1D44-B12EE57E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DBDE94-729A-BEAB-CFA7-FB3E3414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42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BD23-172A-297A-25C1-BC05B465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5E4F7E-24BC-07F9-47C1-C637E9B8E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B8A0A-697D-47EA-122F-073CA237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3B1D98-C6D1-A0AE-D479-4CB44F65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3577F-2696-9207-61A2-B070F9CF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57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83C23-FB5A-1437-3E01-76173A94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C2D01-8A0A-A776-6986-5B9577593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0A2DFE-B3AE-090C-DB86-7FA1CF7BA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60254-346A-0B01-D100-5CA3F77A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A2CA70-50DA-12BE-8811-C46172F5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DD64EB-A464-7B24-BC3A-0BF1A52D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9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D3B95-68EF-7BFA-CE39-B6A06404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D511C-4774-3402-1C3C-7891D080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83408C-698D-9794-BD16-EDD4187E6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703F3B-3207-108C-B166-46D1EBBE1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1CEDBD-D7B6-29BD-43DF-D849AF2D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F5D4FE-E05F-538A-9E59-E93DA764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F2143B-FB9C-92BB-452F-546198F2B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7A1521-0AB7-4E42-38B9-5A1AC554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67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09452-F6D9-C659-E5C1-E1CF4F33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8ADC77-22F0-8816-7AFF-2D4283E9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7109E-6311-21A3-DE67-2B9A1E94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FF0CA0-003B-1EBB-7635-BC051129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32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CEE203-73F9-C61B-2B25-86937CEA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62EA3-38BB-4B80-4909-19E5E85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09816C-D7CB-FB68-550C-7B1357F2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59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389B7-FE3E-9963-CC81-0C3983B2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218C8-91E2-866D-5AE2-151C2742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2F7E6D-0104-12BE-4B6E-E4B9431A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2B1297-DB4A-3B2A-F9EB-1B3CA726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17168-6057-B420-9C52-3FA85733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D3A9C1-4251-B99C-3EC2-1B0A41F8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1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AEC0A-E75B-A70A-B39A-C8A29ED3E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E01394-7AFC-5B2C-27E4-6104469E1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435B4B-6B6F-4B9B-D9CF-E6CD5847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1B9CEB-DB38-CFB8-2721-62060975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EC7AA-FD67-7674-3C51-B22E17C5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A66BD-2374-2E80-6D10-AC87A869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0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98B71C-8EA0-C339-4197-FA0D0A21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E06528-1034-B205-940D-72F0C32F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4AC041-A35C-5B49-752E-E1EBFF1FD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12F99-7930-4646-AB5D-9B56160E85F2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DDC4D-7D94-6A59-CA06-E64857D85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ED124-FD37-ACE8-B1CB-1DF7CA62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FC8BB-B3AD-4B18-9CBE-16415670A6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98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jpe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CAD6FE"/>
            </a:gs>
            <a:gs pos="0">
              <a:srgbClr val="FDFCFA"/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06BE-ECCD-E313-8FB4-5C881F985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0834" y="4313641"/>
            <a:ext cx="5198561" cy="1313042"/>
          </a:xfrm>
        </p:spPr>
        <p:txBody>
          <a:bodyPr anchor="t">
            <a:normAutofit/>
          </a:bodyPr>
          <a:lstStyle/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Búsqueda de equipo pokemon</a:t>
            </a:r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29" r="2688" b="2"/>
          <a:stretch/>
        </p:blipFill>
        <p:spPr>
          <a:xfrm>
            <a:off x="-50947" y="1130518"/>
            <a:ext cx="5004928" cy="5727482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20893" r="3" b="7395"/>
          <a:stretch/>
        </p:blipFill>
        <p:spPr>
          <a:xfrm>
            <a:off x="5906119" y="0"/>
            <a:ext cx="4985039" cy="35749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5744FA3-7F54-13FE-A56A-E2EA03EBB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6084" y="5207267"/>
            <a:ext cx="6452173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 dirty="0">
                <a:solidFill>
                  <a:schemeClr val="accent1"/>
                </a:solidFill>
                <a:latin typeface="+mj-lt"/>
                <a:ea typeface="Verdana" panose="020B0604030504040204" pitchFamily="34" charset="0"/>
              </a:rPr>
              <a:t>Algoritmos genéticos </a:t>
            </a:r>
            <a:r>
              <a:rPr lang="es-ES" sz="2000" dirty="0">
                <a:solidFill>
                  <a:schemeClr val="tx2"/>
                </a:solidFill>
                <a:latin typeface="+mj-lt"/>
                <a:ea typeface="Verdana" panose="020B0604030504040204" pitchFamily="34" charset="0"/>
              </a:rPr>
              <a:t>y </a:t>
            </a:r>
            <a:r>
              <a:rPr lang="es-ES" sz="2000" dirty="0">
                <a:solidFill>
                  <a:srgbClr val="C00000"/>
                </a:solidFill>
                <a:latin typeface="+mj-lt"/>
                <a:ea typeface="Verdana" panose="020B0604030504040204" pitchFamily="34" charset="0"/>
              </a:rPr>
              <a:t>de enfriamiento simulado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D97A45-5163-4DCE-6C81-438A6F1F0E17}"/>
              </a:ext>
            </a:extLst>
          </p:cNvPr>
          <p:cNvSpPr txBox="1"/>
          <p:nvPr/>
        </p:nvSpPr>
        <p:spPr>
          <a:xfrm>
            <a:off x="677075" y="413461"/>
            <a:ext cx="475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+mj-lt"/>
                <a:ea typeface="Verdana" panose="020B0604030504040204" pitchFamily="34" charset="0"/>
              </a:rPr>
              <a:t>Santiago Millán Giner - TMH - UPV 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E693F1E-D28D-6B13-D900-EDB94B42DE86}"/>
              </a:ext>
            </a:extLst>
          </p:cNvPr>
          <p:cNvSpPr/>
          <p:nvPr/>
        </p:nvSpPr>
        <p:spPr>
          <a:xfrm>
            <a:off x="-1461391" y="3355025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EA0D8C4-6054-EDA8-0B07-14F357472AFB}"/>
              </a:ext>
            </a:extLst>
          </p:cNvPr>
          <p:cNvSpPr/>
          <p:nvPr/>
        </p:nvSpPr>
        <p:spPr>
          <a:xfrm>
            <a:off x="1925779" y="7091785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68C05DF-5E15-B5A7-D8D3-6A2BE81B575B}"/>
              </a:ext>
            </a:extLst>
          </p:cNvPr>
          <p:cNvSpPr/>
          <p:nvPr/>
        </p:nvSpPr>
        <p:spPr>
          <a:xfrm>
            <a:off x="12301602" y="1261215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Parametrización del problema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FD17996-799E-6A68-B548-8925EDC39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650" y="2511642"/>
            <a:ext cx="9662699" cy="66811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BFD2124-6A07-F6EA-2549-B4945412F2EC}"/>
              </a:ext>
            </a:extLst>
          </p:cNvPr>
          <p:cNvCxnSpPr>
            <a:cxnSpLocks/>
          </p:cNvCxnSpPr>
          <p:nvPr/>
        </p:nvCxnSpPr>
        <p:spPr>
          <a:xfrm flipV="1">
            <a:off x="2524126" y="3139140"/>
            <a:ext cx="0" cy="6049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89BAAF6-E24D-5892-36BC-A8CE7FB9B95A}"/>
              </a:ext>
            </a:extLst>
          </p:cNvPr>
          <p:cNvSpPr txBox="1"/>
          <p:nvPr/>
        </p:nvSpPr>
        <p:spPr>
          <a:xfrm>
            <a:off x="2213879" y="3678242"/>
            <a:ext cx="978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</a:rPr>
              <a:t>gen</a:t>
            </a: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3F3F03E9-B7D9-3620-2C1D-F07A16E912CC}"/>
              </a:ext>
            </a:extLst>
          </p:cNvPr>
          <p:cNvSpPr/>
          <p:nvPr/>
        </p:nvSpPr>
        <p:spPr>
          <a:xfrm rot="16200000">
            <a:off x="3161461" y="1563497"/>
            <a:ext cx="208429" cy="19458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56082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8C1DEF-160F-95DF-D8CB-9C52992EC3DE}"/>
              </a:ext>
            </a:extLst>
          </p:cNvPr>
          <p:cNvSpPr txBox="1"/>
          <p:nvPr/>
        </p:nvSpPr>
        <p:spPr>
          <a:xfrm>
            <a:off x="2621116" y="1917462"/>
            <a:ext cx="1314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2060"/>
                </a:solidFill>
              </a:rPr>
              <a:t>individuo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A0BFF6-286D-1A19-643E-55C3E8A186A4}"/>
              </a:ext>
            </a:extLst>
          </p:cNvPr>
          <p:cNvSpPr txBox="1"/>
          <p:nvPr/>
        </p:nvSpPr>
        <p:spPr>
          <a:xfrm>
            <a:off x="5916896" y="4018129"/>
            <a:ext cx="44288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El individuo es el equipo</a:t>
            </a:r>
            <a:endParaRPr lang="es-ES" sz="2400" dirty="0">
              <a:solidFill>
                <a:srgbClr val="C00000"/>
              </a:solidFill>
            </a:endParaRPr>
          </a:p>
          <a:p>
            <a:r>
              <a:rPr lang="es-ES" sz="2000" dirty="0">
                <a:solidFill>
                  <a:srgbClr val="C00000"/>
                </a:solidFill>
              </a:rPr>
              <a:t>es una lista de N pokemons</a:t>
            </a:r>
          </a:p>
          <a:p>
            <a:endParaRPr lang="es-ES" dirty="0"/>
          </a:p>
          <a:p>
            <a:r>
              <a:rPr lang="es-ES" sz="2400" b="1" dirty="0">
                <a:solidFill>
                  <a:srgbClr val="002060"/>
                </a:solidFill>
              </a:rPr>
              <a:t>Cada gen es un pokemon</a:t>
            </a:r>
            <a:r>
              <a:rPr lang="es-ES" sz="2400" dirty="0">
                <a:solidFill>
                  <a:srgbClr val="002060"/>
                </a:solidFill>
              </a:rPr>
              <a:t> </a:t>
            </a:r>
            <a:r>
              <a:rPr lang="es-ES" sz="2000" dirty="0">
                <a:solidFill>
                  <a:srgbClr val="002060"/>
                </a:solidFill>
              </a:rPr>
              <a:t>representado por un número</a:t>
            </a:r>
            <a:endParaRPr lang="es-E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4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Parametrización del problema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F8C35C-AB8C-148D-1624-0F2124F4B405}"/>
              </a:ext>
            </a:extLst>
          </p:cNvPr>
          <p:cNvSpPr txBox="1"/>
          <p:nvPr/>
        </p:nvSpPr>
        <p:spPr>
          <a:xfrm>
            <a:off x="2528751" y="1186273"/>
            <a:ext cx="7877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La </a:t>
            </a:r>
            <a:r>
              <a:rPr lang="es-ES" sz="2400" b="1" dirty="0"/>
              <a:t>función objetivo </a:t>
            </a:r>
            <a:r>
              <a:rPr lang="es-ES" sz="2400" dirty="0"/>
              <a:t>tiene que medir para cada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s-ES" sz="2400" dirty="0">
                <a:latin typeface="+mj-lt"/>
                <a:cs typeface="Times New Roman" panose="02020603050405020304" pitchFamily="18" charset="0"/>
              </a:rPr>
              <a:t>Los siguientes </a:t>
            </a:r>
            <a:r>
              <a:rPr lang="es-ES" sz="2400" b="1" dirty="0">
                <a:latin typeface="+mj-lt"/>
                <a:cs typeface="Times New Roman" panose="02020603050405020304" pitchFamily="18" charset="0"/>
              </a:rPr>
              <a:t>puntajes individuales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489A2E-0292-C625-9AF1-2CB1EC623DD1}"/>
              </a:ext>
            </a:extLst>
          </p:cNvPr>
          <p:cNvSpPr txBox="1"/>
          <p:nvPr/>
        </p:nvSpPr>
        <p:spPr>
          <a:xfrm>
            <a:off x="3389190" y="2358268"/>
            <a:ext cx="2339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atkScore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p,t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defScore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p,t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spAtkScore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p,t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spDefScore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p,t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7404D94C-A784-BD74-3CE2-D91D1AD301AF}"/>
              </a:ext>
            </a:extLst>
          </p:cNvPr>
          <p:cNvSpPr/>
          <p:nvPr/>
        </p:nvSpPr>
        <p:spPr>
          <a:xfrm>
            <a:off x="5766035" y="2382781"/>
            <a:ext cx="323273" cy="26534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601CD0B-B191-2965-12EC-2C93315D0E3C}"/>
              </a:ext>
            </a:extLst>
          </p:cNvPr>
          <p:cNvSpPr txBox="1"/>
          <p:nvPr/>
        </p:nvSpPr>
        <p:spPr>
          <a:xfrm>
            <a:off x="6467554" y="3358542"/>
            <a:ext cx="283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Para uno de los tipos existentes (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2400" dirty="0"/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7CF8E00-F8A7-C3AB-1A06-E78400B7512E}"/>
              </a:ext>
            </a:extLst>
          </p:cNvPr>
          <p:cNvSpPr txBox="1"/>
          <p:nvPr/>
        </p:nvSpPr>
        <p:spPr>
          <a:xfrm>
            <a:off x="6558455" y="4440621"/>
            <a:ext cx="283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18 tipos diferentes</a:t>
            </a:r>
          </a:p>
        </p:txBody>
      </p:sp>
    </p:spTree>
    <p:extLst>
      <p:ext uri="{BB962C8B-B14F-4D97-AF65-F5344CB8AC3E}">
        <p14:creationId xmlns:p14="http://schemas.microsoft.com/office/powerpoint/2010/main" val="404293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Parametrización del problema</a:t>
            </a:r>
          </a:p>
        </p:txBody>
      </p:sp>
      <p:pic>
        <p:nvPicPr>
          <p:cNvPr id="9" name="Imagen 8" descr="Interfaz de usuario gráfica, Carta&#10;&#10;Descripción generada automáticamente con confianza media">
            <a:extLst>
              <a:ext uri="{FF2B5EF4-FFF2-40B4-BE49-F238E27FC236}">
                <a16:creationId xmlns:a16="http://schemas.microsoft.com/office/drawing/2014/main" id="{DEBECD0A-E6B2-5029-6DDD-681B712FA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378" y="2873481"/>
            <a:ext cx="9662388" cy="133391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56FEC27-1279-719C-9B47-F4F4C9635EAA}"/>
              </a:ext>
            </a:extLst>
          </p:cNvPr>
          <p:cNvSpPr txBox="1"/>
          <p:nvPr/>
        </p:nvSpPr>
        <p:spPr>
          <a:xfrm>
            <a:off x="1439378" y="1466789"/>
            <a:ext cx="872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E6DF50A3-99F7-0C8D-5FF6-E2EA321B87D7}"/>
              </a:ext>
            </a:extLst>
          </p:cNvPr>
          <p:cNvSpPr/>
          <p:nvPr/>
        </p:nvSpPr>
        <p:spPr>
          <a:xfrm rot="5400000">
            <a:off x="6953630" y="3827251"/>
            <a:ext cx="226044" cy="105171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sp>
        <p:nvSpPr>
          <p:cNvPr id="12" name="Cerrar llave 11">
            <a:extLst>
              <a:ext uri="{FF2B5EF4-FFF2-40B4-BE49-F238E27FC236}">
                <a16:creationId xmlns:a16="http://schemas.microsoft.com/office/drawing/2014/main" id="{20E97C06-BC72-6ED3-DD69-BB641F9A7334}"/>
              </a:ext>
            </a:extLst>
          </p:cNvPr>
          <p:cNvSpPr/>
          <p:nvPr/>
        </p:nvSpPr>
        <p:spPr>
          <a:xfrm rot="5400000">
            <a:off x="9290250" y="2764889"/>
            <a:ext cx="258731" cy="314375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0130E4-B065-0787-37CA-00393BE65EE9}"/>
              </a:ext>
            </a:extLst>
          </p:cNvPr>
          <p:cNvSpPr txBox="1"/>
          <p:nvPr/>
        </p:nvSpPr>
        <p:spPr>
          <a:xfrm>
            <a:off x="6037454" y="4653978"/>
            <a:ext cx="19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Estadística base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8373687-CC4D-2EB0-625C-0525FA465789}"/>
              </a:ext>
            </a:extLst>
          </p:cNvPr>
          <p:cNvSpPr txBox="1"/>
          <p:nvPr/>
        </p:nvSpPr>
        <p:spPr>
          <a:xfrm>
            <a:off x="8152910" y="4653978"/>
            <a:ext cx="294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Mejor multiplicador de tipo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F03EA1-C208-481B-5223-092CF82B7257}"/>
              </a:ext>
            </a:extLst>
          </p:cNvPr>
          <p:cNvSpPr txBox="1"/>
          <p:nvPr/>
        </p:nvSpPr>
        <p:spPr>
          <a:xfrm>
            <a:off x="2881747" y="1588363"/>
            <a:ext cx="6982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pokemon siempre ataca con el ataque del tipo que posea, que sea más efectivo contra el rival</a:t>
            </a:r>
          </a:p>
        </p:txBody>
      </p:sp>
    </p:spTree>
    <p:extLst>
      <p:ext uri="{BB962C8B-B14F-4D97-AF65-F5344CB8AC3E}">
        <p14:creationId xmlns:p14="http://schemas.microsoft.com/office/powerpoint/2010/main" val="395156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Parametrización del problema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ED1EF9-5134-D2AC-A87B-127CC2FB5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136" y="2904082"/>
            <a:ext cx="8117603" cy="200659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DB22F98-AF23-BDA9-2036-ED82F8C68076}"/>
              </a:ext>
            </a:extLst>
          </p:cNvPr>
          <p:cNvSpPr txBox="1"/>
          <p:nvPr/>
        </p:nvSpPr>
        <p:spPr>
          <a:xfrm>
            <a:off x="3074958" y="1808708"/>
            <a:ext cx="642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La estadística de defensa sin hp y viceversa, son inútiles</a:t>
            </a:r>
          </a:p>
        </p:txBody>
      </p:sp>
    </p:spTree>
    <p:extLst>
      <p:ext uri="{BB962C8B-B14F-4D97-AF65-F5344CB8AC3E}">
        <p14:creationId xmlns:p14="http://schemas.microsoft.com/office/powerpoint/2010/main" val="138266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Parametrización del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2711A5-5A8A-BB72-3BE2-4617397671B2}"/>
              </a:ext>
            </a:extLst>
          </p:cNvPr>
          <p:cNvSpPr txBox="1"/>
          <p:nvPr/>
        </p:nvSpPr>
        <p:spPr>
          <a:xfrm>
            <a:off x="2621116" y="1253821"/>
            <a:ext cx="7357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implementar el concepto de </a:t>
            </a:r>
            <a:r>
              <a:rPr lang="es-ES" b="1" dirty="0"/>
              <a:t>sinergia</a:t>
            </a:r>
            <a:r>
              <a:rPr lang="es-ES" dirty="0"/>
              <a:t> se suman las </a:t>
            </a:r>
            <a:r>
              <a:rPr lang="es-ES" b="1" dirty="0"/>
              <a:t>puntuaciones individuales</a:t>
            </a:r>
            <a:r>
              <a:rPr lang="es-ES" dirty="0"/>
              <a:t> de cada pokemon entre su posición respecto al equipo en dicha puntación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3784E7-418E-CC2B-E645-1DAB8506D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048" y="2482033"/>
            <a:ext cx="4271964" cy="641477"/>
          </a:xfrm>
          <a:prstGeom prst="rect">
            <a:avLst/>
          </a:prstGeom>
        </p:spPr>
      </p:pic>
      <p:sp>
        <p:nvSpPr>
          <p:cNvPr id="11" name="Cerrar llave 10">
            <a:extLst>
              <a:ext uri="{FF2B5EF4-FFF2-40B4-BE49-F238E27FC236}">
                <a16:creationId xmlns:a16="http://schemas.microsoft.com/office/drawing/2014/main" id="{0E114A17-9186-B79D-2ECD-5361FC82CF96}"/>
              </a:ext>
            </a:extLst>
          </p:cNvPr>
          <p:cNvSpPr/>
          <p:nvPr/>
        </p:nvSpPr>
        <p:spPr>
          <a:xfrm rot="5400000">
            <a:off x="4687540" y="2551377"/>
            <a:ext cx="231979" cy="160790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45F8FA9-8E80-9C2E-D03D-EE2EC62930EC}"/>
              </a:ext>
            </a:extLst>
          </p:cNvPr>
          <p:cNvSpPr txBox="1"/>
          <p:nvPr/>
        </p:nvSpPr>
        <p:spPr>
          <a:xfrm>
            <a:off x="2824957" y="3564793"/>
            <a:ext cx="30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n-</a:t>
            </a:r>
            <a:r>
              <a:rPr lang="es-ES" dirty="0" err="1">
                <a:solidFill>
                  <a:srgbClr val="C00000"/>
                </a:solidFill>
              </a:rPr>
              <a:t>ésima</a:t>
            </a:r>
            <a:r>
              <a:rPr lang="es-ES" dirty="0">
                <a:solidFill>
                  <a:srgbClr val="C00000"/>
                </a:solidFill>
              </a:rPr>
              <a:t> mejor puntuación</a:t>
            </a:r>
          </a:p>
        </p:txBody>
      </p:sp>
      <p:sp>
        <p:nvSpPr>
          <p:cNvPr id="14" name="Cerrar llave 13">
            <a:extLst>
              <a:ext uri="{FF2B5EF4-FFF2-40B4-BE49-F238E27FC236}">
                <a16:creationId xmlns:a16="http://schemas.microsoft.com/office/drawing/2014/main" id="{0744CE98-4E06-0105-4478-1D77B7BC015A}"/>
              </a:ext>
            </a:extLst>
          </p:cNvPr>
          <p:cNvSpPr/>
          <p:nvPr/>
        </p:nvSpPr>
        <p:spPr>
          <a:xfrm rot="5400000">
            <a:off x="6165483" y="3053403"/>
            <a:ext cx="208639" cy="559582"/>
          </a:xfrm>
          <a:prstGeom prst="rightBrace">
            <a:avLst/>
          </a:prstGeom>
          <a:ln>
            <a:solidFill>
              <a:srgbClr val="15608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C0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2E9437-B4EE-2A5C-9E3A-DC800070D65F}"/>
              </a:ext>
            </a:extLst>
          </p:cNvPr>
          <p:cNvSpPr txBox="1"/>
          <p:nvPr/>
        </p:nvSpPr>
        <p:spPr>
          <a:xfrm>
            <a:off x="5836012" y="3542623"/>
            <a:ext cx="450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156082"/>
                </a:solidFill>
              </a:rPr>
              <a:t>Pokemon con la n-</a:t>
            </a:r>
            <a:r>
              <a:rPr lang="es-ES" dirty="0" err="1">
                <a:solidFill>
                  <a:srgbClr val="156082"/>
                </a:solidFill>
              </a:rPr>
              <a:t>ésima</a:t>
            </a:r>
            <a:r>
              <a:rPr lang="es-ES" dirty="0">
                <a:solidFill>
                  <a:srgbClr val="156082"/>
                </a:solidFill>
              </a:rPr>
              <a:t> mejor puntuación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B984B98-9137-F1A3-7A20-FCD716139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400" y="4067485"/>
            <a:ext cx="6299944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Parametrización del problema</a:t>
            </a:r>
          </a:p>
        </p:txBody>
      </p:sp>
      <p:pic>
        <p:nvPicPr>
          <p:cNvPr id="3" name="Imagen 2" descr="Tabla&#10;&#10;Descripción generada automáticamente con confianza media">
            <a:extLst>
              <a:ext uri="{FF2B5EF4-FFF2-40B4-BE49-F238E27FC236}">
                <a16:creationId xmlns:a16="http://schemas.microsoft.com/office/drawing/2014/main" id="{DB176817-A07D-D130-B5EE-41164831B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362" y="2339717"/>
            <a:ext cx="9467274" cy="133847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06E16B-3B6E-F3B0-1F2E-B1EEC2444392}"/>
              </a:ext>
            </a:extLst>
          </p:cNvPr>
          <p:cNvSpPr txBox="1"/>
          <p:nvPr/>
        </p:nvSpPr>
        <p:spPr>
          <a:xfrm>
            <a:off x="1857426" y="1256922"/>
            <a:ext cx="83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la función objetivo se suma la media de cada puntuación individual dividido el puesto respecto a cada uno de los tipos.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95F7DA-47F4-937F-EFF1-601652288638}"/>
              </a:ext>
            </a:extLst>
          </p:cNvPr>
          <p:cNvSpPr txBox="1"/>
          <p:nvPr/>
        </p:nvSpPr>
        <p:spPr>
          <a:xfrm>
            <a:off x="1963879" y="4343370"/>
            <a:ext cx="830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También se suma la estadística de velocidad, pero el puesto se divide al cuadrado,  porque no se necesita tener un gran número de pokemons rápidos.</a:t>
            </a:r>
          </a:p>
        </p:txBody>
      </p:sp>
    </p:spTree>
    <p:extLst>
      <p:ext uri="{BB962C8B-B14F-4D97-AF65-F5344CB8AC3E}">
        <p14:creationId xmlns:p14="http://schemas.microsoft.com/office/powerpoint/2010/main" val="237081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213879" y="280515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Implementación</a:t>
            </a:r>
          </a:p>
        </p:txBody>
      </p:sp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DB853272-A191-457F-38F0-B28009402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44" y="2519199"/>
            <a:ext cx="2413520" cy="2648545"/>
          </a:xfrm>
          <a:prstGeom prst="rect">
            <a:avLst/>
          </a:prstGeom>
        </p:spPr>
      </p:pic>
      <p:sp>
        <p:nvSpPr>
          <p:cNvPr id="11" name="Cerrar llave 10">
            <a:extLst>
              <a:ext uri="{FF2B5EF4-FFF2-40B4-BE49-F238E27FC236}">
                <a16:creationId xmlns:a16="http://schemas.microsoft.com/office/drawing/2014/main" id="{63345770-DD41-32D5-5C5E-BE5E19BD27CF}"/>
              </a:ext>
            </a:extLst>
          </p:cNvPr>
          <p:cNvSpPr/>
          <p:nvPr/>
        </p:nvSpPr>
        <p:spPr>
          <a:xfrm rot="10800000">
            <a:off x="4802909" y="1274378"/>
            <a:ext cx="367619" cy="46553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39BB3B17-2BF7-70B3-F9DE-FA9DEABD5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823" y="3042427"/>
            <a:ext cx="995630" cy="1119270"/>
          </a:xfrm>
          <a:prstGeom prst="rect">
            <a:avLst/>
          </a:prstGeom>
        </p:spPr>
      </p:pic>
      <p:pic>
        <p:nvPicPr>
          <p:cNvPr id="17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F7AA07F-842F-109D-9EEA-1C3CEA90AA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17" y="3602062"/>
            <a:ext cx="1526452" cy="152645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E150628-12A0-8504-A584-6E1862D835E1}"/>
              </a:ext>
            </a:extLst>
          </p:cNvPr>
          <p:cNvSpPr txBox="1"/>
          <p:nvPr/>
        </p:nvSpPr>
        <p:spPr>
          <a:xfrm>
            <a:off x="5580601" y="534331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E746A"/>
                </a:solidFill>
              </a:rPr>
              <a:t>variable</a:t>
            </a:r>
            <a:r>
              <a:rPr lang="es-ES" sz="2400" b="1" dirty="0">
                <a:solidFill>
                  <a:srgbClr val="156082"/>
                </a:solidFill>
              </a:rPr>
              <a:t> = </a:t>
            </a:r>
            <a:r>
              <a:rPr lang="es-E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function</a:t>
            </a:r>
            <a:endParaRPr lang="es-ES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Imagen 2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3B047DC-025E-441D-1432-8B4F1DCAD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005" y="1764293"/>
            <a:ext cx="1263864" cy="1465029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7B572F7-6890-861E-CE9E-D64BEA337326}"/>
              </a:ext>
            </a:extLst>
          </p:cNvPr>
          <p:cNvSpPr txBox="1"/>
          <p:nvPr/>
        </p:nvSpPr>
        <p:spPr>
          <a:xfrm>
            <a:off x="5653143" y="1348810"/>
            <a:ext cx="179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!</a:t>
            </a:r>
            <a:r>
              <a:rPr lang="es-ES" sz="2400" b="1" dirty="0" err="1"/>
              <a:t>pip</a:t>
            </a:r>
            <a:r>
              <a:rPr lang="es-ES" sz="2400" b="1" dirty="0"/>
              <a:t> </a:t>
            </a:r>
            <a:r>
              <a:rPr lang="es-ES" sz="2400" b="1" dirty="0" err="1"/>
              <a:t>install</a:t>
            </a:r>
            <a:endParaRPr lang="es-ES" sz="2400" b="1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32D5EF5-18B7-EA9A-B4C3-BA35C57407AA}"/>
              </a:ext>
            </a:extLst>
          </p:cNvPr>
          <p:cNvSpPr/>
          <p:nvPr/>
        </p:nvSpPr>
        <p:spPr>
          <a:xfrm>
            <a:off x="11937987" y="-1056584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76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7B456FC5-87E3-571B-D7C5-CC108D2720E1}"/>
              </a:ext>
            </a:extLst>
          </p:cNvPr>
          <p:cNvSpPr/>
          <p:nvPr/>
        </p:nvSpPr>
        <p:spPr>
          <a:xfrm>
            <a:off x="-975727" y="1081470"/>
            <a:ext cx="7344174" cy="7251993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2120122" y="6053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1776456" y="3429000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455119" y="7235642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2285335" y="1570871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3471A0-ECFE-5D5D-DC66-29E987B2793E}"/>
              </a:ext>
            </a:extLst>
          </p:cNvPr>
          <p:cNvSpPr txBox="1"/>
          <p:nvPr/>
        </p:nvSpPr>
        <p:spPr>
          <a:xfrm>
            <a:off x="1571635" y="310300"/>
            <a:ext cx="717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87CDD5"/>
                </a:solidFill>
                <a:latin typeface="Berlin Sans FB Demi" panose="020E0802020502020306" pitchFamily="34" charset="0"/>
              </a:rPr>
              <a:t>Algoritmo genético: Experimento 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0" y="68580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2E22BE8-8D9F-8B44-BB88-10DCD90240B0}"/>
              </a:ext>
            </a:extLst>
          </p:cNvPr>
          <p:cNvSpPr txBox="1"/>
          <p:nvPr/>
        </p:nvSpPr>
        <p:spPr>
          <a:xfrm>
            <a:off x="1571635" y="1929385"/>
            <a:ext cx="317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N=6, D=1024, T=18</a:t>
            </a:r>
            <a:endParaRPr lang="es-E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525107" y="1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ED935460-A2EB-7411-525D-CBD315CC6D8C}"/>
              </a:ext>
            </a:extLst>
          </p:cNvPr>
          <p:cNvSpPr txBox="1"/>
          <p:nvPr/>
        </p:nvSpPr>
        <p:spPr>
          <a:xfrm>
            <a:off x="1036578" y="2618994"/>
            <a:ext cx="4168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1.- Clonación: </a:t>
            </a:r>
            <a:r>
              <a:rPr lang="es-E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Hacer </a:t>
            </a:r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lang="es-E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copias de cada individuo</a:t>
            </a:r>
          </a:p>
          <a:p>
            <a:endParaRPr lang="es-E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2.- Mutación: </a:t>
            </a:r>
            <a:r>
              <a:rPr lang="es-E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Cada gen de la población tiene una probabilidad </a:t>
            </a:r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lang="es-E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mutar, cambiando su pokemon por un aleatorio</a:t>
            </a:r>
          </a:p>
          <a:p>
            <a:endParaRPr lang="es-ES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E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3.- Supervivencia:</a:t>
            </a:r>
            <a:r>
              <a:rPr lang="es-E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Solo quedan los </a:t>
            </a:r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es-E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mejores, con mejor fitness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5C2994C-A583-DE31-4817-EB0A45CE5EBF}"/>
              </a:ext>
            </a:extLst>
          </p:cNvPr>
          <p:cNvSpPr txBox="1"/>
          <p:nvPr/>
        </p:nvSpPr>
        <p:spPr>
          <a:xfrm>
            <a:off x="-649624" y="5386094"/>
            <a:ext cx="7248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c=3, s=4, m=1/3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99A28A4A-7763-D57C-FB5D-3776F2BCC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447" y="2025974"/>
            <a:ext cx="5676802" cy="42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828215" y="568269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 descr="Gráfico&#10;&#10;Descripción generada automáticamente">
            <a:extLst>
              <a:ext uri="{FF2B5EF4-FFF2-40B4-BE49-F238E27FC236}">
                <a16:creationId xmlns:a16="http://schemas.microsoft.com/office/drawing/2014/main" id="{5BA95433-75BC-BA81-0460-E0F18CFB7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8" y="2654247"/>
            <a:ext cx="4823162" cy="3611584"/>
          </a:xfrm>
          <a:prstGeom prst="rect">
            <a:avLst/>
          </a:prstGeom>
        </p:spPr>
      </p:pic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2120122" y="6053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1776456" y="3429000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455119" y="7235642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3471A0-ECFE-5D5D-DC66-29E987B2793E}"/>
              </a:ext>
            </a:extLst>
          </p:cNvPr>
          <p:cNvSpPr txBox="1"/>
          <p:nvPr/>
        </p:nvSpPr>
        <p:spPr>
          <a:xfrm>
            <a:off x="1571635" y="310300"/>
            <a:ext cx="717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87CDD5"/>
                </a:solidFill>
                <a:latin typeface="Berlin Sans FB Demi" panose="020E0802020502020306" pitchFamily="34" charset="0"/>
              </a:rPr>
              <a:t>Algoritmo genético: Experimento 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CCACAB93-7ECB-A9FF-CBA0-A6901C790412}"/>
              </a:ext>
            </a:extLst>
          </p:cNvPr>
          <p:cNvGrpSpPr/>
          <p:nvPr/>
        </p:nvGrpSpPr>
        <p:grpSpPr>
          <a:xfrm>
            <a:off x="7142526" y="1382310"/>
            <a:ext cx="1213788" cy="1781175"/>
            <a:chOff x="1691327" y="1334272"/>
            <a:chExt cx="964082" cy="1402617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41F1F78-C341-534C-9FD1-84C2165C9C32}"/>
                </a:ext>
              </a:extLst>
            </p:cNvPr>
            <p:cNvSpPr/>
            <p:nvPr/>
          </p:nvSpPr>
          <p:spPr>
            <a:xfrm>
              <a:off x="1691327" y="1334272"/>
              <a:ext cx="964082" cy="970779"/>
            </a:xfrm>
            <a:prstGeom prst="ellipse">
              <a:avLst/>
            </a:prstGeom>
            <a:solidFill>
              <a:srgbClr val="87CD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52E22BE8-8D9F-8B44-BB88-10DCD90240B0}"/>
                </a:ext>
              </a:extLst>
            </p:cNvPr>
            <p:cNvSpPr txBox="1"/>
            <p:nvPr/>
          </p:nvSpPr>
          <p:spPr>
            <a:xfrm>
              <a:off x="1691327" y="1628893"/>
              <a:ext cx="8858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 </a:t>
              </a:r>
              <a:r>
                <a:rPr lang="es-E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N=100</a:t>
              </a:r>
              <a:endParaRPr lang="es-E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9525107" y="1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C2994C-A583-DE31-4817-EB0A45CE5EBF}"/>
              </a:ext>
            </a:extLst>
          </p:cNvPr>
          <p:cNvSpPr txBox="1"/>
          <p:nvPr/>
        </p:nvSpPr>
        <p:spPr>
          <a:xfrm>
            <a:off x="2538414" y="1538281"/>
            <a:ext cx="1314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m=1/17</a:t>
            </a:r>
          </a:p>
        </p:txBody>
      </p:sp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BFB8A1AB-CAC1-D7DF-97D8-98810A0B8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546" y="2658806"/>
            <a:ext cx="4823163" cy="3648403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D267F973-499B-8D98-6E4C-A156CA63B5AF}"/>
              </a:ext>
            </a:extLst>
          </p:cNvPr>
          <p:cNvGrpSpPr/>
          <p:nvPr/>
        </p:nvGrpSpPr>
        <p:grpSpPr>
          <a:xfrm>
            <a:off x="1324626" y="1390577"/>
            <a:ext cx="1213788" cy="1232786"/>
            <a:chOff x="-650010" y="-2174187"/>
            <a:chExt cx="964082" cy="970779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9420F30-8952-9629-C5B2-55DA39047832}"/>
                </a:ext>
              </a:extLst>
            </p:cNvPr>
            <p:cNvSpPr/>
            <p:nvPr/>
          </p:nvSpPr>
          <p:spPr>
            <a:xfrm>
              <a:off x="-650010" y="-2174187"/>
              <a:ext cx="964082" cy="970779"/>
            </a:xfrm>
            <a:prstGeom prst="ellipse">
              <a:avLst/>
            </a:prstGeom>
            <a:solidFill>
              <a:srgbClr val="87CD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59C1A21-1552-D1A3-D300-1809438FE800}"/>
                </a:ext>
              </a:extLst>
            </p:cNvPr>
            <p:cNvSpPr txBox="1"/>
            <p:nvPr/>
          </p:nvSpPr>
          <p:spPr>
            <a:xfrm>
              <a:off x="-571743" y="-1870571"/>
              <a:ext cx="885815" cy="363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 </a:t>
              </a:r>
              <a:r>
                <a:rPr lang="es-E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N=20</a:t>
              </a:r>
              <a:endParaRPr lang="es-E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ED3C09F-EDF8-49FB-D3B6-A3E0F36C51BC}"/>
              </a:ext>
            </a:extLst>
          </p:cNvPr>
          <p:cNvSpPr txBox="1"/>
          <p:nvPr/>
        </p:nvSpPr>
        <p:spPr>
          <a:xfrm>
            <a:off x="8311056" y="1531746"/>
            <a:ext cx="1314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m=1/95</a:t>
            </a:r>
          </a:p>
        </p:txBody>
      </p:sp>
    </p:spTree>
    <p:extLst>
      <p:ext uri="{BB962C8B-B14F-4D97-AF65-F5344CB8AC3E}">
        <p14:creationId xmlns:p14="http://schemas.microsoft.com/office/powerpoint/2010/main" val="5082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828215" y="568269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2120122" y="6053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1776456" y="3429000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455119" y="7235642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3471A0-ECFE-5D5D-DC66-29E987B2793E}"/>
              </a:ext>
            </a:extLst>
          </p:cNvPr>
          <p:cNvSpPr txBox="1"/>
          <p:nvPr/>
        </p:nvSpPr>
        <p:spPr>
          <a:xfrm>
            <a:off x="1571635" y="310300"/>
            <a:ext cx="717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87CDD5"/>
                </a:solidFill>
                <a:latin typeface="Berlin Sans FB Demi" panose="020E0802020502020306" pitchFamily="34" charset="0"/>
              </a:rPr>
              <a:t>Algoritmo genético: Experimento 1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525107" y="1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5C2994C-A583-DE31-4817-EB0A45CE5EBF}"/>
              </a:ext>
            </a:extLst>
          </p:cNvPr>
          <p:cNvSpPr txBox="1"/>
          <p:nvPr/>
        </p:nvSpPr>
        <p:spPr>
          <a:xfrm>
            <a:off x="2857500" y="1610163"/>
            <a:ext cx="1647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s-ES" b="1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m=1/940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267F973-499B-8D98-6E4C-A156CA63B5AF}"/>
              </a:ext>
            </a:extLst>
          </p:cNvPr>
          <p:cNvGrpSpPr/>
          <p:nvPr/>
        </p:nvGrpSpPr>
        <p:grpSpPr>
          <a:xfrm>
            <a:off x="1324626" y="1390576"/>
            <a:ext cx="1532874" cy="1807303"/>
            <a:chOff x="-650010" y="-2174187"/>
            <a:chExt cx="964082" cy="1176127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9420F30-8952-9629-C5B2-55DA39047832}"/>
                </a:ext>
              </a:extLst>
            </p:cNvPr>
            <p:cNvSpPr/>
            <p:nvPr/>
          </p:nvSpPr>
          <p:spPr>
            <a:xfrm>
              <a:off x="-650010" y="-2174187"/>
              <a:ext cx="964082" cy="970779"/>
            </a:xfrm>
            <a:prstGeom prst="ellipse">
              <a:avLst/>
            </a:prstGeom>
            <a:solidFill>
              <a:srgbClr val="87CD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259C1A21-1552-D1A3-D300-1809438FE800}"/>
                </a:ext>
              </a:extLst>
            </p:cNvPr>
            <p:cNvSpPr txBox="1"/>
            <p:nvPr/>
          </p:nvSpPr>
          <p:spPr>
            <a:xfrm>
              <a:off x="-571743" y="-1870571"/>
              <a:ext cx="885815" cy="87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 </a:t>
              </a:r>
              <a:r>
                <a:rPr lang="es-E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N=1000</a:t>
              </a:r>
              <a:endParaRPr lang="es-E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ADDFFD49-2EFE-5B4A-A461-1E3BE5CB7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87" y="3157565"/>
            <a:ext cx="4564053" cy="34537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D6CF2B3-B893-608E-707F-37D213274C30}"/>
              </a:ext>
            </a:extLst>
          </p:cNvPr>
          <p:cNvSpPr txBox="1"/>
          <p:nvPr/>
        </p:nvSpPr>
        <p:spPr>
          <a:xfrm>
            <a:off x="5913756" y="1514183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Resultados mejorables</a:t>
            </a:r>
            <a:r>
              <a:rPr lang="es-ES" dirty="0"/>
              <a:t>, aunque tengan buen fitness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67C9AD-35DB-2E54-B8FD-E60645DA2831}"/>
              </a:ext>
            </a:extLst>
          </p:cNvPr>
          <p:cNvSpPr txBox="1"/>
          <p:nvPr/>
        </p:nvSpPr>
        <p:spPr>
          <a:xfrm>
            <a:off x="5931537" y="2451817"/>
            <a:ext cx="558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Incluyen genes que son claramente peores que otros.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BDE6518-B09D-172C-DFAA-2DC22887054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234" r="38154"/>
          <a:stretch/>
        </p:blipFill>
        <p:spPr>
          <a:xfrm>
            <a:off x="6524616" y="2919379"/>
            <a:ext cx="4271804" cy="34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78121" y="4632960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797977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444352" y="1251690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1783672" y="488210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6E972B9A-2F3B-5AEF-97D1-17B52EBF6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146" y="1684204"/>
            <a:ext cx="4376962" cy="44724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F56B8D4A-2D0E-4085-B560-09E747CD6010}"/>
              </a:ext>
            </a:extLst>
          </p:cNvPr>
          <p:cNvSpPr txBox="1"/>
          <p:nvPr/>
        </p:nvSpPr>
        <p:spPr>
          <a:xfrm>
            <a:off x="7860592" y="1881438"/>
            <a:ext cx="331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6 miembros</a:t>
            </a:r>
          </a:p>
        </p:txBody>
      </p:sp>
      <p:pic>
        <p:nvPicPr>
          <p:cNvPr id="33" name="Imagen 32" descr="Imagen que contiene exterior, edificio, foto, estacionamiento&#10;&#10;Descripción generada automáticamente">
            <a:extLst>
              <a:ext uri="{FF2B5EF4-FFF2-40B4-BE49-F238E27FC236}">
                <a16:creationId xmlns:a16="http://schemas.microsoft.com/office/drawing/2014/main" id="{3E961E19-FE30-EDB0-FC61-2DAD2F770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36" y="2466213"/>
            <a:ext cx="4795342" cy="2966125"/>
          </a:xfrm>
          <a:prstGeom prst="rect">
            <a:avLst/>
          </a:prstGeom>
        </p:spPr>
      </p:pic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D6F9ADE6-4351-F2EC-E4A7-845CB91C1307}"/>
              </a:ext>
            </a:extLst>
          </p:cNvPr>
          <p:cNvSpPr/>
          <p:nvPr/>
        </p:nvSpPr>
        <p:spPr>
          <a:xfrm rot="5400000">
            <a:off x="6030805" y="3592041"/>
            <a:ext cx="719436" cy="931218"/>
          </a:xfrm>
          <a:prstGeom prst="upArrow">
            <a:avLst/>
          </a:prstGeom>
          <a:solidFill>
            <a:srgbClr val="CAD6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DDC36A8-5E66-CE14-C010-39FBC1E939F2}"/>
              </a:ext>
            </a:extLst>
          </p:cNvPr>
          <p:cNvSpPr txBox="1"/>
          <p:nvPr/>
        </p:nvSpPr>
        <p:spPr>
          <a:xfrm>
            <a:off x="2783121" y="1205179"/>
            <a:ext cx="3360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1024 especies</a:t>
            </a:r>
          </a:p>
        </p:txBody>
      </p:sp>
    </p:spTree>
    <p:extLst>
      <p:ext uri="{BB962C8B-B14F-4D97-AF65-F5344CB8AC3E}">
        <p14:creationId xmlns:p14="http://schemas.microsoft.com/office/powerpoint/2010/main" val="6678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828215" y="568269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2120122" y="6053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1776456" y="3429000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455119" y="7235642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3471A0-ECFE-5D5D-DC66-29E987B2793E}"/>
              </a:ext>
            </a:extLst>
          </p:cNvPr>
          <p:cNvSpPr txBox="1"/>
          <p:nvPr/>
        </p:nvSpPr>
        <p:spPr>
          <a:xfrm>
            <a:off x="1571635" y="310300"/>
            <a:ext cx="717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87CDD5"/>
                </a:solidFill>
                <a:latin typeface="Berlin Sans FB Demi" panose="020E0802020502020306" pitchFamily="34" charset="0"/>
              </a:rPr>
              <a:t>Algoritmo genético: Precálculo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525107" y="1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070869-A16B-7499-948F-8ADB58FD1790}"/>
              </a:ext>
            </a:extLst>
          </p:cNvPr>
          <p:cNvSpPr txBox="1"/>
          <p:nvPr/>
        </p:nvSpPr>
        <p:spPr>
          <a:xfrm>
            <a:off x="1571635" y="1364834"/>
            <a:ext cx="2792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Calcular una lista con los </a:t>
            </a:r>
            <a:r>
              <a:rPr lang="es-ES" b="1" dirty="0"/>
              <a:t>puntajes individuales</a:t>
            </a:r>
            <a:r>
              <a:rPr lang="es-ES" dirty="0"/>
              <a:t> de cada gen</a:t>
            </a: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A931A558-8E64-36F9-86E2-425233EF1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55" y="1141239"/>
            <a:ext cx="1062037" cy="106203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B3340C2-72B5-18CB-2473-4320F36C615D}"/>
              </a:ext>
            </a:extLst>
          </p:cNvPr>
          <p:cNvSpPr txBox="1"/>
          <p:nvPr/>
        </p:nvSpPr>
        <p:spPr>
          <a:xfrm>
            <a:off x="5161614" y="2274199"/>
            <a:ext cx="2912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+ 1:10 min</a:t>
            </a:r>
          </a:p>
        </p:txBody>
      </p:sp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129C722B-B87F-E389-47C7-509734C7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088" y="3342422"/>
            <a:ext cx="3760955" cy="2845669"/>
          </a:xfrm>
          <a:prstGeom prst="rect">
            <a:avLst/>
          </a:prstGeom>
        </p:spPr>
      </p:pic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492B66C-63C8-EFA4-9479-9B4935376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8218" y="3346326"/>
            <a:ext cx="3857149" cy="2938308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C11505E6-2F6C-23E5-E4CA-3D8B3716D350}"/>
              </a:ext>
            </a:extLst>
          </p:cNvPr>
          <p:cNvSpPr txBox="1"/>
          <p:nvPr/>
        </p:nvSpPr>
        <p:spPr>
          <a:xfrm>
            <a:off x="7644807" y="2885528"/>
            <a:ext cx="1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501FDFA-E6E2-9DE3-AC7B-80F339666A07}"/>
              </a:ext>
            </a:extLst>
          </p:cNvPr>
          <p:cNvSpPr txBox="1"/>
          <p:nvPr/>
        </p:nvSpPr>
        <p:spPr>
          <a:xfrm>
            <a:off x="2558799" y="2880757"/>
            <a:ext cx="115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4DF2695-EA2B-1AE1-2B3F-4734A1F27386}"/>
              </a:ext>
            </a:extLst>
          </p:cNvPr>
          <p:cNvSpPr txBox="1"/>
          <p:nvPr/>
        </p:nvSpPr>
        <p:spPr>
          <a:xfrm>
            <a:off x="6879936" y="1429631"/>
            <a:ext cx="238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Bahnschrift" panose="020B0502040204020203" pitchFamily="34" charset="0"/>
              </a:rPr>
              <a:t>No compensa</a:t>
            </a:r>
          </a:p>
        </p:txBody>
      </p:sp>
    </p:spTree>
    <p:extLst>
      <p:ext uri="{BB962C8B-B14F-4D97-AF65-F5344CB8AC3E}">
        <p14:creationId xmlns:p14="http://schemas.microsoft.com/office/powerpoint/2010/main" val="394827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828215" y="568269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2120122" y="6053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1776456" y="3429000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455119" y="7235642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3471A0-ECFE-5D5D-DC66-29E987B2793E}"/>
              </a:ext>
            </a:extLst>
          </p:cNvPr>
          <p:cNvSpPr txBox="1"/>
          <p:nvPr/>
        </p:nvSpPr>
        <p:spPr>
          <a:xfrm>
            <a:off x="1571635" y="310300"/>
            <a:ext cx="717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87CDD5"/>
                </a:solidFill>
                <a:latin typeface="Berlin Sans FB Demi" panose="020E0802020502020306" pitchFamily="34" charset="0"/>
              </a:rPr>
              <a:t>Algoritmo genético: Pareto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525107" y="1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A931A558-8E64-36F9-86E2-425233EF1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55" y="1141239"/>
            <a:ext cx="1062037" cy="1062037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B3340C2-72B5-18CB-2473-4320F36C615D}"/>
              </a:ext>
            </a:extLst>
          </p:cNvPr>
          <p:cNvSpPr txBox="1"/>
          <p:nvPr/>
        </p:nvSpPr>
        <p:spPr>
          <a:xfrm>
            <a:off x="5161614" y="2274199"/>
            <a:ext cx="139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+ 1:10 min</a:t>
            </a:r>
          </a:p>
          <a:p>
            <a:r>
              <a:rPr lang="es-ES" b="1" dirty="0">
                <a:solidFill>
                  <a:srgbClr val="C00000"/>
                </a:solidFill>
              </a:rPr>
              <a:t>precálculo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11505E6-2F6C-23E5-E4CA-3D8B3716D350}"/>
              </a:ext>
            </a:extLst>
          </p:cNvPr>
          <p:cNvSpPr txBox="1"/>
          <p:nvPr/>
        </p:nvSpPr>
        <p:spPr>
          <a:xfrm>
            <a:off x="8086501" y="3034215"/>
            <a:ext cx="1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N=1000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CE9DC470-5B1A-EA79-79D3-BA0358FA4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205" y="1116094"/>
            <a:ext cx="1062037" cy="106203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549EB15-76E3-812D-AA5C-9609EDF43461}"/>
              </a:ext>
            </a:extLst>
          </p:cNvPr>
          <p:cNvSpPr txBox="1"/>
          <p:nvPr/>
        </p:nvSpPr>
        <p:spPr>
          <a:xfrm>
            <a:off x="7183782" y="2230284"/>
            <a:ext cx="123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+ 0.00 s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Pareto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AF4B65-D014-0740-04C7-FF046A3B80BF}"/>
              </a:ext>
            </a:extLst>
          </p:cNvPr>
          <p:cNvSpPr txBox="1"/>
          <p:nvPr/>
        </p:nvSpPr>
        <p:spPr>
          <a:xfrm>
            <a:off x="1482338" y="1210223"/>
            <a:ext cx="35254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Dimensiones = 73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scores ·18 tipos + 1 velocidad</a:t>
            </a:r>
          </a:p>
          <a:p>
            <a:endParaRPr lang="es-ES" dirty="0">
              <a:solidFill>
                <a:srgbClr val="15608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1024 especies</a:t>
            </a:r>
          </a:p>
          <a:p>
            <a:r>
              <a:rPr lang="es-ES" sz="24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 = 390 especies</a:t>
            </a:r>
          </a:p>
        </p:txBody>
      </p:sp>
      <p:sp>
        <p:nvSpPr>
          <p:cNvPr id="9" name="Flecha: curvada hacia la izquierda 8">
            <a:extLst>
              <a:ext uri="{FF2B5EF4-FFF2-40B4-BE49-F238E27FC236}">
                <a16:creationId xmlns:a16="http://schemas.microsoft.com/office/drawing/2014/main" id="{B611CF67-67F0-FE6F-76C9-C2C4DA6B2AB6}"/>
              </a:ext>
            </a:extLst>
          </p:cNvPr>
          <p:cNvSpPr/>
          <p:nvPr/>
        </p:nvSpPr>
        <p:spPr>
          <a:xfrm>
            <a:off x="3940080" y="2274199"/>
            <a:ext cx="647700" cy="484341"/>
          </a:xfrm>
          <a:prstGeom prst="curvedLeftArrow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2" name="Imagen 11" descr="Gráfico&#10;&#10;Descripción generada automáticamente">
            <a:extLst>
              <a:ext uri="{FF2B5EF4-FFF2-40B4-BE49-F238E27FC236}">
                <a16:creationId xmlns:a16="http://schemas.microsoft.com/office/drawing/2014/main" id="{013A291E-D67A-4079-E1BE-591C7CF99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5584" y="3414343"/>
            <a:ext cx="3987354" cy="3016665"/>
          </a:xfrm>
          <a:prstGeom prst="rect">
            <a:avLst/>
          </a:prstGeom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04EA87FD-0D38-4BB0-0F3A-BA5FB5A4A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2118" y="3495880"/>
            <a:ext cx="3879653" cy="293512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F9CA582-4F39-25E6-CB9B-B2B87969B2AD}"/>
              </a:ext>
            </a:extLst>
          </p:cNvPr>
          <p:cNvSpPr txBox="1"/>
          <p:nvPr/>
        </p:nvSpPr>
        <p:spPr>
          <a:xfrm>
            <a:off x="3274987" y="2999941"/>
            <a:ext cx="1330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1560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</a:p>
        </p:txBody>
      </p:sp>
    </p:spTree>
    <p:extLst>
      <p:ext uri="{BB962C8B-B14F-4D97-AF65-F5344CB8AC3E}">
        <p14:creationId xmlns:p14="http://schemas.microsoft.com/office/powerpoint/2010/main" val="271833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3088815" y="496344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30657" y="4268310"/>
            <a:ext cx="2292271" cy="2623204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2195654" y="6267429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0649032" y="-66855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2598507" y="0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9ED325E-B16D-5782-5AD9-170937690BAD}"/>
              </a:ext>
            </a:extLst>
          </p:cNvPr>
          <p:cNvSpPr/>
          <p:nvPr/>
        </p:nvSpPr>
        <p:spPr>
          <a:xfrm>
            <a:off x="11792032" y="472673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77607F-9145-668D-4BF0-B6E625D413DB}"/>
              </a:ext>
            </a:extLst>
          </p:cNvPr>
          <p:cNvSpPr txBox="1"/>
          <p:nvPr/>
        </p:nvSpPr>
        <p:spPr>
          <a:xfrm>
            <a:off x="2261615" y="590571"/>
            <a:ext cx="79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E746A"/>
                </a:solidFill>
                <a:latin typeface="Berlin Sans FB Demi" panose="020E0802020502020306" pitchFamily="34" charset="0"/>
              </a:rPr>
              <a:t>Enfriamiento simulado: Experimento 1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A2A4D40-F408-8CF1-A397-CB7D13898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560" y="2499165"/>
            <a:ext cx="3949759" cy="1057770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1470EF36-6D87-1431-8C7E-F724FBC601BF}"/>
              </a:ext>
            </a:extLst>
          </p:cNvPr>
          <p:cNvSpPr txBox="1"/>
          <p:nvPr/>
        </p:nvSpPr>
        <p:spPr>
          <a:xfrm>
            <a:off x="6959309" y="4043322"/>
            <a:ext cx="475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Sin Pareto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9205E7E-913E-C12B-DB54-4565C7013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5902" y="1449982"/>
            <a:ext cx="2292270" cy="4830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A5E3972-0128-54EE-AF4F-FA0E525E9D0D}"/>
              </a:ext>
            </a:extLst>
          </p:cNvPr>
          <p:cNvSpPr txBox="1"/>
          <p:nvPr/>
        </p:nvSpPr>
        <p:spPr>
          <a:xfrm>
            <a:off x="3550321" y="1885453"/>
            <a:ext cx="4164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Enfriamiento exponencial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90295D8-FAD2-0C62-C5E3-550407873FED}"/>
              </a:ext>
            </a:extLst>
          </p:cNvPr>
          <p:cNvSpPr txBox="1"/>
          <p:nvPr/>
        </p:nvSpPr>
        <p:spPr>
          <a:xfrm>
            <a:off x="3785331" y="4112879"/>
            <a:ext cx="329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Vecino = Clon mutado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CE08A97-04A3-BC88-0828-65C3E45A9153}"/>
              </a:ext>
            </a:extLst>
          </p:cNvPr>
          <p:cNvSpPr txBox="1"/>
          <p:nvPr/>
        </p:nvSpPr>
        <p:spPr>
          <a:xfrm>
            <a:off x="3899837" y="4979996"/>
            <a:ext cx="302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D=1024 </a:t>
            </a:r>
            <a:r>
              <a:rPr lang="es-ES" sz="2400" b="1" dirty="0"/>
              <a:t>sin Pareto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3BE3C65-6855-526C-9FD4-82F560A1126D}"/>
              </a:ext>
            </a:extLst>
          </p:cNvPr>
          <p:cNvSpPr txBox="1"/>
          <p:nvPr/>
        </p:nvSpPr>
        <p:spPr>
          <a:xfrm>
            <a:off x="8115300" y="3496013"/>
            <a:ext cx="66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D9E6251-A8EA-2402-805F-31E4493F7CC9}"/>
              </a:ext>
            </a:extLst>
          </p:cNvPr>
          <p:cNvSpPr txBox="1"/>
          <p:nvPr/>
        </p:nvSpPr>
        <p:spPr>
          <a:xfrm>
            <a:off x="9874609" y="6214310"/>
            <a:ext cx="66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75867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51ACE0-3DC0-3E38-FC30-803949FD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4" y="1880395"/>
            <a:ext cx="5438775" cy="4114800"/>
          </a:xfrm>
          <a:prstGeom prst="rect">
            <a:avLst/>
          </a:prstGeom>
        </p:spPr>
      </p:pic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30657" y="4268310"/>
            <a:ext cx="2292271" cy="2623204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3088815" y="496344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2195654" y="6267429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0649032" y="-66855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12598507" y="0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9ED325E-B16D-5782-5AD9-170937690BAD}"/>
              </a:ext>
            </a:extLst>
          </p:cNvPr>
          <p:cNvSpPr/>
          <p:nvPr/>
        </p:nvSpPr>
        <p:spPr>
          <a:xfrm>
            <a:off x="11792032" y="472673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77607F-9145-668D-4BF0-B6E625D413DB}"/>
              </a:ext>
            </a:extLst>
          </p:cNvPr>
          <p:cNvSpPr txBox="1"/>
          <p:nvPr/>
        </p:nvSpPr>
        <p:spPr>
          <a:xfrm>
            <a:off x="2261615" y="590571"/>
            <a:ext cx="79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E746A"/>
                </a:solidFill>
                <a:latin typeface="Berlin Sans FB Demi" panose="020E0802020502020306" pitchFamily="34" charset="0"/>
              </a:rPr>
              <a:t>Enfriamiento simulado: Experimento 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45A7077-6D4B-EF00-1060-508C306BEC8B}"/>
              </a:ext>
            </a:extLst>
          </p:cNvPr>
          <p:cNvSpPr/>
          <p:nvPr/>
        </p:nvSpPr>
        <p:spPr>
          <a:xfrm>
            <a:off x="8345654" y="1456600"/>
            <a:ext cx="2312834" cy="2350998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812982-E8F9-B32F-5DBF-AFBC97C851E2}"/>
              </a:ext>
            </a:extLst>
          </p:cNvPr>
          <p:cNvSpPr txBox="1"/>
          <p:nvPr/>
        </p:nvSpPr>
        <p:spPr>
          <a:xfrm>
            <a:off x="8264621" y="2108390"/>
            <a:ext cx="2393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N=6</a:t>
            </a:r>
          </a:p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enfriamiento=0.98</a:t>
            </a:r>
          </a:p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t(0)=10.000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927747-64CE-0317-1F05-E55C2CD3A329}"/>
              </a:ext>
            </a:extLst>
          </p:cNvPr>
          <p:cNvSpPr txBox="1"/>
          <p:nvPr/>
        </p:nvSpPr>
        <p:spPr>
          <a:xfrm>
            <a:off x="8159059" y="5256746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Obtiene resultados más variados respecto a genes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BF240B-7CB9-EFDC-33A9-8FC346FB0F07}"/>
              </a:ext>
            </a:extLst>
          </p:cNvPr>
          <p:cNvSpPr txBox="1"/>
          <p:nvPr/>
        </p:nvSpPr>
        <p:spPr>
          <a:xfrm>
            <a:off x="8963767" y="4759361"/>
            <a:ext cx="112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C00000"/>
                </a:solidFill>
              </a:rPr>
              <a:t>4s</a:t>
            </a:r>
            <a:r>
              <a:rPr lang="es-ES" b="1" dirty="0">
                <a:solidFill>
                  <a:srgbClr val="C00000"/>
                </a:solidFill>
              </a:rPr>
              <a:t> </a:t>
            </a:r>
            <a:r>
              <a:rPr lang="es-ES" b="1" dirty="0"/>
              <a:t>/</a:t>
            </a:r>
            <a:r>
              <a:rPr lang="es-ES" b="1" dirty="0">
                <a:solidFill>
                  <a:srgbClr val="C00000"/>
                </a:solidFill>
              </a:rPr>
              <a:t> </a:t>
            </a:r>
            <a:r>
              <a:rPr lang="es-ES" b="1" dirty="0">
                <a:solidFill>
                  <a:srgbClr val="156082"/>
                </a:solidFill>
              </a:rPr>
              <a:t>10s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6F3A0-AE03-7997-90D0-965D1942A75E}"/>
              </a:ext>
            </a:extLst>
          </p:cNvPr>
          <p:cNvSpPr txBox="1"/>
          <p:nvPr/>
        </p:nvSpPr>
        <p:spPr>
          <a:xfrm>
            <a:off x="8178096" y="4205047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caso es mucho más </a:t>
            </a:r>
            <a:r>
              <a:rPr lang="es-ES" b="1" dirty="0"/>
              <a:t>rápido</a:t>
            </a:r>
            <a:r>
              <a:rPr lang="es-ES" dirty="0"/>
              <a:t> que el genético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86365CC-482C-2F49-93A7-8ED207361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746" y="1355538"/>
            <a:ext cx="1667108" cy="495369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2A4F243-DFFC-5FE0-FE08-C73981D8261F}"/>
              </a:ext>
            </a:extLst>
          </p:cNvPr>
          <p:cNvCxnSpPr>
            <a:cxnSpLocks/>
          </p:cNvCxnSpPr>
          <p:nvPr/>
        </p:nvCxnSpPr>
        <p:spPr>
          <a:xfrm>
            <a:off x="5067300" y="1875457"/>
            <a:ext cx="0" cy="3627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8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3088815" y="496344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30657" y="4268310"/>
            <a:ext cx="2292271" cy="2623204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2195654" y="6267429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0649032" y="-66855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2598507" y="0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9ED325E-B16D-5782-5AD9-170937690BAD}"/>
              </a:ext>
            </a:extLst>
          </p:cNvPr>
          <p:cNvSpPr/>
          <p:nvPr/>
        </p:nvSpPr>
        <p:spPr>
          <a:xfrm>
            <a:off x="11792032" y="472673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77607F-9145-668D-4BF0-B6E625D413DB}"/>
              </a:ext>
            </a:extLst>
          </p:cNvPr>
          <p:cNvSpPr txBox="1"/>
          <p:nvPr/>
        </p:nvSpPr>
        <p:spPr>
          <a:xfrm>
            <a:off x="2261615" y="590571"/>
            <a:ext cx="798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E746A"/>
                </a:solidFill>
                <a:latin typeface="Berlin Sans FB Demi" panose="020E0802020502020306" pitchFamily="34" charset="0"/>
              </a:rPr>
              <a:t>Enfriamiento simulado: Experimento 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45A7077-6D4B-EF00-1060-508C306BEC8B}"/>
              </a:ext>
            </a:extLst>
          </p:cNvPr>
          <p:cNvSpPr/>
          <p:nvPr/>
        </p:nvSpPr>
        <p:spPr>
          <a:xfrm>
            <a:off x="8345654" y="1456600"/>
            <a:ext cx="2312834" cy="2350998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812982-E8F9-B32F-5DBF-AFBC97C851E2}"/>
              </a:ext>
            </a:extLst>
          </p:cNvPr>
          <p:cNvSpPr txBox="1"/>
          <p:nvPr/>
        </p:nvSpPr>
        <p:spPr>
          <a:xfrm>
            <a:off x="8264621" y="1989371"/>
            <a:ext cx="2393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</a:p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enfriamiento=0.995</a:t>
            </a:r>
          </a:p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t(0)=10^7</a:t>
            </a:r>
          </a:p>
          <a:p>
            <a:pPr algn="ctr"/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t_min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10^(-14)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927747-64CE-0317-1F05-E55C2CD3A329}"/>
              </a:ext>
            </a:extLst>
          </p:cNvPr>
          <p:cNvSpPr txBox="1"/>
          <p:nvPr/>
        </p:nvSpPr>
        <p:spPr>
          <a:xfrm>
            <a:off x="8159059" y="5174118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Obtiene resultados más variados respecto a genes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BF240B-7CB9-EFDC-33A9-8FC346FB0F07}"/>
              </a:ext>
            </a:extLst>
          </p:cNvPr>
          <p:cNvSpPr txBox="1"/>
          <p:nvPr/>
        </p:nvSpPr>
        <p:spPr>
          <a:xfrm>
            <a:off x="8963767" y="4759361"/>
            <a:ext cx="1475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540</a:t>
            </a:r>
            <a:r>
              <a:rPr lang="es-ES" b="1" dirty="0"/>
              <a:t> /</a:t>
            </a:r>
            <a:r>
              <a:rPr lang="es-ES" b="1" dirty="0">
                <a:solidFill>
                  <a:srgbClr val="C00000"/>
                </a:solidFill>
              </a:rPr>
              <a:t> </a:t>
            </a:r>
            <a:r>
              <a:rPr lang="es-ES" sz="2400" b="1" dirty="0">
                <a:solidFill>
                  <a:srgbClr val="156082"/>
                </a:solidFill>
              </a:rPr>
              <a:t>550</a:t>
            </a:r>
            <a:endParaRPr lang="es-ES" b="1" dirty="0">
              <a:solidFill>
                <a:srgbClr val="15608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676F3A0-AE03-7997-90D0-965D1942A75E}"/>
              </a:ext>
            </a:extLst>
          </p:cNvPr>
          <p:cNvSpPr txBox="1"/>
          <p:nvPr/>
        </p:nvSpPr>
        <p:spPr>
          <a:xfrm>
            <a:off x="8159059" y="4113030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</a:t>
            </a:r>
            <a:r>
              <a:rPr lang="es-ES" b="1" dirty="0"/>
              <a:t>el fitness </a:t>
            </a:r>
            <a:r>
              <a:rPr lang="es-ES" dirty="0"/>
              <a:t>que se obtiene es bastante inferior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50B184-4B52-1089-9F79-847417B28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647" y="1740673"/>
            <a:ext cx="54387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1E6D0EE3-4F1E-6557-96A4-CBBD1542A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54" y="1556528"/>
            <a:ext cx="5438775" cy="4114800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3088815" y="496344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30657" y="4268310"/>
            <a:ext cx="2292271" cy="2623204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2195654" y="6267429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0649032" y="-66855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12598507" y="0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9ED325E-B16D-5782-5AD9-170937690BAD}"/>
              </a:ext>
            </a:extLst>
          </p:cNvPr>
          <p:cNvSpPr/>
          <p:nvPr/>
        </p:nvSpPr>
        <p:spPr>
          <a:xfrm>
            <a:off x="11792032" y="472673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77607F-9145-668D-4BF0-B6E625D413DB}"/>
              </a:ext>
            </a:extLst>
          </p:cNvPr>
          <p:cNvSpPr txBox="1"/>
          <p:nvPr/>
        </p:nvSpPr>
        <p:spPr>
          <a:xfrm>
            <a:off x="1077541" y="522815"/>
            <a:ext cx="1022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E746A"/>
                </a:solidFill>
                <a:latin typeface="Berlin Sans FB Demi" panose="020E0802020502020306" pitchFamily="34" charset="0"/>
              </a:rPr>
              <a:t>Enfriamiento simulado: Partiendo del genético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45A7077-6D4B-EF00-1060-508C306BEC8B}"/>
              </a:ext>
            </a:extLst>
          </p:cNvPr>
          <p:cNvSpPr/>
          <p:nvPr/>
        </p:nvSpPr>
        <p:spPr>
          <a:xfrm>
            <a:off x="8188363" y="1788292"/>
            <a:ext cx="2312834" cy="2350998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812982-E8F9-B32F-5DBF-AFBC97C851E2}"/>
              </a:ext>
            </a:extLst>
          </p:cNvPr>
          <p:cNvSpPr txBox="1"/>
          <p:nvPr/>
        </p:nvSpPr>
        <p:spPr>
          <a:xfrm>
            <a:off x="8195308" y="2706529"/>
            <a:ext cx="239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 MEJORA</a:t>
            </a:r>
          </a:p>
        </p:txBody>
      </p:sp>
    </p:spTree>
    <p:extLst>
      <p:ext uri="{BB962C8B-B14F-4D97-AF65-F5344CB8AC3E}">
        <p14:creationId xmlns:p14="http://schemas.microsoft.com/office/powerpoint/2010/main" val="3607129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794B9A-F49B-F70B-C488-DA49784E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693" y="2352178"/>
            <a:ext cx="4756856" cy="3598882"/>
          </a:xfrm>
          <a:prstGeom prst="rect">
            <a:avLst/>
          </a:prstGeom>
        </p:spPr>
      </p:pic>
      <p:sp>
        <p:nvSpPr>
          <p:cNvPr id="25" name="Elipse 24">
            <a:extLst>
              <a:ext uri="{FF2B5EF4-FFF2-40B4-BE49-F238E27FC236}">
                <a16:creationId xmlns:a16="http://schemas.microsoft.com/office/drawing/2014/main" id="{A5821C12-6ECB-D0B8-4E68-45DDD9EFBA6F}"/>
              </a:ext>
            </a:extLst>
          </p:cNvPr>
          <p:cNvSpPr/>
          <p:nvPr/>
        </p:nvSpPr>
        <p:spPr>
          <a:xfrm>
            <a:off x="-3088815" y="4963442"/>
            <a:ext cx="1597602" cy="1552950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30657" y="4268310"/>
            <a:ext cx="2292271" cy="2623204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2195654" y="6267429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0649032" y="-66855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8E8187EC-D331-5ED1-11FF-E206803AE2FF}"/>
              </a:ext>
            </a:extLst>
          </p:cNvPr>
          <p:cNvCxnSpPr>
            <a:cxnSpLocks/>
          </p:cNvCxnSpPr>
          <p:nvPr/>
        </p:nvCxnSpPr>
        <p:spPr>
          <a:xfrm>
            <a:off x="-30656" y="68865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12598507" y="0"/>
            <a:ext cx="2520142" cy="1807304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9ED325E-B16D-5782-5AD9-170937690BAD}"/>
              </a:ext>
            </a:extLst>
          </p:cNvPr>
          <p:cNvSpPr/>
          <p:nvPr/>
        </p:nvSpPr>
        <p:spPr>
          <a:xfrm>
            <a:off x="11792032" y="472673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77607F-9145-668D-4BF0-B6E625D413DB}"/>
              </a:ext>
            </a:extLst>
          </p:cNvPr>
          <p:cNvSpPr txBox="1"/>
          <p:nvPr/>
        </p:nvSpPr>
        <p:spPr>
          <a:xfrm>
            <a:off x="2369779" y="467735"/>
            <a:ext cx="1022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rgbClr val="FE746A"/>
                </a:solidFill>
                <a:latin typeface="Berlin Sans FB Demi" panose="020E0802020502020306" pitchFamily="34" charset="0"/>
              </a:rPr>
              <a:t>Enfriamiento simulado: Pareto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45A7077-6D4B-EF00-1060-508C306BEC8B}"/>
              </a:ext>
            </a:extLst>
          </p:cNvPr>
          <p:cNvSpPr/>
          <p:nvPr/>
        </p:nvSpPr>
        <p:spPr>
          <a:xfrm>
            <a:off x="2369779" y="1183547"/>
            <a:ext cx="1114652" cy="1137896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31C96D-FE94-0154-5ADD-E0DA57F50786}"/>
              </a:ext>
            </a:extLst>
          </p:cNvPr>
          <p:cNvSpPr txBox="1"/>
          <p:nvPr/>
        </p:nvSpPr>
        <p:spPr>
          <a:xfrm>
            <a:off x="3594865" y="1480716"/>
            <a:ext cx="176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573</a:t>
            </a:r>
            <a:r>
              <a:rPr lang="es-ES" sz="2000" dirty="0"/>
              <a:t> </a:t>
            </a:r>
            <a:r>
              <a:rPr lang="es-ES" sz="2000" b="1" dirty="0"/>
              <a:t>/ </a:t>
            </a:r>
            <a:r>
              <a:rPr lang="es-ES" sz="2000" b="1" dirty="0">
                <a:solidFill>
                  <a:srgbClr val="156082"/>
                </a:solidFill>
              </a:rPr>
              <a:t>555</a:t>
            </a:r>
            <a:r>
              <a:rPr lang="es-ES" sz="2000" b="1" dirty="0"/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784B19-1C71-4F3A-FB2C-E7943783A157}"/>
              </a:ext>
            </a:extLst>
          </p:cNvPr>
          <p:cNvSpPr txBox="1"/>
          <p:nvPr/>
        </p:nvSpPr>
        <p:spPr>
          <a:xfrm>
            <a:off x="2513876" y="1548456"/>
            <a:ext cx="146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D3C18C8-8302-AB65-F425-8D19E85AD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2251" y="2360193"/>
            <a:ext cx="4911853" cy="3716148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C40D8C47-9A0B-3204-C332-7E50B5A28031}"/>
              </a:ext>
            </a:extLst>
          </p:cNvPr>
          <p:cNvSpPr/>
          <p:nvPr/>
        </p:nvSpPr>
        <p:spPr>
          <a:xfrm>
            <a:off x="7168347" y="1172189"/>
            <a:ext cx="1114652" cy="1137896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AD4DC7-D712-C406-2048-9D8823A561C0}"/>
              </a:ext>
            </a:extLst>
          </p:cNvPr>
          <p:cNvSpPr txBox="1"/>
          <p:nvPr/>
        </p:nvSpPr>
        <p:spPr>
          <a:xfrm>
            <a:off x="7241726" y="1548456"/>
            <a:ext cx="99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E0DF1B7-3234-6F58-7E91-32D21D084B01}"/>
              </a:ext>
            </a:extLst>
          </p:cNvPr>
          <p:cNvSpPr txBox="1"/>
          <p:nvPr/>
        </p:nvSpPr>
        <p:spPr>
          <a:xfrm>
            <a:off x="8406046" y="1542271"/>
            <a:ext cx="1766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</a:rPr>
              <a:t>730</a:t>
            </a:r>
            <a:r>
              <a:rPr lang="es-ES" sz="2000" b="1" dirty="0"/>
              <a:t> / </a:t>
            </a:r>
            <a:r>
              <a:rPr lang="es-ES" sz="2800" b="1" dirty="0">
                <a:solidFill>
                  <a:srgbClr val="156082"/>
                </a:solidFill>
              </a:rPr>
              <a:t>770</a:t>
            </a:r>
            <a:endParaRPr lang="es-ES" sz="2000" b="1" dirty="0">
              <a:solidFill>
                <a:srgbClr val="156082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519F727-68F6-2D2E-32CA-67FD1B3BFD66}"/>
              </a:ext>
            </a:extLst>
          </p:cNvPr>
          <p:cNvSpPr txBox="1"/>
          <p:nvPr/>
        </p:nvSpPr>
        <p:spPr>
          <a:xfrm>
            <a:off x="9869620" y="1665381"/>
            <a:ext cx="159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Enf</a:t>
            </a:r>
            <a:r>
              <a:rPr lang="es-ES" sz="2000" dirty="0"/>
              <a:t> = 0.995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7DD7030-E144-A5AA-F04E-716FD1D5FEB8}"/>
              </a:ext>
            </a:extLst>
          </p:cNvPr>
          <p:cNvSpPr txBox="1"/>
          <p:nvPr/>
        </p:nvSpPr>
        <p:spPr>
          <a:xfrm>
            <a:off x="5051976" y="1561956"/>
            <a:ext cx="159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Enf</a:t>
            </a:r>
            <a:r>
              <a:rPr lang="es-ES" sz="2000" dirty="0"/>
              <a:t> = 0.95</a:t>
            </a:r>
          </a:p>
        </p:txBody>
      </p:sp>
    </p:spTree>
    <p:extLst>
      <p:ext uri="{BB962C8B-B14F-4D97-AF65-F5344CB8AC3E}">
        <p14:creationId xmlns:p14="http://schemas.microsoft.com/office/powerpoint/2010/main" val="150097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143541" y="863552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Conclusiones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06E16B-3B6E-F3B0-1F2E-B1EEC2444392}"/>
              </a:ext>
            </a:extLst>
          </p:cNvPr>
          <p:cNvSpPr txBox="1"/>
          <p:nvPr/>
        </p:nvSpPr>
        <p:spPr>
          <a:xfrm>
            <a:off x="2224950" y="1971215"/>
            <a:ext cx="8031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Pareto ayuda mucho a conseguir mejores resultados y a conseguirlos más rápido.</a:t>
            </a:r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Enfriamiento simulado es más rápido con tallas pequeñas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2400" dirty="0"/>
              <a:t> y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2400" dirty="0"/>
              <a:t>, pero escala peor respecto se van aumentando las tallas.</a:t>
            </a:r>
          </a:p>
          <a:p>
            <a:endParaRPr lang="es-E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+mj-lt"/>
                <a:cs typeface="Times New Roman" panose="02020603050405020304" pitchFamily="18" charset="0"/>
              </a:rPr>
              <a:t>Para tallas de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ES" sz="2400" dirty="0">
                <a:latin typeface="+mj-lt"/>
                <a:cs typeface="Times New Roman" panose="02020603050405020304" pitchFamily="18" charset="0"/>
              </a:rPr>
              <a:t> superiores a 100 es preferible el genético</a:t>
            </a:r>
          </a:p>
        </p:txBody>
      </p:sp>
    </p:spTree>
    <p:extLst>
      <p:ext uri="{BB962C8B-B14F-4D97-AF65-F5344CB8AC3E}">
        <p14:creationId xmlns:p14="http://schemas.microsoft.com/office/powerpoint/2010/main" val="329108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9BDF7AE-DC10-30F9-38D3-23D9AAF2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10" y="1815199"/>
            <a:ext cx="10318779" cy="3552986"/>
          </a:xfrm>
          <a:prstGeom prst="rect">
            <a:avLst/>
          </a:prstGeom>
        </p:spPr>
      </p:pic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78121" y="4632960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9797977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444352" y="1251690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1783672" y="488210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AEC65F-7A90-DBE7-6B46-A4619AA609BD}"/>
              </a:ext>
            </a:extLst>
          </p:cNvPr>
          <p:cNvSpPr txBox="1"/>
          <p:nvPr/>
        </p:nvSpPr>
        <p:spPr>
          <a:xfrm>
            <a:off x="936610" y="2738997"/>
            <a:ext cx="331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</a:p>
        </p:txBody>
      </p:sp>
    </p:spTree>
    <p:extLst>
      <p:ext uri="{BB962C8B-B14F-4D97-AF65-F5344CB8AC3E}">
        <p14:creationId xmlns:p14="http://schemas.microsoft.com/office/powerpoint/2010/main" val="147345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9BDF7AE-DC10-30F9-38D3-23D9AAF2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538" b="-110"/>
          <a:stretch/>
        </p:blipFill>
        <p:spPr>
          <a:xfrm>
            <a:off x="936611" y="1815198"/>
            <a:ext cx="3349640" cy="3556901"/>
          </a:xfrm>
          <a:prstGeom prst="rect">
            <a:avLst/>
          </a:prstGeom>
        </p:spPr>
      </p:pic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78121" y="4632960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9797977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444352" y="1251690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1783672" y="488210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570CA3-7706-C79B-B488-1D79D5E2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956" t="5723"/>
          <a:stretch/>
        </p:blipFill>
        <p:spPr>
          <a:xfrm rot="5400000">
            <a:off x="3666710" y="1801522"/>
            <a:ext cx="4531831" cy="35842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48FCAC-926F-F105-E241-A010587F91F1}"/>
              </a:ext>
            </a:extLst>
          </p:cNvPr>
          <p:cNvSpPr txBox="1"/>
          <p:nvPr/>
        </p:nvSpPr>
        <p:spPr>
          <a:xfrm>
            <a:off x="7616000" y="1909239"/>
            <a:ext cx="22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HP: Puntos de vida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2F17B2-168B-E332-325C-E3DEDD3B8176}"/>
              </a:ext>
            </a:extLst>
          </p:cNvPr>
          <p:cNvSpPr txBox="1"/>
          <p:nvPr/>
        </p:nvSpPr>
        <p:spPr>
          <a:xfrm>
            <a:off x="7616000" y="2484453"/>
            <a:ext cx="20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Ataque físico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6149B06-E9E5-3766-8C74-44DBF5A2F242}"/>
              </a:ext>
            </a:extLst>
          </p:cNvPr>
          <p:cNvSpPr txBox="1"/>
          <p:nvPr/>
        </p:nvSpPr>
        <p:spPr>
          <a:xfrm>
            <a:off x="7616000" y="3125377"/>
            <a:ext cx="20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Defensa física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669A06-1872-25C4-034C-2AD7A9D45E0B}"/>
              </a:ext>
            </a:extLst>
          </p:cNvPr>
          <p:cNvSpPr txBox="1"/>
          <p:nvPr/>
        </p:nvSpPr>
        <p:spPr>
          <a:xfrm>
            <a:off x="7616000" y="3798802"/>
            <a:ext cx="20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Ataque especial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C1B390-9E0F-5634-FB07-39AB44012BF4}"/>
              </a:ext>
            </a:extLst>
          </p:cNvPr>
          <p:cNvSpPr txBox="1"/>
          <p:nvPr/>
        </p:nvSpPr>
        <p:spPr>
          <a:xfrm>
            <a:off x="7616000" y="4472227"/>
            <a:ext cx="20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Defensa especial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FB4A01-8E78-F295-36B8-9E1581CEE284}"/>
              </a:ext>
            </a:extLst>
          </p:cNvPr>
          <p:cNvSpPr txBox="1"/>
          <p:nvPr/>
        </p:nvSpPr>
        <p:spPr>
          <a:xfrm>
            <a:off x="7693116" y="5160936"/>
            <a:ext cx="204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Velocidad</a:t>
            </a: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C873358E-9ECE-23A2-6445-651E0F9468E0}"/>
              </a:ext>
            </a:extLst>
          </p:cNvPr>
          <p:cNvSpPr/>
          <p:nvPr/>
        </p:nvSpPr>
        <p:spPr>
          <a:xfrm>
            <a:off x="9608748" y="3798802"/>
            <a:ext cx="250064" cy="1042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errar llave 17">
            <a:extLst>
              <a:ext uri="{FF2B5EF4-FFF2-40B4-BE49-F238E27FC236}">
                <a16:creationId xmlns:a16="http://schemas.microsoft.com/office/drawing/2014/main" id="{ED83ED0B-6BE8-EFE5-3E38-9F7483E24852}"/>
              </a:ext>
            </a:extLst>
          </p:cNvPr>
          <p:cNvSpPr/>
          <p:nvPr/>
        </p:nvSpPr>
        <p:spPr>
          <a:xfrm>
            <a:off x="9586008" y="2537819"/>
            <a:ext cx="250064" cy="10427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DD57902-A895-343E-3104-7328A62B3F76}"/>
              </a:ext>
            </a:extLst>
          </p:cNvPr>
          <p:cNvCxnSpPr/>
          <p:nvPr/>
        </p:nvCxnSpPr>
        <p:spPr>
          <a:xfrm>
            <a:off x="4508637" y="5935763"/>
            <a:ext cx="2981325" cy="0"/>
          </a:xfrm>
          <a:prstGeom prst="straightConnector1">
            <a:avLst/>
          </a:prstGeom>
          <a:ln w="38100" cap="flat" cmpd="sng" algn="ctr">
            <a:gradFill flip="none" rotWithShape="1">
              <a:gsLst>
                <a:gs pos="0">
                  <a:srgbClr val="FF0000"/>
                </a:gs>
                <a:gs pos="46000">
                  <a:srgbClr val="92D050"/>
                </a:gs>
                <a:gs pos="100000">
                  <a:schemeClr val="accent4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80351CA-EF1D-9344-5C1D-8CA39819B262}"/>
              </a:ext>
            </a:extLst>
          </p:cNvPr>
          <p:cNvSpPr txBox="1"/>
          <p:nvPr/>
        </p:nvSpPr>
        <p:spPr>
          <a:xfrm>
            <a:off x="4978298" y="6169735"/>
            <a:ext cx="2042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</a:t>
            </a:r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 ∈ [0,255</a:t>
            </a:r>
            <a:r>
              <a:rPr lang="es-ES" sz="2000" b="1" dirty="0"/>
              <a:t>] </a:t>
            </a:r>
            <a:endParaRPr lang="es-E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8F671D1-C796-73BA-C8FB-2F6B045AD631}"/>
              </a:ext>
            </a:extLst>
          </p:cNvPr>
          <p:cNvSpPr txBox="1"/>
          <p:nvPr/>
        </p:nvSpPr>
        <p:spPr>
          <a:xfrm>
            <a:off x="936610" y="2738997"/>
            <a:ext cx="331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</a:p>
        </p:txBody>
      </p:sp>
    </p:spTree>
    <p:extLst>
      <p:ext uri="{BB962C8B-B14F-4D97-AF65-F5344CB8AC3E}">
        <p14:creationId xmlns:p14="http://schemas.microsoft.com/office/powerpoint/2010/main" val="187070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lipse 30">
            <a:extLst>
              <a:ext uri="{FF2B5EF4-FFF2-40B4-BE49-F238E27FC236}">
                <a16:creationId xmlns:a16="http://schemas.microsoft.com/office/drawing/2014/main" id="{937CB1EB-90B5-F148-CEFA-D2E3B06BF4A0}"/>
              </a:ext>
            </a:extLst>
          </p:cNvPr>
          <p:cNvSpPr/>
          <p:nvPr/>
        </p:nvSpPr>
        <p:spPr>
          <a:xfrm>
            <a:off x="9566947" y="4558463"/>
            <a:ext cx="1853037" cy="1861095"/>
          </a:xfrm>
          <a:prstGeom prst="ellipse">
            <a:avLst/>
          </a:prstGeom>
          <a:gradFill flip="none" rotWithShape="1">
            <a:gsLst>
              <a:gs pos="0">
                <a:srgbClr val="156082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9BDF7AE-DC10-30F9-38D3-23D9AAF2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538" b="-110"/>
          <a:stretch/>
        </p:blipFill>
        <p:spPr>
          <a:xfrm>
            <a:off x="936611" y="1815198"/>
            <a:ext cx="3349640" cy="3556901"/>
          </a:xfrm>
          <a:prstGeom prst="rect">
            <a:avLst/>
          </a:prstGeom>
        </p:spPr>
      </p:pic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78121" y="4632960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9797977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444352" y="1251690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1783672" y="488210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8F671D1-C796-73BA-C8FB-2F6B045AD631}"/>
              </a:ext>
            </a:extLst>
          </p:cNvPr>
          <p:cNvSpPr txBox="1"/>
          <p:nvPr/>
        </p:nvSpPr>
        <p:spPr>
          <a:xfrm>
            <a:off x="936610" y="2738997"/>
            <a:ext cx="331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58863D3-3500-3299-C719-ED8511314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72" y="4295091"/>
            <a:ext cx="951637" cy="1281050"/>
          </a:xfrm>
          <a:prstGeom prst="rect">
            <a:avLst/>
          </a:prstGeom>
        </p:spPr>
      </p:pic>
      <p:pic>
        <p:nvPicPr>
          <p:cNvPr id="24" name="Imagen 23" descr="Gráfico&#10;&#10;Descripción generada automáticamente">
            <a:extLst>
              <a:ext uri="{FF2B5EF4-FFF2-40B4-BE49-F238E27FC236}">
                <a16:creationId xmlns:a16="http://schemas.microsoft.com/office/drawing/2014/main" id="{2D06393F-0D49-6335-A574-B9E5F49EA2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65" y="1518041"/>
            <a:ext cx="4283319" cy="4283319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67D2AA84-B7F6-4FEE-9BA4-A3BB7246E227}"/>
              </a:ext>
            </a:extLst>
          </p:cNvPr>
          <p:cNvSpPr txBox="1"/>
          <p:nvPr/>
        </p:nvSpPr>
        <p:spPr>
          <a:xfrm>
            <a:off x="3007316" y="5139640"/>
            <a:ext cx="143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NONE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955418F-AE6B-EA52-B152-9F351F12F38B}"/>
              </a:ext>
            </a:extLst>
          </p:cNvPr>
          <p:cNvSpPr/>
          <p:nvPr/>
        </p:nvSpPr>
        <p:spPr>
          <a:xfrm>
            <a:off x="4958514" y="3062031"/>
            <a:ext cx="4169019" cy="228320"/>
          </a:xfrm>
          <a:prstGeom prst="rect">
            <a:avLst/>
          </a:prstGeom>
          <a:solidFill>
            <a:srgbClr val="87CDD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9D2A6CF-460E-CA1E-1C4A-C9A33F48365F}"/>
              </a:ext>
            </a:extLst>
          </p:cNvPr>
          <p:cNvSpPr/>
          <p:nvPr/>
        </p:nvSpPr>
        <p:spPr>
          <a:xfrm rot="5400000">
            <a:off x="4375571" y="3512860"/>
            <a:ext cx="4340695" cy="248553"/>
          </a:xfrm>
          <a:prstGeom prst="rect">
            <a:avLst/>
          </a:prstGeom>
          <a:solidFill>
            <a:srgbClr val="FE746A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91DB770-4880-6C6E-0246-81C99EDF0881}"/>
              </a:ext>
            </a:extLst>
          </p:cNvPr>
          <p:cNvSpPr txBox="1"/>
          <p:nvPr/>
        </p:nvSpPr>
        <p:spPr>
          <a:xfrm>
            <a:off x="6031795" y="5969680"/>
            <a:ext cx="225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m(t, ELECTRIC)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F4DF3B-BA4F-624F-597D-3BDB53AFAB5B}"/>
              </a:ext>
            </a:extLst>
          </p:cNvPr>
          <p:cNvSpPr txBox="1"/>
          <p:nvPr/>
        </p:nvSpPr>
        <p:spPr>
          <a:xfrm>
            <a:off x="9300765" y="2976136"/>
            <a:ext cx="225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m(ELECTRIC, t)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E48D645-8F82-B7AD-28A8-A287326C1384}"/>
              </a:ext>
            </a:extLst>
          </p:cNvPr>
          <p:cNvSpPr txBox="1"/>
          <p:nvPr/>
        </p:nvSpPr>
        <p:spPr>
          <a:xfrm>
            <a:off x="9635276" y="5155029"/>
            <a:ext cx="169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Simplificación </a:t>
            </a:r>
          </a:p>
          <a:p>
            <a:pPr algn="ctr"/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x0</a:t>
            </a:r>
            <a:r>
              <a:rPr lang="es-ES" dirty="0">
                <a:solidFill>
                  <a:schemeClr val="bg1"/>
                </a:solidFill>
              </a:rPr>
              <a:t> =&gt; </a:t>
            </a:r>
            <a:r>
              <a:rPr lang="es-ES" dirty="0">
                <a:solidFill>
                  <a:schemeClr val="bg1"/>
                </a:solidFill>
                <a:highlight>
                  <a:srgbClr val="FF0000"/>
                </a:highlight>
              </a:rPr>
              <a:t>x0.5</a:t>
            </a:r>
          </a:p>
        </p:txBody>
      </p:sp>
      <p:pic>
        <p:nvPicPr>
          <p:cNvPr id="39" name="Imagen 38" descr="Forma&#10;&#10;Descripción generada automáticamente con confianza baja">
            <a:extLst>
              <a:ext uri="{FF2B5EF4-FFF2-40B4-BE49-F238E27FC236}">
                <a16:creationId xmlns:a16="http://schemas.microsoft.com/office/drawing/2014/main" id="{C1351976-79C2-B9E0-5906-1A17FFCB1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80" y="4543910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4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78121" y="4632960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797977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444352" y="1251690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1783672" y="488210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92888A-BD5E-0125-66F1-DDFC7317E4DD}"/>
              </a:ext>
            </a:extLst>
          </p:cNvPr>
          <p:cNvSpPr txBox="1"/>
          <p:nvPr/>
        </p:nvSpPr>
        <p:spPr>
          <a:xfrm>
            <a:off x="1963879" y="1511239"/>
            <a:ext cx="81509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equipo se considera bueno, cuanto mejor </a:t>
            </a:r>
            <a:r>
              <a:rPr lang="es-ES" b="1" dirty="0"/>
              <a:t>ataque y defienda </a:t>
            </a:r>
            <a:r>
              <a:rPr lang="es-ES" dirty="0"/>
              <a:t>a todos los tipos. Y que tenga algunos </a:t>
            </a:r>
            <a:r>
              <a:rPr lang="es-ES" b="1" dirty="0"/>
              <a:t>pokemons rápidos</a:t>
            </a:r>
            <a:r>
              <a:rPr lang="es-ES" dirty="0"/>
              <a:t>, para atacar primero.</a:t>
            </a:r>
          </a:p>
          <a:p>
            <a:endParaRPr lang="es-ES" dirty="0"/>
          </a:p>
          <a:p>
            <a:r>
              <a:rPr lang="es-ES" sz="2000" b="1" dirty="0"/>
              <a:t>Se valora que los pokemon tengan </a:t>
            </a:r>
            <a:r>
              <a:rPr lang="es-ES" sz="2800" b="1" dirty="0">
                <a:solidFill>
                  <a:srgbClr val="00B050"/>
                </a:solidFill>
              </a:rPr>
              <a:t>sinergia</a:t>
            </a:r>
          </a:p>
          <a:p>
            <a:r>
              <a:rPr lang="es-ES" dirty="0"/>
              <a:t>Es mejor un equipo donde cada pokemon este especializado en rol, si sus debilidades están cubiertas por otro pokemon.</a:t>
            </a:r>
          </a:p>
        </p:txBody>
      </p:sp>
      <p:pic>
        <p:nvPicPr>
          <p:cNvPr id="9" name="Imagen 8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B193650-6714-0A92-90DE-70B9E1FE3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705" y="3949276"/>
            <a:ext cx="761520" cy="705675"/>
          </a:xfrm>
          <a:prstGeom prst="rect">
            <a:avLst/>
          </a:prstGeom>
        </p:spPr>
      </p:pic>
      <p:pic>
        <p:nvPicPr>
          <p:cNvPr id="11" name="Imagen 10" descr="Imagen que contiene cuarto, casa de juegos, escena&#10;&#10;Descripción generada automáticamente">
            <a:extLst>
              <a:ext uri="{FF2B5EF4-FFF2-40B4-BE49-F238E27FC236}">
                <a16:creationId xmlns:a16="http://schemas.microsoft.com/office/drawing/2014/main" id="{DEA8F1D7-919E-7AB9-DB36-1C411901A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22" y="3805660"/>
            <a:ext cx="957051" cy="1054671"/>
          </a:xfrm>
          <a:prstGeom prst="rect">
            <a:avLst/>
          </a:prstGeom>
        </p:spPr>
      </p:pic>
      <p:pic>
        <p:nvPicPr>
          <p:cNvPr id="17" name="Imagen 1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6126DCCC-50A7-0689-6DFA-01BA5FC52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4" y="5389526"/>
            <a:ext cx="888850" cy="823667"/>
          </a:xfrm>
          <a:prstGeom prst="rect">
            <a:avLst/>
          </a:prstGeom>
        </p:spPr>
      </p:pic>
      <p:pic>
        <p:nvPicPr>
          <p:cNvPr id="20" name="Imagen 19" descr="Gráfico&#10;&#10;Descripción generada automáticamente">
            <a:extLst>
              <a:ext uri="{FF2B5EF4-FFF2-40B4-BE49-F238E27FC236}">
                <a16:creationId xmlns:a16="http://schemas.microsoft.com/office/drawing/2014/main" id="{CEF1A213-067B-0CF0-2B13-520907318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23" y="5344622"/>
            <a:ext cx="888850" cy="956588"/>
          </a:xfrm>
          <a:prstGeom prst="rect">
            <a:avLst/>
          </a:prstGeom>
        </p:spPr>
      </p:pic>
      <p:sp>
        <p:nvSpPr>
          <p:cNvPr id="36" name="Flecha: cheurón 35">
            <a:extLst>
              <a:ext uri="{FF2B5EF4-FFF2-40B4-BE49-F238E27FC236}">
                <a16:creationId xmlns:a16="http://schemas.microsoft.com/office/drawing/2014/main" id="{8DBBF6EC-F78B-0A26-EFBD-E3672127689E}"/>
              </a:ext>
            </a:extLst>
          </p:cNvPr>
          <p:cNvSpPr/>
          <p:nvPr/>
        </p:nvSpPr>
        <p:spPr>
          <a:xfrm rot="10800000">
            <a:off x="6264969" y="3919063"/>
            <a:ext cx="761520" cy="705675"/>
          </a:xfrm>
          <a:prstGeom prst="chevr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7" name="Flecha: cheurón 36">
            <a:extLst>
              <a:ext uri="{FF2B5EF4-FFF2-40B4-BE49-F238E27FC236}">
                <a16:creationId xmlns:a16="http://schemas.microsoft.com/office/drawing/2014/main" id="{FC836660-022E-11E4-6F87-98AD1BA3FF85}"/>
              </a:ext>
            </a:extLst>
          </p:cNvPr>
          <p:cNvSpPr/>
          <p:nvPr/>
        </p:nvSpPr>
        <p:spPr>
          <a:xfrm>
            <a:off x="6374800" y="5389526"/>
            <a:ext cx="761520" cy="705675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F66F5DDA-EF3E-270A-64CF-A1DD5C992836}"/>
              </a:ext>
            </a:extLst>
          </p:cNvPr>
          <p:cNvSpPr/>
          <p:nvPr/>
        </p:nvSpPr>
        <p:spPr>
          <a:xfrm>
            <a:off x="4258616" y="3556390"/>
            <a:ext cx="1619250" cy="2968235"/>
          </a:xfrm>
          <a:prstGeom prst="round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D6C1F3-C024-B84C-FCDC-8D76B302E54A}"/>
              </a:ext>
            </a:extLst>
          </p:cNvPr>
          <p:cNvSpPr txBox="1"/>
          <p:nvPr/>
        </p:nvSpPr>
        <p:spPr>
          <a:xfrm>
            <a:off x="6438983" y="3526177"/>
            <a:ext cx="1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débil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8E62649-015D-AF08-01FA-29BA2742E734}"/>
              </a:ext>
            </a:extLst>
          </p:cNvPr>
          <p:cNvSpPr txBox="1"/>
          <p:nvPr/>
        </p:nvSpPr>
        <p:spPr>
          <a:xfrm>
            <a:off x="6263248" y="4939682"/>
            <a:ext cx="152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fuerte</a:t>
            </a:r>
          </a:p>
        </p:txBody>
      </p:sp>
      <p:sp>
        <p:nvSpPr>
          <p:cNvPr id="42" name="Cruz 41">
            <a:extLst>
              <a:ext uri="{FF2B5EF4-FFF2-40B4-BE49-F238E27FC236}">
                <a16:creationId xmlns:a16="http://schemas.microsoft.com/office/drawing/2014/main" id="{C3E2F20E-C2A6-9039-CE40-3846E2D27091}"/>
              </a:ext>
            </a:extLst>
          </p:cNvPr>
          <p:cNvSpPr/>
          <p:nvPr/>
        </p:nvSpPr>
        <p:spPr>
          <a:xfrm>
            <a:off x="3962354" y="4738516"/>
            <a:ext cx="588722" cy="603982"/>
          </a:xfrm>
          <a:prstGeom prst="plus">
            <a:avLst>
              <a:gd name="adj" fmla="val 3794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98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78121" y="4632960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9797977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444352" y="1251690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1783672" y="488210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92888A-BD5E-0125-66F1-DDFC7317E4DD}"/>
              </a:ext>
            </a:extLst>
          </p:cNvPr>
          <p:cNvSpPr txBox="1"/>
          <p:nvPr/>
        </p:nvSpPr>
        <p:spPr>
          <a:xfrm>
            <a:off x="2119463" y="2001992"/>
            <a:ext cx="815090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 equipo se considera bueno, cuanto mejor </a:t>
            </a:r>
            <a:r>
              <a:rPr lang="es-ES" sz="2000" b="1" u="sng" dirty="0"/>
              <a:t>ataque y defienda </a:t>
            </a:r>
            <a:r>
              <a:rPr lang="es-ES" sz="2000" u="sng" dirty="0"/>
              <a:t>a todos los tipos</a:t>
            </a:r>
            <a:r>
              <a:rPr lang="es-ES" sz="2000" dirty="0"/>
              <a:t>. Y que tenga algunos </a:t>
            </a:r>
            <a:r>
              <a:rPr lang="es-ES" sz="2000" b="1" dirty="0"/>
              <a:t>pokemons rápidos</a:t>
            </a:r>
            <a:r>
              <a:rPr lang="es-ES" sz="2000" dirty="0"/>
              <a:t>, para atacar primero.</a:t>
            </a:r>
          </a:p>
          <a:p>
            <a:endParaRPr lang="es-ES" sz="2000" dirty="0"/>
          </a:p>
          <a:p>
            <a:r>
              <a:rPr lang="es-ES" sz="2400" b="1" dirty="0"/>
              <a:t>Se valora que los pokemon tengan </a:t>
            </a:r>
            <a:r>
              <a:rPr lang="es-ES" sz="3200" b="1" dirty="0">
                <a:solidFill>
                  <a:srgbClr val="00B050"/>
                </a:solidFill>
              </a:rPr>
              <a:t>sinergia</a:t>
            </a:r>
          </a:p>
          <a:p>
            <a:endParaRPr lang="es-ES" sz="3200" b="1" dirty="0">
              <a:solidFill>
                <a:srgbClr val="00B050"/>
              </a:solidFill>
            </a:endParaRPr>
          </a:p>
          <a:p>
            <a:r>
              <a:rPr lang="es-ES" sz="2000" dirty="0"/>
              <a:t>Es mejor un equipo donde cada pokemon este especializado en </a:t>
            </a:r>
            <a:r>
              <a:rPr lang="es-ES" sz="2000" b="1" dirty="0"/>
              <a:t>rol</a:t>
            </a:r>
            <a:r>
              <a:rPr lang="es-ES" sz="2000" dirty="0"/>
              <a:t>. </a:t>
            </a:r>
          </a:p>
          <a:p>
            <a:r>
              <a:rPr lang="es-ES" sz="2000" dirty="0"/>
              <a:t>Un miembro cubre las </a:t>
            </a:r>
            <a:r>
              <a:rPr lang="es-ES" sz="2000" b="1" dirty="0"/>
              <a:t>carencias están cubiertas </a:t>
            </a:r>
            <a:r>
              <a:rPr lang="es-ES" sz="2000" dirty="0"/>
              <a:t>por otro pokemon.</a:t>
            </a:r>
          </a:p>
        </p:txBody>
      </p:sp>
    </p:spTree>
    <p:extLst>
      <p:ext uri="{BB962C8B-B14F-4D97-AF65-F5344CB8AC3E}">
        <p14:creationId xmlns:p14="http://schemas.microsoft.com/office/powerpoint/2010/main" val="29858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91EE0AF2-100C-88B9-4F30-196B81D5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67" y="1003341"/>
            <a:ext cx="9109598" cy="5136783"/>
          </a:xfrm>
          <a:prstGeom prst="rect">
            <a:avLst/>
          </a:prstGeom>
        </p:spPr>
      </p:pic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440897" y="258669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FD0ECC-5A1F-138A-10BA-239F9322FF0B}"/>
              </a:ext>
            </a:extLst>
          </p:cNvPr>
          <p:cNvSpPr txBox="1"/>
          <p:nvPr/>
        </p:nvSpPr>
        <p:spPr>
          <a:xfrm>
            <a:off x="7897436" y="5817471"/>
            <a:ext cx="347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00B050"/>
                </a:solidFill>
                <a:latin typeface="Berlin Sans FB" panose="020E0602020502020306" pitchFamily="34" charset="0"/>
              </a:rPr>
              <a:t>Con sinergia</a:t>
            </a:r>
          </a:p>
        </p:txBody>
      </p:sp>
    </p:spTree>
    <p:extLst>
      <p:ext uri="{BB962C8B-B14F-4D97-AF65-F5344CB8AC3E}">
        <p14:creationId xmlns:p14="http://schemas.microsoft.com/office/powerpoint/2010/main" val="127672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animado de un personaje animado&#10;&#10;Descripción generada automáticamente con confianza media">
            <a:extLst>
              <a:ext uri="{FF2B5EF4-FFF2-40B4-BE49-F238E27FC236}">
                <a16:creationId xmlns:a16="http://schemas.microsoft.com/office/drawing/2014/main" id="{25544C6C-52C0-BA46-16B4-71E31CD43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9" r="2688" b="2"/>
          <a:stretch/>
        </p:blipFill>
        <p:spPr>
          <a:xfrm>
            <a:off x="-530433" y="4910681"/>
            <a:ext cx="2042000" cy="2336800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9167DF4-4892-EAAD-2C56-19594F4856B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0893" r="3" b="7395"/>
          <a:stretch/>
        </p:blipFill>
        <p:spPr>
          <a:xfrm>
            <a:off x="10345739" y="0"/>
            <a:ext cx="2045321" cy="14667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FA1BFC2-AD95-CC76-4E84-F88AEBF596E3}"/>
              </a:ext>
            </a:extLst>
          </p:cNvPr>
          <p:cNvSpPr/>
          <p:nvPr/>
        </p:nvSpPr>
        <p:spPr>
          <a:xfrm>
            <a:off x="-755455" y="3310043"/>
            <a:ext cx="1354667" cy="1278467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6A0B02-4004-4C9C-E5EE-A8CFA140751A}"/>
              </a:ext>
            </a:extLst>
          </p:cNvPr>
          <p:cNvSpPr/>
          <p:nvPr/>
        </p:nvSpPr>
        <p:spPr>
          <a:xfrm>
            <a:off x="1963879" y="6301210"/>
            <a:ext cx="1314475" cy="1337099"/>
          </a:xfrm>
          <a:prstGeom prst="ellipse">
            <a:avLst/>
          </a:prstGeom>
          <a:solidFill>
            <a:srgbClr val="FE7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41F1F78-C341-534C-9FD1-84C2165C9C32}"/>
              </a:ext>
            </a:extLst>
          </p:cNvPr>
          <p:cNvSpPr/>
          <p:nvPr/>
        </p:nvSpPr>
        <p:spPr>
          <a:xfrm>
            <a:off x="11533520" y="1508602"/>
            <a:ext cx="1314475" cy="1337099"/>
          </a:xfrm>
          <a:prstGeom prst="ellipse">
            <a:avLst/>
          </a:prstGeom>
          <a:solidFill>
            <a:srgbClr val="87CD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F61F78-A754-F215-B102-E775E54CA098}"/>
              </a:ext>
            </a:extLst>
          </p:cNvPr>
          <p:cNvSpPr txBox="1">
            <a:spLocks/>
          </p:cNvSpPr>
          <p:nvPr/>
        </p:nvSpPr>
        <p:spPr>
          <a:xfrm>
            <a:off x="2440897" y="258669"/>
            <a:ext cx="7764241" cy="90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gradFill flip="none" rotWithShape="1">
                  <a:gsLst>
                    <a:gs pos="26000">
                      <a:srgbClr val="C00000"/>
                    </a:gs>
                    <a:gs pos="75000">
                      <a:schemeClr val="accent1"/>
                    </a:gs>
                  </a:gsLst>
                  <a:lin ang="0" scaled="1"/>
                  <a:tileRect/>
                </a:gradFill>
                <a:latin typeface="Berlin Sans FB Demi" panose="020E0802020502020306" pitchFamily="34" charset="0"/>
              </a:rPr>
              <a:t>Explicación del problema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0E17B77-1527-DA10-C00F-24E1BE9A4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5380" y="951812"/>
            <a:ext cx="7575273" cy="534939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E59665-0327-AF85-F8C8-FC65D1E84032}"/>
              </a:ext>
            </a:extLst>
          </p:cNvPr>
          <p:cNvSpPr txBox="1"/>
          <p:nvPr/>
        </p:nvSpPr>
        <p:spPr>
          <a:xfrm>
            <a:off x="8375171" y="6033671"/>
            <a:ext cx="3470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  <a:latin typeface="Berlin Sans FB" panose="020E0602020502020306" pitchFamily="34" charset="0"/>
              </a:rPr>
              <a:t>Sin sinergia</a:t>
            </a:r>
          </a:p>
        </p:txBody>
      </p:sp>
    </p:spTree>
    <p:extLst>
      <p:ext uri="{BB962C8B-B14F-4D97-AF65-F5344CB8AC3E}">
        <p14:creationId xmlns:p14="http://schemas.microsoft.com/office/powerpoint/2010/main" val="1743643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12D56A2305B5469E8E8A469632F526" ma:contentTypeVersion="5" ma:contentTypeDescription="Crear nuevo documento." ma:contentTypeScope="" ma:versionID="541adb0ef21f0ead9de510762601b43f">
  <xsd:schema xmlns:xsd="http://www.w3.org/2001/XMLSchema" xmlns:xs="http://www.w3.org/2001/XMLSchema" xmlns:p="http://schemas.microsoft.com/office/2006/metadata/properties" xmlns:ns3="6a2665af-7b5b-4bcd-be17-f40497b77841" targetNamespace="http://schemas.microsoft.com/office/2006/metadata/properties" ma:root="true" ma:fieldsID="d5fd9c817c63cdf123f372bdb3d448b6" ns3:_="">
    <xsd:import namespace="6a2665af-7b5b-4bcd-be17-f40497b7784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665af-7b5b-4bcd-be17-f40497b7784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DB1DC9-B7CE-432E-826C-6249BBC75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2665af-7b5b-4bcd-be17-f40497b778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3F254-2F16-4760-B320-46D6D601E9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A33EF-7E84-45D3-B4F1-4C5F5C876ED9}">
  <ds:schemaRefs>
    <ds:schemaRef ds:uri="http://purl.org/dc/dcmitype/"/>
    <ds:schemaRef ds:uri="6a2665af-7b5b-4bcd-be17-f40497b77841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2134</Words>
  <Application>Microsoft Office PowerPoint</Application>
  <PresentationFormat>Panorámica</PresentationFormat>
  <Paragraphs>266</Paragraphs>
  <Slides>27</Slides>
  <Notes>26</Notes>
  <HiddenSlides>2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8" baseType="lpstr">
      <vt:lpstr>Aptos</vt:lpstr>
      <vt:lpstr>Aptos Display</vt:lpstr>
      <vt:lpstr>Arial</vt:lpstr>
      <vt:lpstr>Bahnschrift</vt:lpstr>
      <vt:lpstr>Bahnschrift SemiCondensed</vt:lpstr>
      <vt:lpstr>Berlin Sans FB</vt:lpstr>
      <vt:lpstr>Berlin Sans FB Demi</vt:lpstr>
      <vt:lpstr>Segoe UI Black</vt:lpstr>
      <vt:lpstr>Times New Roman</vt:lpstr>
      <vt:lpstr>Verdana</vt:lpstr>
      <vt:lpstr>Tema de Office</vt:lpstr>
      <vt:lpstr>Búsqueda de equipo pokemon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Millan Giner</dc:creator>
  <cp:lastModifiedBy>Santiago Millan Giner</cp:lastModifiedBy>
  <cp:revision>3</cp:revision>
  <dcterms:created xsi:type="dcterms:W3CDTF">2024-10-13T00:04:49Z</dcterms:created>
  <dcterms:modified xsi:type="dcterms:W3CDTF">2024-10-24T12:20:53Z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0x010100F812D56A2305B5469E8E8A469632F526</vt:lpwstr>
  </property>
</Properties>
</file>